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heme/themeOverride1.xml" ContentType="application/vnd.openxmlformats-officedocument.themeOverride+xml"/>
  <Override PartName="/ppt/notesSlides/notesSlide62.xml" ContentType="application/vnd.openxmlformats-officedocument.presentationml.notesSlide+xml"/>
  <Override PartName="/ppt/theme/themeOverride2.xml" ContentType="application/vnd.openxmlformats-officedocument.themeOverride+xml"/>
  <Override PartName="/ppt/notesSlides/notesSlide63.xml" ContentType="application/vnd.openxmlformats-officedocument.presentationml.notesSlide+xml"/>
  <Override PartName="/ppt/theme/themeOverride3.xml" ContentType="application/vnd.openxmlformats-officedocument.themeOverride+xml"/>
  <Override PartName="/ppt/notesSlides/notesSlide64.xml" ContentType="application/vnd.openxmlformats-officedocument.presentationml.notesSlide+xml"/>
  <Override PartName="/ppt/theme/themeOverride4.xml" ContentType="application/vnd.openxmlformats-officedocument.themeOverride+xml"/>
  <Override PartName="/ppt/notesSlides/notesSlide65.xml" ContentType="application/vnd.openxmlformats-officedocument.presentationml.notesSlide+xml"/>
  <Override PartName="/ppt/theme/themeOverride5.xml" ContentType="application/vnd.openxmlformats-officedocument.themeOverride+xml"/>
  <Override PartName="/ppt/notesSlides/notesSlide66.xml" ContentType="application/vnd.openxmlformats-officedocument.presentationml.notesSlide+xml"/>
  <Override PartName="/ppt/theme/themeOverride6.xml" ContentType="application/vnd.openxmlformats-officedocument.themeOverride+xml"/>
  <Override PartName="/ppt/notesSlides/notesSlide67.xml" ContentType="application/vnd.openxmlformats-officedocument.presentationml.notesSlide+xml"/>
  <Override PartName="/ppt/theme/themeOverride7.xml" ContentType="application/vnd.openxmlformats-officedocument.themeOverride+xml"/>
  <Override PartName="/ppt/notesSlides/notesSlide68.xml" ContentType="application/vnd.openxmlformats-officedocument.presentationml.notesSlide+xml"/>
  <Override PartName="/ppt/theme/themeOverride8.xml" ContentType="application/vnd.openxmlformats-officedocument.themeOverride+xml"/>
  <Override PartName="/ppt/notesSlides/notesSlide69.xml" ContentType="application/vnd.openxmlformats-officedocument.presentationml.notesSlide+xml"/>
  <Override PartName="/ppt/theme/themeOverride9.xml" ContentType="application/vnd.openxmlformats-officedocument.themeOverride+xml"/>
  <Override PartName="/ppt/notesSlides/notesSlide70.xml" ContentType="application/vnd.openxmlformats-officedocument.presentationml.notesSlide+xml"/>
  <Override PartName="/ppt/theme/themeOverride10.xml" ContentType="application/vnd.openxmlformats-officedocument.themeOverride+xml"/>
  <Override PartName="/ppt/notesSlides/notesSlide71.xml" ContentType="application/vnd.openxmlformats-officedocument.presentationml.notesSlide+xml"/>
  <Override PartName="/ppt/theme/themeOverride11.xml" ContentType="application/vnd.openxmlformats-officedocument.themeOverride+xml"/>
  <Override PartName="/ppt/notesSlides/notesSlide72.xml" ContentType="application/vnd.openxmlformats-officedocument.presentationml.notesSlide+xml"/>
  <Override PartName="/ppt/theme/themeOverride12.xml" ContentType="application/vnd.openxmlformats-officedocument.themeOverride+xml"/>
  <Override PartName="/ppt/notesSlides/notesSlide73.xml" ContentType="application/vnd.openxmlformats-officedocument.presentationml.notesSlide+xml"/>
  <Override PartName="/ppt/theme/themeOverride13.xml" ContentType="application/vnd.openxmlformats-officedocument.themeOverride+xml"/>
  <Override PartName="/ppt/notesSlides/notesSlide74.xml" ContentType="application/vnd.openxmlformats-officedocument.presentationml.notesSlide+xml"/>
  <Override PartName="/ppt/theme/themeOverride14.xml" ContentType="application/vnd.openxmlformats-officedocument.themeOverride+xml"/>
  <Override PartName="/ppt/notesSlides/notesSlide75.xml" ContentType="application/vnd.openxmlformats-officedocument.presentationml.notesSlide+xml"/>
  <Override PartName="/ppt/theme/themeOverride15.xml" ContentType="application/vnd.openxmlformats-officedocument.themeOverride+xml"/>
  <Override PartName="/ppt/notesSlides/notesSlide76.xml" ContentType="application/vnd.openxmlformats-officedocument.presentationml.notesSlide+xml"/>
  <Override PartName="/ppt/theme/themeOverride16.xml" ContentType="application/vnd.openxmlformats-officedocument.themeOverride+xml"/>
  <Override PartName="/ppt/notesSlides/notesSlide77.xml" ContentType="application/vnd.openxmlformats-officedocument.presentationml.notesSlide+xml"/>
  <Override PartName="/ppt/theme/themeOverride17.xml" ContentType="application/vnd.openxmlformats-officedocument.themeOverride+xml"/>
  <Override PartName="/ppt/notesSlides/notesSlide78.xml" ContentType="application/vnd.openxmlformats-officedocument.presentationml.notesSlide+xml"/>
  <Override PartName="/ppt/theme/themeOverride18.xml" ContentType="application/vnd.openxmlformats-officedocument.themeOverride+xml"/>
  <Override PartName="/ppt/notesSlides/notesSlide79.xml" ContentType="application/vnd.openxmlformats-officedocument.presentationml.notesSlide+xml"/>
  <Override PartName="/ppt/theme/themeOverride19.xml" ContentType="application/vnd.openxmlformats-officedocument.themeOverride+xml"/>
  <Override PartName="/ppt/notesSlides/notesSlide80.xml" ContentType="application/vnd.openxmlformats-officedocument.presentationml.notesSlide+xml"/>
  <Override PartName="/ppt/theme/themeOverride20.xml" ContentType="application/vnd.openxmlformats-officedocument.themeOverride+xml"/>
  <Override PartName="/ppt/notesSlides/notesSlide81.xml" ContentType="application/vnd.openxmlformats-officedocument.presentationml.notesSlide+xml"/>
  <Override PartName="/ppt/theme/themeOverride21.xml" ContentType="application/vnd.openxmlformats-officedocument.themeOverride+xml"/>
  <Override PartName="/ppt/notesSlides/notesSlide82.xml" ContentType="application/vnd.openxmlformats-officedocument.presentationml.notesSlide+xml"/>
  <Override PartName="/ppt/theme/themeOverride22.xml" ContentType="application/vnd.openxmlformats-officedocument.themeOverride+xml"/>
  <Override PartName="/ppt/notesSlides/notesSlide83.xml" ContentType="application/vnd.openxmlformats-officedocument.presentationml.notesSlide+xml"/>
  <Override PartName="/ppt/theme/themeOverride23.xml" ContentType="application/vnd.openxmlformats-officedocument.themeOverride+xml"/>
  <Override PartName="/ppt/notesSlides/notesSlide84.xml" ContentType="application/vnd.openxmlformats-officedocument.presentationml.notesSlide+xml"/>
  <Override PartName="/ppt/theme/themeOverride24.xml" ContentType="application/vnd.openxmlformats-officedocument.themeOverride+xml"/>
  <Override PartName="/ppt/notesSlides/notesSlide85.xml" ContentType="application/vnd.openxmlformats-officedocument.presentationml.notesSlide+xml"/>
  <Override PartName="/ppt/theme/themeOverride25.xml" ContentType="application/vnd.openxmlformats-officedocument.themeOverride+xml"/>
  <Override PartName="/ppt/notesSlides/notesSlide86.xml" ContentType="application/vnd.openxmlformats-officedocument.presentationml.notesSlide+xml"/>
  <Override PartName="/ppt/theme/themeOverride26.xml" ContentType="application/vnd.openxmlformats-officedocument.themeOverride+xml"/>
  <Override PartName="/ppt/notesSlides/notesSlide87.xml" ContentType="application/vnd.openxmlformats-officedocument.presentationml.notesSlide+xml"/>
  <Override PartName="/ppt/theme/themeOverride27.xml" ContentType="application/vnd.openxmlformats-officedocument.themeOverride+xml"/>
  <Override PartName="/ppt/notesSlides/notesSlide88.xml" ContentType="application/vnd.openxmlformats-officedocument.presentationml.notesSlide+xml"/>
  <Override PartName="/ppt/theme/themeOverride28.xml" ContentType="application/vnd.openxmlformats-officedocument.themeOverride+xml"/>
  <Override PartName="/ppt/notesSlides/notesSlide89.xml" ContentType="application/vnd.openxmlformats-officedocument.presentationml.notesSlide+xml"/>
  <Override PartName="/ppt/theme/themeOverride29.xml" ContentType="application/vnd.openxmlformats-officedocument.themeOverride+xml"/>
  <Override PartName="/ppt/notesSlides/notesSlide90.xml" ContentType="application/vnd.openxmlformats-officedocument.presentationml.notesSlide+xml"/>
  <Override PartName="/ppt/theme/themeOverride30.xml" ContentType="application/vnd.openxmlformats-officedocument.themeOverride+xml"/>
  <Override PartName="/ppt/notesSlides/notesSlide91.xml" ContentType="application/vnd.openxmlformats-officedocument.presentationml.notesSlide+xml"/>
  <Override PartName="/ppt/theme/themeOverride31.xml" ContentType="application/vnd.openxmlformats-officedocument.themeOverride+xml"/>
  <Override PartName="/ppt/notesSlides/notesSlide92.xml" ContentType="application/vnd.openxmlformats-officedocument.presentationml.notesSlide+xml"/>
  <Override PartName="/ppt/theme/themeOverride32.xml" ContentType="application/vnd.openxmlformats-officedocument.themeOverride+xml"/>
  <Override PartName="/ppt/notesSlides/notesSlide93.xml" ContentType="application/vnd.openxmlformats-officedocument.presentationml.notesSlide+xml"/>
  <Override PartName="/ppt/theme/themeOverride33.xml" ContentType="application/vnd.openxmlformats-officedocument.themeOverride+xml"/>
  <Override PartName="/ppt/notesSlides/notesSlide94.xml" ContentType="application/vnd.openxmlformats-officedocument.presentationml.notesSlide+xml"/>
  <Override PartName="/ppt/theme/themeOverride34.xml" ContentType="application/vnd.openxmlformats-officedocument.themeOverride+xml"/>
  <Override PartName="/ppt/notesSlides/notesSlide95.xml" ContentType="application/vnd.openxmlformats-officedocument.presentationml.notesSlide+xml"/>
  <Override PartName="/ppt/theme/themeOverride35.xml" ContentType="application/vnd.openxmlformats-officedocument.themeOverride+xml"/>
  <Override PartName="/ppt/notesSlides/notesSlide96.xml" ContentType="application/vnd.openxmlformats-officedocument.presentationml.notesSlide+xml"/>
  <Override PartName="/ppt/theme/themeOverride36.xml" ContentType="application/vnd.openxmlformats-officedocument.themeOverride+xml"/>
  <Override PartName="/ppt/notesSlides/notesSlide97.xml" ContentType="application/vnd.openxmlformats-officedocument.presentationml.notesSlide+xml"/>
  <Override PartName="/ppt/theme/themeOverride37.xml" ContentType="application/vnd.openxmlformats-officedocument.themeOverride+xml"/>
  <Override PartName="/ppt/notesSlides/notesSlide98.xml" ContentType="application/vnd.openxmlformats-officedocument.presentationml.notesSlide+xml"/>
  <Override PartName="/ppt/theme/themeOverride38.xml" ContentType="application/vnd.openxmlformats-officedocument.themeOverride+xml"/>
  <Override PartName="/ppt/notesSlides/notesSlide99.xml" ContentType="application/vnd.openxmlformats-officedocument.presentationml.notesSlide+xml"/>
  <Override PartName="/ppt/theme/themeOverride39.xml" ContentType="application/vnd.openxmlformats-officedocument.themeOverride+xml"/>
  <Override PartName="/ppt/notesSlides/notesSlide100.xml" ContentType="application/vnd.openxmlformats-officedocument.presentationml.notesSlide+xml"/>
  <Override PartName="/ppt/theme/themeOverride40.xml" ContentType="application/vnd.openxmlformats-officedocument.themeOverride+xml"/>
  <Override PartName="/ppt/notesSlides/notesSlide101.xml" ContentType="application/vnd.openxmlformats-officedocument.presentationml.notesSlide+xml"/>
  <Override PartName="/ppt/theme/themeOverride41.xml" ContentType="application/vnd.openxmlformats-officedocument.themeOverride+xml"/>
  <Override PartName="/ppt/notesSlides/notesSlide102.xml" ContentType="application/vnd.openxmlformats-officedocument.presentationml.notesSlide+xml"/>
  <Override PartName="/ppt/theme/themeOverride42.xml" ContentType="application/vnd.openxmlformats-officedocument.themeOverride+xml"/>
  <Override PartName="/ppt/notesSlides/notesSlide103.xml" ContentType="application/vnd.openxmlformats-officedocument.presentationml.notesSlide+xml"/>
  <Override PartName="/ppt/theme/themeOverride43.xml" ContentType="application/vnd.openxmlformats-officedocument.themeOverride+xml"/>
  <Override PartName="/ppt/notesSlides/notesSlide104.xml" ContentType="application/vnd.openxmlformats-officedocument.presentationml.notesSlide+xml"/>
  <Override PartName="/ppt/theme/themeOverride44.xml" ContentType="application/vnd.openxmlformats-officedocument.themeOverride+xml"/>
  <Override PartName="/ppt/notesSlides/notesSlide105.xml" ContentType="application/vnd.openxmlformats-officedocument.presentationml.notesSlide+xml"/>
  <Override PartName="/ppt/theme/themeOverride45.xml" ContentType="application/vnd.openxmlformats-officedocument.themeOverride+xml"/>
  <Override PartName="/ppt/notesSlides/notesSlide106.xml" ContentType="application/vnd.openxmlformats-officedocument.presentationml.notesSlide+xml"/>
  <Override PartName="/ppt/theme/themeOverride46.xml" ContentType="application/vnd.openxmlformats-officedocument.themeOverride+xml"/>
  <Override PartName="/ppt/notesSlides/notesSlide107.xml" ContentType="application/vnd.openxmlformats-officedocument.presentationml.notesSlide+xml"/>
  <Override PartName="/ppt/theme/themeOverride47.xml" ContentType="application/vnd.openxmlformats-officedocument.themeOverride+xml"/>
  <Override PartName="/ppt/notesSlides/notesSlide108.xml" ContentType="application/vnd.openxmlformats-officedocument.presentationml.notesSlide+xml"/>
  <Override PartName="/ppt/theme/themeOverride48.xml" ContentType="application/vnd.openxmlformats-officedocument.themeOverride+xml"/>
  <Override PartName="/ppt/notesSlides/notesSlide109.xml" ContentType="application/vnd.openxmlformats-officedocument.presentationml.notesSlide+xml"/>
  <Override PartName="/ppt/theme/themeOverride49.xml" ContentType="application/vnd.openxmlformats-officedocument.themeOverride+xml"/>
  <Override PartName="/ppt/notesSlides/notesSlide110.xml" ContentType="application/vnd.openxmlformats-officedocument.presentationml.notesSlide+xml"/>
  <Override PartName="/ppt/theme/themeOverride50.xml" ContentType="application/vnd.openxmlformats-officedocument.themeOverride+xml"/>
  <Override PartName="/ppt/notesSlides/notesSlide111.xml" ContentType="application/vnd.openxmlformats-officedocument.presentationml.notesSlide+xml"/>
  <Override PartName="/ppt/theme/themeOverride51.xml" ContentType="application/vnd.openxmlformats-officedocument.themeOverride+xml"/>
  <Override PartName="/ppt/notesSlides/notesSlide112.xml" ContentType="application/vnd.openxmlformats-officedocument.presentationml.notesSlide+xml"/>
  <Override PartName="/ppt/theme/themeOverride52.xml" ContentType="application/vnd.openxmlformats-officedocument.themeOverr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7"/>
  </p:notesMasterIdLst>
  <p:sldIdLst>
    <p:sldId id="256" r:id="rId2"/>
    <p:sldId id="305" r:id="rId3"/>
    <p:sldId id="307" r:id="rId4"/>
    <p:sldId id="314" r:id="rId5"/>
    <p:sldId id="308" r:id="rId6"/>
    <p:sldId id="315" r:id="rId7"/>
    <p:sldId id="316" r:id="rId8"/>
    <p:sldId id="309" r:id="rId9"/>
    <p:sldId id="310" r:id="rId10"/>
    <p:sldId id="311" r:id="rId11"/>
    <p:sldId id="312" r:id="rId12"/>
    <p:sldId id="317" r:id="rId13"/>
    <p:sldId id="318" r:id="rId14"/>
    <p:sldId id="319" r:id="rId15"/>
    <p:sldId id="320" r:id="rId16"/>
    <p:sldId id="321" r:id="rId17"/>
    <p:sldId id="322" r:id="rId18"/>
    <p:sldId id="323" r:id="rId19"/>
    <p:sldId id="324" r:id="rId20"/>
    <p:sldId id="325" r:id="rId21"/>
    <p:sldId id="327" r:id="rId22"/>
    <p:sldId id="328" r:id="rId23"/>
    <p:sldId id="329" r:id="rId24"/>
    <p:sldId id="330" r:id="rId25"/>
    <p:sldId id="331" r:id="rId26"/>
    <p:sldId id="332" r:id="rId27"/>
    <p:sldId id="333" r:id="rId28"/>
    <p:sldId id="334" r:id="rId29"/>
    <p:sldId id="336" r:id="rId30"/>
    <p:sldId id="335" r:id="rId31"/>
    <p:sldId id="339" r:id="rId32"/>
    <p:sldId id="337" r:id="rId33"/>
    <p:sldId id="525" r:id="rId34"/>
    <p:sldId id="338" r:id="rId35"/>
    <p:sldId id="340" r:id="rId36"/>
    <p:sldId id="526" r:id="rId37"/>
    <p:sldId id="341" r:id="rId38"/>
    <p:sldId id="342" r:id="rId39"/>
    <p:sldId id="343" r:id="rId40"/>
    <p:sldId id="344" r:id="rId41"/>
    <p:sldId id="348" r:id="rId42"/>
    <p:sldId id="345" r:id="rId43"/>
    <p:sldId id="346" r:id="rId44"/>
    <p:sldId id="347"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75" r:id="rId64"/>
    <p:sldId id="384" r:id="rId65"/>
    <p:sldId id="368" r:id="rId66"/>
    <p:sldId id="369" r:id="rId67"/>
    <p:sldId id="373" r:id="rId68"/>
    <p:sldId id="374" r:id="rId69"/>
    <p:sldId id="376" r:id="rId70"/>
    <p:sldId id="377" r:id="rId71"/>
    <p:sldId id="378" r:id="rId72"/>
    <p:sldId id="367" r:id="rId73"/>
    <p:sldId id="370" r:id="rId74"/>
    <p:sldId id="371" r:id="rId75"/>
    <p:sldId id="372" r:id="rId76"/>
    <p:sldId id="379" r:id="rId77"/>
    <p:sldId id="380" r:id="rId78"/>
    <p:sldId id="381" r:id="rId79"/>
    <p:sldId id="382" r:id="rId80"/>
    <p:sldId id="383"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8" r:id="rId94"/>
    <p:sldId id="397"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7" r:id="rId113"/>
    <p:sldId id="418" r:id="rId114"/>
    <p:sldId id="416"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7" r:id="rId133"/>
    <p:sldId id="438" r:id="rId134"/>
    <p:sldId id="436" r:id="rId135"/>
    <p:sldId id="439" r:id="rId136"/>
    <p:sldId id="440" r:id="rId137"/>
    <p:sldId id="441" r:id="rId138"/>
    <p:sldId id="442" r:id="rId139"/>
    <p:sldId id="446" r:id="rId140"/>
    <p:sldId id="444" r:id="rId141"/>
    <p:sldId id="445" r:id="rId142"/>
    <p:sldId id="443" r:id="rId143"/>
    <p:sldId id="447" r:id="rId144"/>
    <p:sldId id="448" r:id="rId145"/>
    <p:sldId id="449" r:id="rId146"/>
    <p:sldId id="450" r:id="rId147"/>
    <p:sldId id="451" r:id="rId148"/>
    <p:sldId id="452" r:id="rId149"/>
    <p:sldId id="453" r:id="rId150"/>
    <p:sldId id="454" r:id="rId151"/>
    <p:sldId id="455" r:id="rId152"/>
    <p:sldId id="456" r:id="rId153"/>
    <p:sldId id="457" r:id="rId154"/>
    <p:sldId id="458" r:id="rId155"/>
    <p:sldId id="459" r:id="rId156"/>
    <p:sldId id="460" r:id="rId157"/>
    <p:sldId id="461" r:id="rId158"/>
    <p:sldId id="462" r:id="rId159"/>
    <p:sldId id="463" r:id="rId160"/>
    <p:sldId id="465" r:id="rId161"/>
    <p:sldId id="464" r:id="rId162"/>
    <p:sldId id="466" r:id="rId163"/>
    <p:sldId id="467" r:id="rId164"/>
    <p:sldId id="468" r:id="rId165"/>
    <p:sldId id="469" r:id="rId166"/>
    <p:sldId id="470" r:id="rId167"/>
    <p:sldId id="471" r:id="rId168"/>
    <p:sldId id="473" r:id="rId169"/>
    <p:sldId id="472" r:id="rId170"/>
    <p:sldId id="474" r:id="rId171"/>
    <p:sldId id="476" r:id="rId172"/>
    <p:sldId id="477" r:id="rId173"/>
    <p:sldId id="478" r:id="rId174"/>
    <p:sldId id="479" r:id="rId175"/>
    <p:sldId id="480" r:id="rId176"/>
    <p:sldId id="481" r:id="rId177"/>
    <p:sldId id="482" r:id="rId178"/>
    <p:sldId id="483" r:id="rId179"/>
    <p:sldId id="484" r:id="rId180"/>
    <p:sldId id="485" r:id="rId181"/>
    <p:sldId id="487" r:id="rId182"/>
    <p:sldId id="486" r:id="rId183"/>
    <p:sldId id="488" r:id="rId184"/>
    <p:sldId id="489" r:id="rId185"/>
    <p:sldId id="490" r:id="rId186"/>
    <p:sldId id="491" r:id="rId187"/>
    <p:sldId id="493" r:id="rId188"/>
    <p:sldId id="494" r:id="rId189"/>
    <p:sldId id="495" r:id="rId190"/>
    <p:sldId id="496" r:id="rId191"/>
    <p:sldId id="492" r:id="rId192"/>
    <p:sldId id="497" r:id="rId193"/>
    <p:sldId id="498" r:id="rId194"/>
    <p:sldId id="499" r:id="rId195"/>
    <p:sldId id="527" r:id="rId196"/>
    <p:sldId id="528" r:id="rId197"/>
    <p:sldId id="529" r:id="rId198"/>
    <p:sldId id="530" r:id="rId199"/>
    <p:sldId id="500" r:id="rId200"/>
    <p:sldId id="501" r:id="rId201"/>
    <p:sldId id="502" r:id="rId202"/>
    <p:sldId id="503" r:id="rId203"/>
    <p:sldId id="504" r:id="rId204"/>
    <p:sldId id="505" r:id="rId205"/>
    <p:sldId id="506" r:id="rId206"/>
    <p:sldId id="507" r:id="rId207"/>
    <p:sldId id="508" r:id="rId208"/>
    <p:sldId id="509" r:id="rId209"/>
    <p:sldId id="511" r:id="rId210"/>
    <p:sldId id="510" r:id="rId211"/>
    <p:sldId id="512" r:id="rId212"/>
    <p:sldId id="513" r:id="rId213"/>
    <p:sldId id="514" r:id="rId214"/>
    <p:sldId id="515" r:id="rId215"/>
    <p:sldId id="517" r:id="rId216"/>
    <p:sldId id="518" r:id="rId217"/>
    <p:sldId id="519" r:id="rId218"/>
    <p:sldId id="520" r:id="rId219"/>
    <p:sldId id="521" r:id="rId220"/>
    <p:sldId id="522" r:id="rId221"/>
    <p:sldId id="523" r:id="rId222"/>
    <p:sldId id="524" r:id="rId223"/>
    <p:sldId id="516" r:id="rId224"/>
    <p:sldId id="259" r:id="rId225"/>
    <p:sldId id="260" r:id="rId226"/>
    <p:sldId id="261" r:id="rId227"/>
    <p:sldId id="262" r:id="rId228"/>
    <p:sldId id="263" r:id="rId229"/>
    <p:sldId id="264" r:id="rId230"/>
    <p:sldId id="265" r:id="rId231"/>
    <p:sldId id="266" r:id="rId232"/>
    <p:sldId id="267" r:id="rId233"/>
    <p:sldId id="268" r:id="rId234"/>
    <p:sldId id="269" r:id="rId235"/>
    <p:sldId id="271" r:id="rId236"/>
    <p:sldId id="270" r:id="rId237"/>
    <p:sldId id="272" r:id="rId238"/>
    <p:sldId id="273" r:id="rId239"/>
    <p:sldId id="274" r:id="rId240"/>
    <p:sldId id="275" r:id="rId241"/>
    <p:sldId id="276" r:id="rId242"/>
    <p:sldId id="277" r:id="rId243"/>
    <p:sldId id="278" r:id="rId244"/>
    <p:sldId id="279" r:id="rId245"/>
    <p:sldId id="281" r:id="rId246"/>
    <p:sldId id="283" r:id="rId247"/>
    <p:sldId id="280" r:id="rId248"/>
    <p:sldId id="282" r:id="rId249"/>
    <p:sldId id="284" r:id="rId250"/>
    <p:sldId id="285" r:id="rId251"/>
    <p:sldId id="286" r:id="rId252"/>
    <p:sldId id="287" r:id="rId253"/>
    <p:sldId id="288" r:id="rId254"/>
    <p:sldId id="294" r:id="rId255"/>
    <p:sldId id="289" r:id="rId256"/>
    <p:sldId id="290" r:id="rId257"/>
    <p:sldId id="297" r:id="rId258"/>
    <p:sldId id="291" r:id="rId259"/>
    <p:sldId id="292" r:id="rId260"/>
    <p:sldId id="298" r:id="rId261"/>
    <p:sldId id="299" r:id="rId262"/>
    <p:sldId id="293" r:id="rId263"/>
    <p:sldId id="295" r:id="rId264"/>
    <p:sldId id="296" r:id="rId265"/>
    <p:sldId id="300" r:id="rId266"/>
    <p:sldId id="301" r:id="rId267"/>
    <p:sldId id="302" r:id="rId268"/>
    <p:sldId id="303" r:id="rId269"/>
    <p:sldId id="304" r:id="rId270"/>
    <p:sldId id="531" r:id="rId271"/>
    <p:sldId id="532" r:id="rId272"/>
    <p:sldId id="533" r:id="rId273"/>
    <p:sldId id="534" r:id="rId274"/>
    <p:sldId id="567" r:id="rId275"/>
    <p:sldId id="535" r:id="rId276"/>
    <p:sldId id="536" r:id="rId277"/>
    <p:sldId id="537" r:id="rId278"/>
    <p:sldId id="538" r:id="rId279"/>
    <p:sldId id="539" r:id="rId280"/>
    <p:sldId id="540" r:id="rId281"/>
    <p:sldId id="541" r:id="rId282"/>
    <p:sldId id="542" r:id="rId283"/>
    <p:sldId id="543" r:id="rId284"/>
    <p:sldId id="544" r:id="rId285"/>
    <p:sldId id="545" r:id="rId286"/>
    <p:sldId id="546" r:id="rId287"/>
    <p:sldId id="547" r:id="rId288"/>
    <p:sldId id="555" r:id="rId289"/>
    <p:sldId id="548" r:id="rId290"/>
    <p:sldId id="549" r:id="rId291"/>
    <p:sldId id="552" r:id="rId292"/>
    <p:sldId id="556" r:id="rId293"/>
    <p:sldId id="550" r:id="rId294"/>
    <p:sldId id="553" r:id="rId295"/>
    <p:sldId id="554" r:id="rId296"/>
    <p:sldId id="551" r:id="rId297"/>
    <p:sldId id="557" r:id="rId298"/>
    <p:sldId id="558" r:id="rId299"/>
    <p:sldId id="559" r:id="rId300"/>
    <p:sldId id="560" r:id="rId301"/>
    <p:sldId id="561" r:id="rId302"/>
    <p:sldId id="562" r:id="rId303"/>
    <p:sldId id="565" r:id="rId304"/>
    <p:sldId id="566" r:id="rId305"/>
    <p:sldId id="563" r:id="rId306"/>
    <p:sldId id="564" r:id="rId307"/>
    <p:sldId id="568" r:id="rId308"/>
    <p:sldId id="569" r:id="rId309"/>
    <p:sldId id="570" r:id="rId310"/>
    <p:sldId id="571" r:id="rId311"/>
    <p:sldId id="572" r:id="rId312"/>
    <p:sldId id="573" r:id="rId313"/>
    <p:sldId id="574" r:id="rId314"/>
    <p:sldId id="576" r:id="rId315"/>
    <p:sldId id="575" r:id="rId31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98A276-7B1B-4B56-93A3-A9C75013851F}" v="295" dt="2025-07-25T20:35:43.62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Delgado" userId="f43464b82de62616" providerId="LiveId" clId="{7E98A276-7B1B-4B56-93A3-A9C75013851F}"/>
    <pc:docChg chg="undo custSel addSld delSld modSld sldOrd">
      <pc:chgData name="Alexis Delgado" userId="f43464b82de62616" providerId="LiveId" clId="{7E98A276-7B1B-4B56-93A3-A9C75013851F}" dt="2025-07-25T20:35:51.664" v="17040" actId="20577"/>
      <pc:docMkLst>
        <pc:docMk/>
      </pc:docMkLst>
      <pc:sldChg chg="modSp mod">
        <pc:chgData name="Alexis Delgado" userId="f43464b82de62616" providerId="LiveId" clId="{7E98A276-7B1B-4B56-93A3-A9C75013851F}" dt="2025-07-25T15:23:08.742" v="10436" actId="20577"/>
        <pc:sldMkLst>
          <pc:docMk/>
          <pc:sldMk cId="2919801702" sldId="337"/>
        </pc:sldMkLst>
        <pc:spChg chg="mod">
          <ac:chgData name="Alexis Delgado" userId="f43464b82de62616" providerId="LiveId" clId="{7E98A276-7B1B-4B56-93A3-A9C75013851F}" dt="2025-07-25T15:23:08.742" v="10436" actId="20577"/>
          <ac:spMkLst>
            <pc:docMk/>
            <pc:sldMk cId="2919801702" sldId="337"/>
            <ac:spMk id="7" creationId="{69A9CDF5-AA01-5033-090B-02D0573E381A}"/>
          </ac:spMkLst>
        </pc:spChg>
      </pc:sldChg>
      <pc:sldChg chg="addSp modSp mod">
        <pc:chgData name="Alexis Delgado" userId="f43464b82de62616" providerId="LiveId" clId="{7E98A276-7B1B-4B56-93A3-A9C75013851F}" dt="2025-07-25T15:35:54.947" v="10646" actId="1076"/>
        <pc:sldMkLst>
          <pc:docMk/>
          <pc:sldMk cId="1576129252" sldId="413"/>
        </pc:sldMkLst>
        <pc:picChg chg="add mod">
          <ac:chgData name="Alexis Delgado" userId="f43464b82de62616" providerId="LiveId" clId="{7E98A276-7B1B-4B56-93A3-A9C75013851F}" dt="2025-07-25T15:35:54.947" v="10646" actId="1076"/>
          <ac:picMkLst>
            <pc:docMk/>
            <pc:sldMk cId="1576129252" sldId="413"/>
            <ac:picMk id="5" creationId="{D60DE7BD-2B24-1EAE-D19D-85131F4EF1F7}"/>
          </ac:picMkLst>
        </pc:picChg>
        <pc:picChg chg="mod">
          <ac:chgData name="Alexis Delgado" userId="f43464b82de62616" providerId="LiveId" clId="{7E98A276-7B1B-4B56-93A3-A9C75013851F}" dt="2025-07-25T15:35:31.283" v="10643" actId="1076"/>
          <ac:picMkLst>
            <pc:docMk/>
            <pc:sldMk cId="1576129252" sldId="413"/>
            <ac:picMk id="6" creationId="{FD1CBDC0-A0CD-0B88-C5FA-217EA863FFC3}"/>
          </ac:picMkLst>
        </pc:picChg>
      </pc:sldChg>
      <pc:sldChg chg="modSp mod">
        <pc:chgData name="Alexis Delgado" userId="f43464b82de62616" providerId="LiveId" clId="{7E98A276-7B1B-4B56-93A3-A9C75013851F}" dt="2025-07-23T21:51:12.885" v="533" actId="1076"/>
        <pc:sldMkLst>
          <pc:docMk/>
          <pc:sldMk cId="160151363" sldId="462"/>
        </pc:sldMkLst>
        <pc:spChg chg="mod">
          <ac:chgData name="Alexis Delgado" userId="f43464b82de62616" providerId="LiveId" clId="{7E98A276-7B1B-4B56-93A3-A9C75013851F}" dt="2025-07-23T21:51:12.885" v="533" actId="1076"/>
          <ac:spMkLst>
            <pc:docMk/>
            <pc:sldMk cId="160151363" sldId="462"/>
            <ac:spMk id="2" creationId="{3B2A8E8E-940E-BE43-23CE-2DAB0ABBF0B4}"/>
          </ac:spMkLst>
        </pc:spChg>
      </pc:sldChg>
      <pc:sldChg chg="delSp modSp add del mod setBg">
        <pc:chgData name="Alexis Delgado" userId="f43464b82de62616" providerId="LiveId" clId="{7E98A276-7B1B-4B56-93A3-A9C75013851F}" dt="2025-07-23T22:47:43.972" v="2450" actId="47"/>
        <pc:sldMkLst>
          <pc:docMk/>
          <pc:sldMk cId="3792742848" sldId="475"/>
        </pc:sldMkLst>
      </pc:sldChg>
      <pc:sldChg chg="addSp delSp modSp add mod ord">
        <pc:chgData name="Alexis Delgado" userId="f43464b82de62616" providerId="LiveId" clId="{7E98A276-7B1B-4B56-93A3-A9C75013851F}" dt="2025-07-23T22:07:40.718" v="902"/>
        <pc:sldMkLst>
          <pc:docMk/>
          <pc:sldMk cId="1387560494" sldId="476"/>
        </pc:sldMkLst>
        <pc:picChg chg="add mod">
          <ac:chgData name="Alexis Delgado" userId="f43464b82de62616" providerId="LiveId" clId="{7E98A276-7B1B-4B56-93A3-A9C75013851F}" dt="2025-07-23T21:39:05.029" v="51" actId="1076"/>
          <ac:picMkLst>
            <pc:docMk/>
            <pc:sldMk cId="1387560494" sldId="476"/>
            <ac:picMk id="5" creationId="{1A0F8E85-07D6-CB9D-E12F-9DBB731F59B2}"/>
          </ac:picMkLst>
        </pc:picChg>
      </pc:sldChg>
      <pc:sldChg chg="modSp add mod">
        <pc:chgData name="Alexis Delgado" userId="f43464b82de62616" providerId="LiveId" clId="{7E98A276-7B1B-4B56-93A3-A9C75013851F}" dt="2025-07-23T22:35:50.005" v="1999" actId="20577"/>
        <pc:sldMkLst>
          <pc:docMk/>
          <pc:sldMk cId="3050872278" sldId="477"/>
        </pc:sldMkLst>
        <pc:spChg chg="mod">
          <ac:chgData name="Alexis Delgado" userId="f43464b82de62616" providerId="LiveId" clId="{7E98A276-7B1B-4B56-93A3-A9C75013851F}" dt="2025-07-23T22:35:50.005" v="1999" actId="20577"/>
          <ac:spMkLst>
            <pc:docMk/>
            <pc:sldMk cId="3050872278" sldId="477"/>
            <ac:spMk id="2" creationId="{94F5F7C3-7977-DD21-774A-30F0E45DAB29}"/>
          </ac:spMkLst>
        </pc:spChg>
      </pc:sldChg>
      <pc:sldChg chg="modSp add mod">
        <pc:chgData name="Alexis Delgado" userId="f43464b82de62616" providerId="LiveId" clId="{7E98A276-7B1B-4B56-93A3-A9C75013851F}" dt="2025-07-23T22:36:12.290" v="2003" actId="20577"/>
        <pc:sldMkLst>
          <pc:docMk/>
          <pc:sldMk cId="1327622873" sldId="478"/>
        </pc:sldMkLst>
        <pc:spChg chg="mod">
          <ac:chgData name="Alexis Delgado" userId="f43464b82de62616" providerId="LiveId" clId="{7E98A276-7B1B-4B56-93A3-A9C75013851F}" dt="2025-07-23T22:36:12.290" v="2003" actId="20577"/>
          <ac:spMkLst>
            <pc:docMk/>
            <pc:sldMk cId="1327622873" sldId="478"/>
            <ac:spMk id="2" creationId="{1CCC42E6-319B-F6EF-48FB-F296EC23E6F5}"/>
          </ac:spMkLst>
        </pc:spChg>
      </pc:sldChg>
      <pc:sldChg chg="modSp add mod">
        <pc:chgData name="Alexis Delgado" userId="f43464b82de62616" providerId="LiveId" clId="{7E98A276-7B1B-4B56-93A3-A9C75013851F}" dt="2025-07-23T22:38:06.060" v="2176" actId="11"/>
        <pc:sldMkLst>
          <pc:docMk/>
          <pc:sldMk cId="3612333264" sldId="479"/>
        </pc:sldMkLst>
        <pc:spChg chg="mod">
          <ac:chgData name="Alexis Delgado" userId="f43464b82de62616" providerId="LiveId" clId="{7E98A276-7B1B-4B56-93A3-A9C75013851F}" dt="2025-07-23T22:38:06.060" v="2176" actId="11"/>
          <ac:spMkLst>
            <pc:docMk/>
            <pc:sldMk cId="3612333264" sldId="479"/>
            <ac:spMk id="2" creationId="{1C902EBD-62C0-20AC-DF66-8F2301C85329}"/>
          </ac:spMkLst>
        </pc:spChg>
      </pc:sldChg>
      <pc:sldChg chg="addSp delSp modSp add mod">
        <pc:chgData name="Alexis Delgado" userId="f43464b82de62616" providerId="LiveId" clId="{7E98A276-7B1B-4B56-93A3-A9C75013851F}" dt="2025-07-23T22:53:36.152" v="2672" actId="20577"/>
        <pc:sldMkLst>
          <pc:docMk/>
          <pc:sldMk cId="542131588" sldId="480"/>
        </pc:sldMkLst>
        <pc:spChg chg="mod">
          <ac:chgData name="Alexis Delgado" userId="f43464b82de62616" providerId="LiveId" clId="{7E98A276-7B1B-4B56-93A3-A9C75013851F}" dt="2025-07-23T22:41:48.537" v="2259" actId="20577"/>
          <ac:spMkLst>
            <pc:docMk/>
            <pc:sldMk cId="542131588" sldId="480"/>
            <ac:spMk id="4" creationId="{E7CF827C-A56C-B519-2D25-DE9817B206AE}"/>
          </ac:spMkLst>
        </pc:spChg>
        <pc:spChg chg="add mod">
          <ac:chgData name="Alexis Delgado" userId="f43464b82de62616" providerId="LiveId" clId="{7E98A276-7B1B-4B56-93A3-A9C75013851F}" dt="2025-07-23T22:53:36.152" v="2672" actId="20577"/>
          <ac:spMkLst>
            <pc:docMk/>
            <pc:sldMk cId="542131588" sldId="480"/>
            <ac:spMk id="6" creationId="{78B9162F-EB7F-697C-F620-C580391D1B93}"/>
          </ac:spMkLst>
        </pc:spChg>
        <pc:picChg chg="add mod modCrop">
          <ac:chgData name="Alexis Delgado" userId="f43464b82de62616" providerId="LiveId" clId="{7E98A276-7B1B-4B56-93A3-A9C75013851F}" dt="2025-07-23T22:43:11.827" v="2267" actId="1076"/>
          <ac:picMkLst>
            <pc:docMk/>
            <pc:sldMk cId="542131588" sldId="480"/>
            <ac:picMk id="5" creationId="{4E7D0DE5-DFBF-6023-E148-E9501C3B1377}"/>
          </ac:picMkLst>
        </pc:picChg>
      </pc:sldChg>
      <pc:sldChg chg="modSp add mod">
        <pc:chgData name="Alexis Delgado" userId="f43464b82de62616" providerId="LiveId" clId="{7E98A276-7B1B-4B56-93A3-A9C75013851F}" dt="2025-07-23T23:04:27.133" v="2970" actId="113"/>
        <pc:sldMkLst>
          <pc:docMk/>
          <pc:sldMk cId="2954945131" sldId="481"/>
        </pc:sldMkLst>
        <pc:spChg chg="mod">
          <ac:chgData name="Alexis Delgado" userId="f43464b82de62616" providerId="LiveId" clId="{7E98A276-7B1B-4B56-93A3-A9C75013851F}" dt="2025-07-23T23:04:27.133" v="2970" actId="113"/>
          <ac:spMkLst>
            <pc:docMk/>
            <pc:sldMk cId="2954945131" sldId="481"/>
            <ac:spMk id="6" creationId="{EDF3E439-D1AB-A1E7-2278-B9460AC29E6E}"/>
          </ac:spMkLst>
        </pc:spChg>
      </pc:sldChg>
      <pc:sldChg chg="addSp delSp modSp add mod">
        <pc:chgData name="Alexis Delgado" userId="f43464b82de62616" providerId="LiveId" clId="{7E98A276-7B1B-4B56-93A3-A9C75013851F}" dt="2025-07-23T23:04:37.400" v="2971" actId="14100"/>
        <pc:sldMkLst>
          <pc:docMk/>
          <pc:sldMk cId="1379440992" sldId="482"/>
        </pc:sldMkLst>
        <pc:spChg chg="mod">
          <ac:chgData name="Alexis Delgado" userId="f43464b82de62616" providerId="LiveId" clId="{7E98A276-7B1B-4B56-93A3-A9C75013851F}" dt="2025-07-23T23:00:26.680" v="2780" actId="20577"/>
          <ac:spMkLst>
            <pc:docMk/>
            <pc:sldMk cId="1379440992" sldId="482"/>
            <ac:spMk id="4" creationId="{63341C3C-33D3-D7BE-75E9-E0A861053FD4}"/>
          </ac:spMkLst>
        </pc:spChg>
        <pc:spChg chg="mod">
          <ac:chgData name="Alexis Delgado" userId="f43464b82de62616" providerId="LiveId" clId="{7E98A276-7B1B-4B56-93A3-A9C75013851F}" dt="2025-07-23T23:04:37.400" v="2971" actId="14100"/>
          <ac:spMkLst>
            <pc:docMk/>
            <pc:sldMk cId="1379440992" sldId="482"/>
            <ac:spMk id="6" creationId="{0EFBB257-F618-92F7-C35D-41C19901B3D1}"/>
          </ac:spMkLst>
        </pc:spChg>
        <pc:picChg chg="add mod modCrop">
          <ac:chgData name="Alexis Delgado" userId="f43464b82de62616" providerId="LiveId" clId="{7E98A276-7B1B-4B56-93A3-A9C75013851F}" dt="2025-07-23T23:04:00.019" v="2909" actId="732"/>
          <ac:picMkLst>
            <pc:docMk/>
            <pc:sldMk cId="1379440992" sldId="482"/>
            <ac:picMk id="3" creationId="{16E74833-6431-A93B-C715-73907348B2B2}"/>
          </ac:picMkLst>
        </pc:picChg>
      </pc:sldChg>
      <pc:sldChg chg="addSp delSp modSp add mod">
        <pc:chgData name="Alexis Delgado" userId="f43464b82de62616" providerId="LiveId" clId="{7E98A276-7B1B-4B56-93A3-A9C75013851F}" dt="2025-07-23T23:21:45.376" v="3168" actId="1076"/>
        <pc:sldMkLst>
          <pc:docMk/>
          <pc:sldMk cId="1278377476" sldId="483"/>
        </pc:sldMkLst>
        <pc:spChg chg="mod">
          <ac:chgData name="Alexis Delgado" userId="f43464b82de62616" providerId="LiveId" clId="{7E98A276-7B1B-4B56-93A3-A9C75013851F}" dt="2025-07-23T23:05:12.356" v="3006" actId="20577"/>
          <ac:spMkLst>
            <pc:docMk/>
            <pc:sldMk cId="1278377476" sldId="483"/>
            <ac:spMk id="4" creationId="{D7440DEE-3C49-92C5-8301-EDAC84560C18}"/>
          </ac:spMkLst>
        </pc:spChg>
        <pc:spChg chg="mod">
          <ac:chgData name="Alexis Delgado" userId="f43464b82de62616" providerId="LiveId" clId="{7E98A276-7B1B-4B56-93A3-A9C75013851F}" dt="2025-07-23T23:21:43.465" v="3167" actId="20577"/>
          <ac:spMkLst>
            <pc:docMk/>
            <pc:sldMk cId="1278377476" sldId="483"/>
            <ac:spMk id="6" creationId="{7EBF66EB-9B1D-70D9-2DEA-431A9DDF6757}"/>
          </ac:spMkLst>
        </pc:spChg>
        <pc:picChg chg="add mod">
          <ac:chgData name="Alexis Delgado" userId="f43464b82de62616" providerId="LiveId" clId="{7E98A276-7B1B-4B56-93A3-A9C75013851F}" dt="2025-07-23T23:21:45.376" v="3168" actId="1076"/>
          <ac:picMkLst>
            <pc:docMk/>
            <pc:sldMk cId="1278377476" sldId="483"/>
            <ac:picMk id="5" creationId="{9B74FCDF-A54A-AD1C-4F72-AF4B69AAACEA}"/>
          </ac:picMkLst>
        </pc:picChg>
      </pc:sldChg>
      <pc:sldChg chg="delSp modSp add mod">
        <pc:chgData name="Alexis Delgado" userId="f43464b82de62616" providerId="LiveId" clId="{7E98A276-7B1B-4B56-93A3-A9C75013851F}" dt="2025-07-23T23:27:38.951" v="3355" actId="20577"/>
        <pc:sldMkLst>
          <pc:docMk/>
          <pc:sldMk cId="2757466905" sldId="484"/>
        </pc:sldMkLst>
        <pc:spChg chg="mod">
          <ac:chgData name="Alexis Delgado" userId="f43464b82de62616" providerId="LiveId" clId="{7E98A276-7B1B-4B56-93A3-A9C75013851F}" dt="2025-07-23T23:27:38.951" v="3355" actId="20577"/>
          <ac:spMkLst>
            <pc:docMk/>
            <pc:sldMk cId="2757466905" sldId="484"/>
            <ac:spMk id="6" creationId="{DC7EDBDC-8B1C-53E4-BFCF-42F5639E1AB8}"/>
          </ac:spMkLst>
        </pc:spChg>
      </pc:sldChg>
      <pc:sldChg chg="modSp add mod">
        <pc:chgData name="Alexis Delgado" userId="f43464b82de62616" providerId="LiveId" clId="{7E98A276-7B1B-4B56-93A3-A9C75013851F}" dt="2025-07-23T23:33:36.336" v="3675" actId="20577"/>
        <pc:sldMkLst>
          <pc:docMk/>
          <pc:sldMk cId="1866601254" sldId="485"/>
        </pc:sldMkLst>
        <pc:spChg chg="mod">
          <ac:chgData name="Alexis Delgado" userId="f43464b82de62616" providerId="LiveId" clId="{7E98A276-7B1B-4B56-93A3-A9C75013851F}" dt="2025-07-23T23:33:36.336" v="3675" actId="20577"/>
          <ac:spMkLst>
            <pc:docMk/>
            <pc:sldMk cId="1866601254" sldId="485"/>
            <ac:spMk id="6" creationId="{FBDE38F0-69EF-AD15-7D7E-6F9988116568}"/>
          </ac:spMkLst>
        </pc:spChg>
      </pc:sldChg>
      <pc:sldChg chg="addSp modSp add mod">
        <pc:chgData name="Alexis Delgado" userId="f43464b82de62616" providerId="LiveId" clId="{7E98A276-7B1B-4B56-93A3-A9C75013851F}" dt="2025-07-23T23:30:40.418" v="3492" actId="1076"/>
        <pc:sldMkLst>
          <pc:docMk/>
          <pc:sldMk cId="2479386343" sldId="486"/>
        </pc:sldMkLst>
        <pc:spChg chg="mod">
          <ac:chgData name="Alexis Delgado" userId="f43464b82de62616" providerId="LiveId" clId="{7E98A276-7B1B-4B56-93A3-A9C75013851F}" dt="2025-07-23T23:30:16.187" v="3484" actId="20577"/>
          <ac:spMkLst>
            <pc:docMk/>
            <pc:sldMk cId="2479386343" sldId="486"/>
            <ac:spMk id="6" creationId="{6B55884D-D90B-834B-86C5-1D810A134141}"/>
          </ac:spMkLst>
        </pc:spChg>
        <pc:picChg chg="add mod">
          <ac:chgData name="Alexis Delgado" userId="f43464b82de62616" providerId="LiveId" clId="{7E98A276-7B1B-4B56-93A3-A9C75013851F}" dt="2025-07-23T23:30:40.418" v="3492" actId="1076"/>
          <ac:picMkLst>
            <pc:docMk/>
            <pc:sldMk cId="2479386343" sldId="486"/>
            <ac:picMk id="3" creationId="{696ED44F-A27B-293D-0C56-850391EA9C46}"/>
          </ac:picMkLst>
        </pc:picChg>
      </pc:sldChg>
      <pc:sldChg chg="modSp add mod">
        <pc:chgData name="Alexis Delgado" userId="f43464b82de62616" providerId="LiveId" clId="{7E98A276-7B1B-4B56-93A3-A9C75013851F}" dt="2025-07-23T23:36:44.697" v="3957" actId="20577"/>
        <pc:sldMkLst>
          <pc:docMk/>
          <pc:sldMk cId="788728035" sldId="487"/>
        </pc:sldMkLst>
        <pc:spChg chg="mod">
          <ac:chgData name="Alexis Delgado" userId="f43464b82de62616" providerId="LiveId" clId="{7E98A276-7B1B-4B56-93A3-A9C75013851F}" dt="2025-07-23T23:36:44.697" v="3957" actId="20577"/>
          <ac:spMkLst>
            <pc:docMk/>
            <pc:sldMk cId="788728035" sldId="487"/>
            <ac:spMk id="6" creationId="{9BDE9095-F0E1-A1DA-15AA-54AC21ED8653}"/>
          </ac:spMkLst>
        </pc:spChg>
      </pc:sldChg>
      <pc:sldChg chg="addSp delSp modSp add mod">
        <pc:chgData name="Alexis Delgado" userId="f43464b82de62616" providerId="LiveId" clId="{7E98A276-7B1B-4B56-93A3-A9C75013851F}" dt="2025-07-23T23:42:34.512" v="4084" actId="113"/>
        <pc:sldMkLst>
          <pc:docMk/>
          <pc:sldMk cId="2428081327" sldId="488"/>
        </pc:sldMkLst>
        <pc:spChg chg="mod">
          <ac:chgData name="Alexis Delgado" userId="f43464b82de62616" providerId="LiveId" clId="{7E98A276-7B1B-4B56-93A3-A9C75013851F}" dt="2025-07-23T23:38:16.802" v="3965" actId="20577"/>
          <ac:spMkLst>
            <pc:docMk/>
            <pc:sldMk cId="2428081327" sldId="488"/>
            <ac:spMk id="4" creationId="{53D10301-551C-D432-D27C-06271F6A5C36}"/>
          </ac:spMkLst>
        </pc:spChg>
        <pc:spChg chg="add mod">
          <ac:chgData name="Alexis Delgado" userId="f43464b82de62616" providerId="LiveId" clId="{7E98A276-7B1B-4B56-93A3-A9C75013851F}" dt="2025-07-23T23:42:34.512" v="4084" actId="113"/>
          <ac:spMkLst>
            <pc:docMk/>
            <pc:sldMk cId="2428081327" sldId="488"/>
            <ac:spMk id="5" creationId="{391FAD80-5C53-D329-4677-B71600CE68E0}"/>
          </ac:spMkLst>
        </pc:spChg>
      </pc:sldChg>
      <pc:sldChg chg="addSp modSp add mod">
        <pc:chgData name="Alexis Delgado" userId="f43464b82de62616" providerId="LiveId" clId="{7E98A276-7B1B-4B56-93A3-A9C75013851F}" dt="2025-07-23T23:51:39.162" v="4531" actId="20577"/>
        <pc:sldMkLst>
          <pc:docMk/>
          <pc:sldMk cId="2451836794" sldId="489"/>
        </pc:sldMkLst>
        <pc:spChg chg="mod">
          <ac:chgData name="Alexis Delgado" userId="f43464b82de62616" providerId="LiveId" clId="{7E98A276-7B1B-4B56-93A3-A9C75013851F}" dt="2025-07-23T23:51:39.162" v="4531" actId="20577"/>
          <ac:spMkLst>
            <pc:docMk/>
            <pc:sldMk cId="2451836794" sldId="489"/>
            <ac:spMk id="5" creationId="{A78A48A0-8A9F-FF43-9FF0-32854BB5481D}"/>
          </ac:spMkLst>
        </pc:spChg>
      </pc:sldChg>
      <pc:sldChg chg="modSp add mod">
        <pc:chgData name="Alexis Delgado" userId="f43464b82de62616" providerId="LiveId" clId="{7E98A276-7B1B-4B56-93A3-A9C75013851F}" dt="2025-07-23T23:54:17.823" v="4708" actId="20577"/>
        <pc:sldMkLst>
          <pc:docMk/>
          <pc:sldMk cId="692667186" sldId="490"/>
        </pc:sldMkLst>
        <pc:spChg chg="mod">
          <ac:chgData name="Alexis Delgado" userId="f43464b82de62616" providerId="LiveId" clId="{7E98A276-7B1B-4B56-93A3-A9C75013851F}" dt="2025-07-23T23:54:17.823" v="4708" actId="20577"/>
          <ac:spMkLst>
            <pc:docMk/>
            <pc:sldMk cId="692667186" sldId="490"/>
            <ac:spMk id="5" creationId="{BF2E66FC-016E-1A6E-5DA1-86840FF4C4CB}"/>
          </ac:spMkLst>
        </pc:spChg>
      </pc:sldChg>
      <pc:sldChg chg="addSp modSp add mod">
        <pc:chgData name="Alexis Delgado" userId="f43464b82de62616" providerId="LiveId" clId="{7E98A276-7B1B-4B56-93A3-A9C75013851F}" dt="2025-07-23T23:56:18.066" v="4718" actId="732"/>
        <pc:sldMkLst>
          <pc:docMk/>
          <pc:sldMk cId="2835625258" sldId="491"/>
        </pc:sldMkLst>
        <pc:spChg chg="mod">
          <ac:chgData name="Alexis Delgado" userId="f43464b82de62616" providerId="LiveId" clId="{7E98A276-7B1B-4B56-93A3-A9C75013851F}" dt="2025-07-23T23:56:06.066" v="4712" actId="20577"/>
          <ac:spMkLst>
            <pc:docMk/>
            <pc:sldMk cId="2835625258" sldId="491"/>
            <ac:spMk id="5" creationId="{CA67B3CF-2A4C-2091-E8E1-0045BE9491A5}"/>
          </ac:spMkLst>
        </pc:spChg>
        <pc:picChg chg="add mod modCrop">
          <ac:chgData name="Alexis Delgado" userId="f43464b82de62616" providerId="LiveId" clId="{7E98A276-7B1B-4B56-93A3-A9C75013851F}" dt="2025-07-23T23:56:18.066" v="4718" actId="732"/>
          <ac:picMkLst>
            <pc:docMk/>
            <pc:sldMk cId="2835625258" sldId="491"/>
            <ac:picMk id="3" creationId="{03D6338B-7D40-74E0-CD05-23F896B5EB8A}"/>
          </ac:picMkLst>
        </pc:picChg>
      </pc:sldChg>
      <pc:sldChg chg="addSp delSp modSp add mod">
        <pc:chgData name="Alexis Delgado" userId="f43464b82de62616" providerId="LiveId" clId="{7E98A276-7B1B-4B56-93A3-A9C75013851F}" dt="2025-07-24T00:03:36.039" v="4894" actId="20577"/>
        <pc:sldMkLst>
          <pc:docMk/>
          <pc:sldMk cId="722208538" sldId="492"/>
        </pc:sldMkLst>
        <pc:spChg chg="mod">
          <ac:chgData name="Alexis Delgado" userId="f43464b82de62616" providerId="LiveId" clId="{7E98A276-7B1B-4B56-93A3-A9C75013851F}" dt="2025-07-24T00:03:36.039" v="4894" actId="20577"/>
          <ac:spMkLst>
            <pc:docMk/>
            <pc:sldMk cId="722208538" sldId="492"/>
            <ac:spMk id="4" creationId="{58D639D9-BD28-F89C-E24F-BCC01FDC6B50}"/>
          </ac:spMkLst>
        </pc:spChg>
        <pc:spChg chg="add">
          <ac:chgData name="Alexis Delgado" userId="f43464b82de62616" providerId="LiveId" clId="{7E98A276-7B1B-4B56-93A3-A9C75013851F}" dt="2025-07-24T00:01:16.902" v="4810"/>
          <ac:spMkLst>
            <pc:docMk/>
            <pc:sldMk cId="722208538" sldId="492"/>
            <ac:spMk id="7" creationId="{B3948B39-8381-33A0-E252-1FEAE7EF491B}"/>
          </ac:spMkLst>
        </pc:spChg>
        <pc:spChg chg="add mod">
          <ac:chgData name="Alexis Delgado" userId="f43464b82de62616" providerId="LiveId" clId="{7E98A276-7B1B-4B56-93A3-A9C75013851F}" dt="2025-07-24T00:02:53.892" v="4872" actId="5793"/>
          <ac:spMkLst>
            <pc:docMk/>
            <pc:sldMk cId="722208538" sldId="492"/>
            <ac:spMk id="8" creationId="{2AD3E2C6-FDAE-2F91-F902-58D7FA368C62}"/>
          </ac:spMkLst>
        </pc:spChg>
        <pc:picChg chg="add mod">
          <ac:chgData name="Alexis Delgado" userId="f43464b82de62616" providerId="LiveId" clId="{7E98A276-7B1B-4B56-93A3-A9C75013851F}" dt="2025-07-24T00:02:24.522" v="4849" actId="1076"/>
          <ac:picMkLst>
            <pc:docMk/>
            <pc:sldMk cId="722208538" sldId="492"/>
            <ac:picMk id="6" creationId="{DF0B387B-004E-AFCD-429F-77BE4C045A31}"/>
          </ac:picMkLst>
        </pc:picChg>
      </pc:sldChg>
      <pc:sldChg chg="addSp delSp modSp add mod">
        <pc:chgData name="Alexis Delgado" userId="f43464b82de62616" providerId="LiveId" clId="{7E98A276-7B1B-4B56-93A3-A9C75013851F}" dt="2025-07-24T00:13:18.557" v="5147" actId="20577"/>
        <pc:sldMkLst>
          <pc:docMk/>
          <pc:sldMk cId="1296809802" sldId="493"/>
        </pc:sldMkLst>
        <pc:spChg chg="add mod">
          <ac:chgData name="Alexis Delgado" userId="f43464b82de62616" providerId="LiveId" clId="{7E98A276-7B1B-4B56-93A3-A9C75013851F}" dt="2025-07-24T00:13:18.557" v="5147" actId="20577"/>
          <ac:spMkLst>
            <pc:docMk/>
            <pc:sldMk cId="1296809802" sldId="493"/>
            <ac:spMk id="6" creationId="{F882E8E9-A11A-80AA-AB07-B4C3EA165FDA}"/>
          </ac:spMkLst>
        </pc:spChg>
        <pc:picChg chg="del">
          <ac:chgData name="Alexis Delgado" userId="f43464b82de62616" providerId="LiveId" clId="{7E98A276-7B1B-4B56-93A3-A9C75013851F}" dt="2025-07-24T00:05:49.872" v="4896" actId="478"/>
          <ac:picMkLst>
            <pc:docMk/>
            <pc:sldMk cId="1296809802" sldId="493"/>
            <ac:picMk id="3" creationId="{E0A57974-6C86-2537-9272-E303ADD30682}"/>
          </ac:picMkLst>
        </pc:picChg>
        <pc:picChg chg="add mod">
          <ac:chgData name="Alexis Delgado" userId="f43464b82de62616" providerId="LiveId" clId="{7E98A276-7B1B-4B56-93A3-A9C75013851F}" dt="2025-07-24T00:12:44.046" v="5129" actId="1076"/>
          <ac:picMkLst>
            <pc:docMk/>
            <pc:sldMk cId="1296809802" sldId="493"/>
            <ac:picMk id="8" creationId="{2E848C83-4305-53C4-E447-C683448D2A3F}"/>
          </ac:picMkLst>
        </pc:picChg>
        <pc:picChg chg="add mod">
          <ac:chgData name="Alexis Delgado" userId="f43464b82de62616" providerId="LiveId" clId="{7E98A276-7B1B-4B56-93A3-A9C75013851F}" dt="2025-07-24T00:12:56.029" v="5135" actId="1076"/>
          <ac:picMkLst>
            <pc:docMk/>
            <pc:sldMk cId="1296809802" sldId="493"/>
            <ac:picMk id="10" creationId="{D5DA5C01-4C4A-C70D-1E03-D53E26806CCE}"/>
          </ac:picMkLst>
        </pc:picChg>
      </pc:sldChg>
      <pc:sldChg chg="addSp delSp modSp add mod">
        <pc:chgData name="Alexis Delgado" userId="f43464b82de62616" providerId="LiveId" clId="{7E98A276-7B1B-4B56-93A3-A9C75013851F}" dt="2025-07-24T00:14:46.146" v="5160" actId="1076"/>
        <pc:sldMkLst>
          <pc:docMk/>
          <pc:sldMk cId="1569267184" sldId="494"/>
        </pc:sldMkLst>
        <pc:spChg chg="del mod">
          <ac:chgData name="Alexis Delgado" userId="f43464b82de62616" providerId="LiveId" clId="{7E98A276-7B1B-4B56-93A3-A9C75013851F}" dt="2025-07-24T00:14:30.187" v="5153"/>
          <ac:spMkLst>
            <pc:docMk/>
            <pc:sldMk cId="1569267184" sldId="494"/>
            <ac:spMk id="6" creationId="{49101035-DBAA-7E49-C143-F7C9D57CE287}"/>
          </ac:spMkLst>
        </pc:spChg>
        <pc:picChg chg="add del mod">
          <ac:chgData name="Alexis Delgado" userId="f43464b82de62616" providerId="LiveId" clId="{7E98A276-7B1B-4B56-93A3-A9C75013851F}" dt="2025-07-24T00:14:39.552" v="5156" actId="478"/>
          <ac:picMkLst>
            <pc:docMk/>
            <pc:sldMk cId="1569267184" sldId="494"/>
            <ac:picMk id="3" creationId="{FA4F4ECD-A07D-6EB5-9D4E-39464BAC61B6}"/>
          </ac:picMkLst>
        </pc:picChg>
        <pc:picChg chg="del">
          <ac:chgData name="Alexis Delgado" userId="f43464b82de62616" providerId="LiveId" clId="{7E98A276-7B1B-4B56-93A3-A9C75013851F}" dt="2025-07-24T00:14:26.923" v="5149" actId="478"/>
          <ac:picMkLst>
            <pc:docMk/>
            <pc:sldMk cId="1569267184" sldId="494"/>
            <ac:picMk id="8" creationId="{974D9C29-B4FB-2206-C883-F1FD0E46B8A0}"/>
          </ac:picMkLst>
        </pc:picChg>
        <pc:picChg chg="add mod">
          <ac:chgData name="Alexis Delgado" userId="f43464b82de62616" providerId="LiveId" clId="{7E98A276-7B1B-4B56-93A3-A9C75013851F}" dt="2025-07-24T00:14:46.146" v="5160" actId="1076"/>
          <ac:picMkLst>
            <pc:docMk/>
            <pc:sldMk cId="1569267184" sldId="494"/>
            <ac:picMk id="9" creationId="{2A81124E-F82D-D535-E089-16BB97080088}"/>
          </ac:picMkLst>
        </pc:picChg>
        <pc:picChg chg="del">
          <ac:chgData name="Alexis Delgado" userId="f43464b82de62616" providerId="LiveId" clId="{7E98A276-7B1B-4B56-93A3-A9C75013851F}" dt="2025-07-24T00:14:27.355" v="5150" actId="478"/>
          <ac:picMkLst>
            <pc:docMk/>
            <pc:sldMk cId="1569267184" sldId="494"/>
            <ac:picMk id="10" creationId="{326B8970-1383-FE49-99CB-0D9E21982380}"/>
          </ac:picMkLst>
        </pc:picChg>
      </pc:sldChg>
      <pc:sldChg chg="addSp delSp modSp add mod">
        <pc:chgData name="Alexis Delgado" userId="f43464b82de62616" providerId="LiveId" clId="{7E98A276-7B1B-4B56-93A3-A9C75013851F}" dt="2025-07-24T00:18:09.138" v="5239" actId="1076"/>
        <pc:sldMkLst>
          <pc:docMk/>
          <pc:sldMk cId="1004240943" sldId="495"/>
        </pc:sldMkLst>
        <pc:spChg chg="add mod">
          <ac:chgData name="Alexis Delgado" userId="f43464b82de62616" providerId="LiveId" clId="{7E98A276-7B1B-4B56-93A3-A9C75013851F}" dt="2025-07-24T00:17:40.310" v="5233" actId="20577"/>
          <ac:spMkLst>
            <pc:docMk/>
            <pc:sldMk cId="1004240943" sldId="495"/>
            <ac:spMk id="3" creationId="{C31846A2-6868-DE91-DFE3-43AE8EE50B62}"/>
          </ac:spMkLst>
        </pc:spChg>
        <pc:spChg chg="mod">
          <ac:chgData name="Alexis Delgado" userId="f43464b82de62616" providerId="LiveId" clId="{7E98A276-7B1B-4B56-93A3-A9C75013851F}" dt="2025-07-24T00:16:39.388" v="5167" actId="20577"/>
          <ac:spMkLst>
            <pc:docMk/>
            <pc:sldMk cId="1004240943" sldId="495"/>
            <ac:spMk id="4" creationId="{08B919D0-992D-B676-2820-57F35E303F67}"/>
          </ac:spMkLst>
        </pc:spChg>
        <pc:picChg chg="add mod">
          <ac:chgData name="Alexis Delgado" userId="f43464b82de62616" providerId="LiveId" clId="{7E98A276-7B1B-4B56-93A3-A9C75013851F}" dt="2025-07-24T00:18:09.138" v="5239" actId="1076"/>
          <ac:picMkLst>
            <pc:docMk/>
            <pc:sldMk cId="1004240943" sldId="495"/>
            <ac:picMk id="7" creationId="{E846D626-C6C1-DC13-90DB-C37C0F80842A}"/>
          </ac:picMkLst>
        </pc:picChg>
        <pc:picChg chg="del">
          <ac:chgData name="Alexis Delgado" userId="f43464b82de62616" providerId="LiveId" clId="{7E98A276-7B1B-4B56-93A3-A9C75013851F}" dt="2025-07-24T00:16:40.252" v="5168" actId="478"/>
          <ac:picMkLst>
            <pc:docMk/>
            <pc:sldMk cId="1004240943" sldId="495"/>
            <ac:picMk id="9" creationId="{2E2405A2-89A4-9B9B-4F76-6B701F312354}"/>
          </ac:picMkLst>
        </pc:picChg>
      </pc:sldChg>
      <pc:sldChg chg="addSp delSp modSp add mod">
        <pc:chgData name="Alexis Delgado" userId="f43464b82de62616" providerId="LiveId" clId="{7E98A276-7B1B-4B56-93A3-A9C75013851F}" dt="2025-07-24T00:20:22.947" v="5266" actId="1076"/>
        <pc:sldMkLst>
          <pc:docMk/>
          <pc:sldMk cId="1976597355" sldId="496"/>
        </pc:sldMkLst>
        <pc:spChg chg="mod">
          <ac:chgData name="Alexis Delgado" userId="f43464b82de62616" providerId="LiveId" clId="{7E98A276-7B1B-4B56-93A3-A9C75013851F}" dt="2025-07-24T00:20:15.336" v="5263" actId="20577"/>
          <ac:spMkLst>
            <pc:docMk/>
            <pc:sldMk cId="1976597355" sldId="496"/>
            <ac:spMk id="3" creationId="{BCFA20FF-C651-C113-4EE2-071256228911}"/>
          </ac:spMkLst>
        </pc:spChg>
        <pc:spChg chg="mod">
          <ac:chgData name="Alexis Delgado" userId="f43464b82de62616" providerId="LiveId" clId="{7E98A276-7B1B-4B56-93A3-A9C75013851F}" dt="2025-07-24T00:19:12.966" v="5253" actId="20577"/>
          <ac:spMkLst>
            <pc:docMk/>
            <pc:sldMk cId="1976597355" sldId="496"/>
            <ac:spMk id="4" creationId="{8BD72605-70CE-56D3-4F1B-CFCB90213D6D}"/>
          </ac:spMkLst>
        </pc:spChg>
        <pc:picChg chg="add mod">
          <ac:chgData name="Alexis Delgado" userId="f43464b82de62616" providerId="LiveId" clId="{7E98A276-7B1B-4B56-93A3-A9C75013851F}" dt="2025-07-24T00:20:22.947" v="5266" actId="1076"/>
          <ac:picMkLst>
            <pc:docMk/>
            <pc:sldMk cId="1976597355" sldId="496"/>
            <ac:picMk id="6" creationId="{386B94A1-6159-AB35-1C9E-6691C2D03FC2}"/>
          </ac:picMkLst>
        </pc:picChg>
        <pc:picChg chg="del">
          <ac:chgData name="Alexis Delgado" userId="f43464b82de62616" providerId="LiveId" clId="{7E98A276-7B1B-4B56-93A3-A9C75013851F}" dt="2025-07-24T00:19:14.065" v="5254" actId="478"/>
          <ac:picMkLst>
            <pc:docMk/>
            <pc:sldMk cId="1976597355" sldId="496"/>
            <ac:picMk id="7" creationId="{15F986E2-625D-3E1C-6916-5E3F9987B047}"/>
          </ac:picMkLst>
        </pc:picChg>
      </pc:sldChg>
      <pc:sldChg chg="delSp modSp add mod">
        <pc:chgData name="Alexis Delgado" userId="f43464b82de62616" providerId="LiveId" clId="{7E98A276-7B1B-4B56-93A3-A9C75013851F}" dt="2025-07-24T00:23:28.392" v="5420" actId="20577"/>
        <pc:sldMkLst>
          <pc:docMk/>
          <pc:sldMk cId="1031265716" sldId="497"/>
        </pc:sldMkLst>
        <pc:spChg chg="mod">
          <ac:chgData name="Alexis Delgado" userId="f43464b82de62616" providerId="LiveId" clId="{7E98A276-7B1B-4B56-93A3-A9C75013851F}" dt="2025-07-24T00:21:31.136" v="5314" actId="20577"/>
          <ac:spMkLst>
            <pc:docMk/>
            <pc:sldMk cId="1031265716" sldId="497"/>
            <ac:spMk id="4" creationId="{4AF62180-FE50-05D8-BD51-E60E67B1C16B}"/>
          </ac:spMkLst>
        </pc:spChg>
        <pc:spChg chg="mod">
          <ac:chgData name="Alexis Delgado" userId="f43464b82de62616" providerId="LiveId" clId="{7E98A276-7B1B-4B56-93A3-A9C75013851F}" dt="2025-07-24T00:23:28.392" v="5420" actId="20577"/>
          <ac:spMkLst>
            <pc:docMk/>
            <pc:sldMk cId="1031265716" sldId="497"/>
            <ac:spMk id="5" creationId="{EC188C73-6714-EC98-1FF9-632A06CAA2EE}"/>
          </ac:spMkLst>
        </pc:spChg>
        <pc:spChg chg="del mod">
          <ac:chgData name="Alexis Delgado" userId="f43464b82de62616" providerId="LiveId" clId="{7E98A276-7B1B-4B56-93A3-A9C75013851F}" dt="2025-07-24T00:21:34.375" v="5318"/>
          <ac:spMkLst>
            <pc:docMk/>
            <pc:sldMk cId="1031265716" sldId="497"/>
            <ac:spMk id="8" creationId="{F6191BFD-DA09-9D99-63E5-120ACB0EEF5A}"/>
          </ac:spMkLst>
        </pc:spChg>
        <pc:picChg chg="del">
          <ac:chgData name="Alexis Delgado" userId="f43464b82de62616" providerId="LiveId" clId="{7E98A276-7B1B-4B56-93A3-A9C75013851F}" dt="2025-07-24T00:21:32.237" v="5315" actId="478"/>
          <ac:picMkLst>
            <pc:docMk/>
            <pc:sldMk cId="1031265716" sldId="497"/>
            <ac:picMk id="6" creationId="{D0B42D9A-92E5-C665-716F-11FF4CD8EE14}"/>
          </ac:picMkLst>
        </pc:picChg>
      </pc:sldChg>
      <pc:sldChg chg="addSp modSp add mod">
        <pc:chgData name="Alexis Delgado" userId="f43464b82de62616" providerId="LiveId" clId="{7E98A276-7B1B-4B56-93A3-A9C75013851F}" dt="2025-07-24T00:27:27.287" v="5555" actId="14100"/>
        <pc:sldMkLst>
          <pc:docMk/>
          <pc:sldMk cId="1118287481" sldId="498"/>
        </pc:sldMkLst>
        <pc:spChg chg="mod">
          <ac:chgData name="Alexis Delgado" userId="f43464b82de62616" providerId="LiveId" clId="{7E98A276-7B1B-4B56-93A3-A9C75013851F}" dt="2025-07-24T00:23:59.796" v="5422" actId="20577"/>
          <ac:spMkLst>
            <pc:docMk/>
            <pc:sldMk cId="1118287481" sldId="498"/>
            <ac:spMk id="4" creationId="{30EB6772-7EC2-C7AB-3AAC-38CCE6B01177}"/>
          </ac:spMkLst>
        </pc:spChg>
        <pc:spChg chg="mod">
          <ac:chgData name="Alexis Delgado" userId="f43464b82de62616" providerId="LiveId" clId="{7E98A276-7B1B-4B56-93A3-A9C75013851F}" dt="2025-07-24T00:26:51.097" v="5543" actId="20577"/>
          <ac:spMkLst>
            <pc:docMk/>
            <pc:sldMk cId="1118287481" sldId="498"/>
            <ac:spMk id="5" creationId="{C6C2711C-0773-904B-FC13-5CB772AA5E90}"/>
          </ac:spMkLst>
        </pc:spChg>
        <pc:picChg chg="add mod">
          <ac:chgData name="Alexis Delgado" userId="f43464b82de62616" providerId="LiveId" clId="{7E98A276-7B1B-4B56-93A3-A9C75013851F}" dt="2025-07-24T00:27:24.549" v="5554" actId="14100"/>
          <ac:picMkLst>
            <pc:docMk/>
            <pc:sldMk cId="1118287481" sldId="498"/>
            <ac:picMk id="3" creationId="{3E84163B-4D0C-61F5-B614-65E8139A1B52}"/>
          </ac:picMkLst>
        </pc:picChg>
        <pc:picChg chg="add mod">
          <ac:chgData name="Alexis Delgado" userId="f43464b82de62616" providerId="LiveId" clId="{7E98A276-7B1B-4B56-93A3-A9C75013851F}" dt="2025-07-24T00:27:27.287" v="5555" actId="14100"/>
          <ac:picMkLst>
            <pc:docMk/>
            <pc:sldMk cId="1118287481" sldId="498"/>
            <ac:picMk id="7" creationId="{A6EAF659-C7D7-E4A1-9269-F6614CFA625C}"/>
          </ac:picMkLst>
        </pc:picChg>
      </pc:sldChg>
      <pc:sldChg chg="addSp delSp modSp add mod">
        <pc:chgData name="Alexis Delgado" userId="f43464b82de62616" providerId="LiveId" clId="{7E98A276-7B1B-4B56-93A3-A9C75013851F}" dt="2025-07-24T00:30:13.155" v="5697" actId="113"/>
        <pc:sldMkLst>
          <pc:docMk/>
          <pc:sldMk cId="783639017" sldId="499"/>
        </pc:sldMkLst>
        <pc:spChg chg="mod">
          <ac:chgData name="Alexis Delgado" userId="f43464b82de62616" providerId="LiveId" clId="{7E98A276-7B1B-4B56-93A3-A9C75013851F}" dt="2025-07-24T00:30:13.155" v="5697" actId="113"/>
          <ac:spMkLst>
            <pc:docMk/>
            <pc:sldMk cId="783639017" sldId="499"/>
            <ac:spMk id="5" creationId="{5402B8A6-7854-1E7A-0D80-447EE3A26CA8}"/>
          </ac:spMkLst>
        </pc:spChg>
        <pc:picChg chg="del">
          <ac:chgData name="Alexis Delgado" userId="f43464b82de62616" providerId="LiveId" clId="{7E98A276-7B1B-4B56-93A3-A9C75013851F}" dt="2025-07-24T00:28:24.145" v="5557" actId="478"/>
          <ac:picMkLst>
            <pc:docMk/>
            <pc:sldMk cId="783639017" sldId="499"/>
            <ac:picMk id="3" creationId="{49D214A3-34B2-43FD-C325-7A4E79CDFADC}"/>
          </ac:picMkLst>
        </pc:picChg>
        <pc:picChg chg="add mod">
          <ac:chgData name="Alexis Delgado" userId="f43464b82de62616" providerId="LiveId" clId="{7E98A276-7B1B-4B56-93A3-A9C75013851F}" dt="2025-07-24T00:29:10.473" v="5621" actId="1076"/>
          <ac:picMkLst>
            <pc:docMk/>
            <pc:sldMk cId="783639017" sldId="499"/>
            <ac:picMk id="6" creationId="{FF76A6FE-9A8E-4F83-E391-7CECD2C69C70}"/>
          </ac:picMkLst>
        </pc:picChg>
        <pc:picChg chg="del">
          <ac:chgData name="Alexis Delgado" userId="f43464b82de62616" providerId="LiveId" clId="{7E98A276-7B1B-4B56-93A3-A9C75013851F}" dt="2025-07-24T00:28:24.666" v="5558" actId="478"/>
          <ac:picMkLst>
            <pc:docMk/>
            <pc:sldMk cId="783639017" sldId="499"/>
            <ac:picMk id="7" creationId="{42F91CB8-EDF1-3EC6-7A41-3BE705FDD3DB}"/>
          </ac:picMkLst>
        </pc:picChg>
      </pc:sldChg>
      <pc:sldChg chg="delSp modSp add mod">
        <pc:chgData name="Alexis Delgado" userId="f43464b82de62616" providerId="LiveId" clId="{7E98A276-7B1B-4B56-93A3-A9C75013851F}" dt="2025-07-24T14:21:02.268" v="5983" actId="12"/>
        <pc:sldMkLst>
          <pc:docMk/>
          <pc:sldMk cId="483805598" sldId="500"/>
        </pc:sldMkLst>
        <pc:spChg chg="mod">
          <ac:chgData name="Alexis Delgado" userId="f43464b82de62616" providerId="LiveId" clId="{7E98A276-7B1B-4B56-93A3-A9C75013851F}" dt="2025-07-24T14:16:24.524" v="5719" actId="20577"/>
          <ac:spMkLst>
            <pc:docMk/>
            <pc:sldMk cId="483805598" sldId="500"/>
            <ac:spMk id="4" creationId="{3F9456A1-9C18-8527-8061-D655F47090F8}"/>
          </ac:spMkLst>
        </pc:spChg>
        <pc:spChg chg="mod ord">
          <ac:chgData name="Alexis Delgado" userId="f43464b82de62616" providerId="LiveId" clId="{7E98A276-7B1B-4B56-93A3-A9C75013851F}" dt="2025-07-24T14:21:02.268" v="5983" actId="12"/>
          <ac:spMkLst>
            <pc:docMk/>
            <pc:sldMk cId="483805598" sldId="500"/>
            <ac:spMk id="5" creationId="{1D6EFA3C-99EA-669C-897C-5D5341B59605}"/>
          </ac:spMkLst>
        </pc:spChg>
        <pc:picChg chg="del">
          <ac:chgData name="Alexis Delgado" userId="f43464b82de62616" providerId="LiveId" clId="{7E98A276-7B1B-4B56-93A3-A9C75013851F}" dt="2025-07-24T14:16:25.491" v="5720" actId="478"/>
          <ac:picMkLst>
            <pc:docMk/>
            <pc:sldMk cId="483805598" sldId="500"/>
            <ac:picMk id="6" creationId="{A78C41F7-5C1A-B8B4-F832-A0D5C7A45231}"/>
          </ac:picMkLst>
        </pc:picChg>
      </pc:sldChg>
      <pc:sldChg chg="addSp modSp add mod">
        <pc:chgData name="Alexis Delgado" userId="f43464b82de62616" providerId="LiveId" clId="{7E98A276-7B1B-4B56-93A3-A9C75013851F}" dt="2025-07-24T14:29:03.362" v="6212" actId="20577"/>
        <pc:sldMkLst>
          <pc:docMk/>
          <pc:sldMk cId="3448602477" sldId="501"/>
        </pc:sldMkLst>
        <pc:spChg chg="add">
          <ac:chgData name="Alexis Delgado" userId="f43464b82de62616" providerId="LiveId" clId="{7E98A276-7B1B-4B56-93A3-A9C75013851F}" dt="2025-07-24T14:28:12.552" v="6197"/>
          <ac:spMkLst>
            <pc:docMk/>
            <pc:sldMk cId="3448602477" sldId="501"/>
            <ac:spMk id="2" creationId="{2BA4F1F4-F682-A3F1-887C-A87EA99E821A}"/>
          </ac:spMkLst>
        </pc:spChg>
        <pc:spChg chg="add">
          <ac:chgData name="Alexis Delgado" userId="f43464b82de62616" providerId="LiveId" clId="{7E98A276-7B1B-4B56-93A3-A9C75013851F}" dt="2025-07-24T14:28:37.868" v="6201"/>
          <ac:spMkLst>
            <pc:docMk/>
            <pc:sldMk cId="3448602477" sldId="501"/>
            <ac:spMk id="3" creationId="{D28A52F2-EABA-FCB6-4DE0-A15CF265D8EF}"/>
          </ac:spMkLst>
        </pc:spChg>
        <pc:spChg chg="mod">
          <ac:chgData name="Alexis Delgado" userId="f43464b82de62616" providerId="LiveId" clId="{7E98A276-7B1B-4B56-93A3-A9C75013851F}" dt="2025-07-24T14:29:03.362" v="6212" actId="20577"/>
          <ac:spMkLst>
            <pc:docMk/>
            <pc:sldMk cId="3448602477" sldId="501"/>
            <ac:spMk id="5" creationId="{3D43468D-A029-4C7C-0BD5-E9AB3BC1322A}"/>
          </ac:spMkLst>
        </pc:spChg>
      </pc:sldChg>
      <pc:sldChg chg="addSp delSp modSp add mod">
        <pc:chgData name="Alexis Delgado" userId="f43464b82de62616" providerId="LiveId" clId="{7E98A276-7B1B-4B56-93A3-A9C75013851F}" dt="2025-07-24T14:32:50.302" v="6561" actId="20577"/>
        <pc:sldMkLst>
          <pc:docMk/>
          <pc:sldMk cId="2698489967" sldId="502"/>
        </pc:sldMkLst>
        <pc:spChg chg="add del">
          <ac:chgData name="Alexis Delgado" userId="f43464b82de62616" providerId="LiveId" clId="{7E98A276-7B1B-4B56-93A3-A9C75013851F}" dt="2025-07-24T14:29:37.435" v="6236" actId="22"/>
          <ac:spMkLst>
            <pc:docMk/>
            <pc:sldMk cId="2698489967" sldId="502"/>
            <ac:spMk id="3" creationId="{EF5CC272-37A7-8968-E475-40C9E580A4E5}"/>
          </ac:spMkLst>
        </pc:spChg>
        <pc:spChg chg="mod">
          <ac:chgData name="Alexis Delgado" userId="f43464b82de62616" providerId="LiveId" clId="{7E98A276-7B1B-4B56-93A3-A9C75013851F}" dt="2025-07-24T14:29:35.325" v="6234" actId="20577"/>
          <ac:spMkLst>
            <pc:docMk/>
            <pc:sldMk cId="2698489967" sldId="502"/>
            <ac:spMk id="4" creationId="{4800F8CF-040C-ED19-32D8-AC59B84ED3CC}"/>
          </ac:spMkLst>
        </pc:spChg>
        <pc:spChg chg="del mod">
          <ac:chgData name="Alexis Delgado" userId="f43464b82de62616" providerId="LiveId" clId="{7E98A276-7B1B-4B56-93A3-A9C75013851F}" dt="2025-07-24T14:29:30.901" v="6216"/>
          <ac:spMkLst>
            <pc:docMk/>
            <pc:sldMk cId="2698489967" sldId="502"/>
            <ac:spMk id="5" creationId="{1DE3091E-B949-62B9-0518-55081F4C91ED}"/>
          </ac:spMkLst>
        </pc:spChg>
        <pc:spChg chg="add mod">
          <ac:chgData name="Alexis Delgado" userId="f43464b82de62616" providerId="LiveId" clId="{7E98A276-7B1B-4B56-93A3-A9C75013851F}" dt="2025-07-24T14:32:50.302" v="6561" actId="20577"/>
          <ac:spMkLst>
            <pc:docMk/>
            <pc:sldMk cId="2698489967" sldId="502"/>
            <ac:spMk id="7" creationId="{75DC275C-A31F-34AD-F8E6-CFC8205C1FD5}"/>
          </ac:spMkLst>
        </pc:spChg>
        <pc:picChg chg="add mod">
          <ac:chgData name="Alexis Delgado" userId="f43464b82de62616" providerId="LiveId" clId="{7E98A276-7B1B-4B56-93A3-A9C75013851F}" dt="2025-07-24T14:29:56.059" v="6242" actId="1076"/>
          <ac:picMkLst>
            <pc:docMk/>
            <pc:sldMk cId="2698489967" sldId="502"/>
            <ac:picMk id="9" creationId="{950AFE7F-AD48-BE01-4A3B-F16CA04467F9}"/>
          </ac:picMkLst>
        </pc:picChg>
      </pc:sldChg>
      <pc:sldChg chg="delSp modSp add mod">
        <pc:chgData name="Alexis Delgado" userId="f43464b82de62616" providerId="LiveId" clId="{7E98A276-7B1B-4B56-93A3-A9C75013851F}" dt="2025-07-24T14:34:40.427" v="6622" actId="113"/>
        <pc:sldMkLst>
          <pc:docMk/>
          <pc:sldMk cId="1908520359" sldId="503"/>
        </pc:sldMkLst>
        <pc:spChg chg="mod">
          <ac:chgData name="Alexis Delgado" userId="f43464b82de62616" providerId="LiveId" clId="{7E98A276-7B1B-4B56-93A3-A9C75013851F}" dt="2025-07-24T14:34:40.427" v="6622" actId="113"/>
          <ac:spMkLst>
            <pc:docMk/>
            <pc:sldMk cId="1908520359" sldId="503"/>
            <ac:spMk id="7" creationId="{B957B8BC-53A6-7DAD-1470-235551633D3B}"/>
          </ac:spMkLst>
        </pc:spChg>
        <pc:picChg chg="del">
          <ac:chgData name="Alexis Delgado" userId="f43464b82de62616" providerId="LiveId" clId="{7E98A276-7B1B-4B56-93A3-A9C75013851F}" dt="2025-07-24T14:33:48.376" v="6563" actId="478"/>
          <ac:picMkLst>
            <pc:docMk/>
            <pc:sldMk cId="1908520359" sldId="503"/>
            <ac:picMk id="9" creationId="{AA408E12-61B0-72F2-2301-EA6BE8C5EE11}"/>
          </ac:picMkLst>
        </pc:picChg>
      </pc:sldChg>
      <pc:sldChg chg="modSp add mod">
        <pc:chgData name="Alexis Delgado" userId="f43464b82de62616" providerId="LiveId" clId="{7E98A276-7B1B-4B56-93A3-A9C75013851F}" dt="2025-07-24T14:40:29.162" v="7044" actId="20577"/>
        <pc:sldMkLst>
          <pc:docMk/>
          <pc:sldMk cId="1393168316" sldId="504"/>
        </pc:sldMkLst>
        <pc:spChg chg="mod">
          <ac:chgData name="Alexis Delgado" userId="f43464b82de62616" providerId="LiveId" clId="{7E98A276-7B1B-4B56-93A3-A9C75013851F}" dt="2025-07-24T14:40:29.162" v="7044" actId="20577"/>
          <ac:spMkLst>
            <pc:docMk/>
            <pc:sldMk cId="1393168316" sldId="504"/>
            <ac:spMk id="7" creationId="{B5BE9828-A1A9-54C7-585A-C8402ADAE429}"/>
          </ac:spMkLst>
        </pc:spChg>
      </pc:sldChg>
      <pc:sldChg chg="modSp add mod">
        <pc:chgData name="Alexis Delgado" userId="f43464b82de62616" providerId="LiveId" clId="{7E98A276-7B1B-4B56-93A3-A9C75013851F}" dt="2025-07-24T14:39:56.390" v="7041" actId="20577"/>
        <pc:sldMkLst>
          <pc:docMk/>
          <pc:sldMk cId="1684972482" sldId="505"/>
        </pc:sldMkLst>
        <pc:spChg chg="mod">
          <ac:chgData name="Alexis Delgado" userId="f43464b82de62616" providerId="LiveId" clId="{7E98A276-7B1B-4B56-93A3-A9C75013851F}" dt="2025-07-24T14:39:56.390" v="7041" actId="20577"/>
          <ac:spMkLst>
            <pc:docMk/>
            <pc:sldMk cId="1684972482" sldId="505"/>
            <ac:spMk id="7" creationId="{B7E237AB-4780-C241-8FA6-5561697413CC}"/>
          </ac:spMkLst>
        </pc:spChg>
      </pc:sldChg>
      <pc:sldChg chg="modSp add mod">
        <pc:chgData name="Alexis Delgado" userId="f43464b82de62616" providerId="LiveId" clId="{7E98A276-7B1B-4B56-93A3-A9C75013851F}" dt="2025-07-24T14:42:13.529" v="7129" actId="113"/>
        <pc:sldMkLst>
          <pc:docMk/>
          <pc:sldMk cId="1672421825" sldId="506"/>
        </pc:sldMkLst>
        <pc:spChg chg="mod">
          <ac:chgData name="Alexis Delgado" userId="f43464b82de62616" providerId="LiveId" clId="{7E98A276-7B1B-4B56-93A3-A9C75013851F}" dt="2025-07-24T14:41:15.405" v="7061" actId="20577"/>
          <ac:spMkLst>
            <pc:docMk/>
            <pc:sldMk cId="1672421825" sldId="506"/>
            <ac:spMk id="4" creationId="{FB759814-553B-CAF9-CC3B-65180DC5D75A}"/>
          </ac:spMkLst>
        </pc:spChg>
        <pc:spChg chg="mod">
          <ac:chgData name="Alexis Delgado" userId="f43464b82de62616" providerId="LiveId" clId="{7E98A276-7B1B-4B56-93A3-A9C75013851F}" dt="2025-07-24T14:42:13.529" v="7129" actId="113"/>
          <ac:spMkLst>
            <pc:docMk/>
            <pc:sldMk cId="1672421825" sldId="506"/>
            <ac:spMk id="7" creationId="{4261D2A9-510D-74FF-8B9D-58E8055DE993}"/>
          </ac:spMkLst>
        </pc:spChg>
      </pc:sldChg>
      <pc:sldChg chg="addSp modSp add mod">
        <pc:chgData name="Alexis Delgado" userId="f43464b82de62616" providerId="LiveId" clId="{7E98A276-7B1B-4B56-93A3-A9C75013851F}" dt="2025-07-24T14:49:42.679" v="7526" actId="20577"/>
        <pc:sldMkLst>
          <pc:docMk/>
          <pc:sldMk cId="678546647" sldId="507"/>
        </pc:sldMkLst>
        <pc:spChg chg="add">
          <ac:chgData name="Alexis Delgado" userId="f43464b82de62616" providerId="LiveId" clId="{7E98A276-7B1B-4B56-93A3-A9C75013851F}" dt="2025-07-24T14:47:33.358" v="7386"/>
          <ac:spMkLst>
            <pc:docMk/>
            <pc:sldMk cId="678546647" sldId="507"/>
            <ac:spMk id="2" creationId="{4F2FB99E-8F2A-DC27-CEE5-6693F31743D2}"/>
          </ac:spMkLst>
        </pc:spChg>
        <pc:spChg chg="add">
          <ac:chgData name="Alexis Delgado" userId="f43464b82de62616" providerId="LiveId" clId="{7E98A276-7B1B-4B56-93A3-A9C75013851F}" dt="2025-07-24T14:48:01.659" v="7403"/>
          <ac:spMkLst>
            <pc:docMk/>
            <pc:sldMk cId="678546647" sldId="507"/>
            <ac:spMk id="3" creationId="{A66B3C87-8D49-F21F-A13F-B32AB63F756D}"/>
          </ac:spMkLst>
        </pc:spChg>
        <pc:spChg chg="mod">
          <ac:chgData name="Alexis Delgado" userId="f43464b82de62616" providerId="LiveId" clId="{7E98A276-7B1B-4B56-93A3-A9C75013851F}" dt="2025-07-24T14:49:42.679" v="7526" actId="20577"/>
          <ac:spMkLst>
            <pc:docMk/>
            <pc:sldMk cId="678546647" sldId="507"/>
            <ac:spMk id="7" creationId="{88613B10-550B-14E3-DBC4-3A33425F68DF}"/>
          </ac:spMkLst>
        </pc:spChg>
      </pc:sldChg>
      <pc:sldChg chg="addSp modSp add mod">
        <pc:chgData name="Alexis Delgado" userId="f43464b82de62616" providerId="LiveId" clId="{7E98A276-7B1B-4B56-93A3-A9C75013851F}" dt="2025-07-24T14:55:51.147" v="7816" actId="20577"/>
        <pc:sldMkLst>
          <pc:docMk/>
          <pc:sldMk cId="2698025627" sldId="508"/>
        </pc:sldMkLst>
        <pc:spChg chg="add">
          <ac:chgData name="Alexis Delgado" userId="f43464b82de62616" providerId="LiveId" clId="{7E98A276-7B1B-4B56-93A3-A9C75013851F}" dt="2025-07-24T14:54:43.490" v="7714"/>
          <ac:spMkLst>
            <pc:docMk/>
            <pc:sldMk cId="2698025627" sldId="508"/>
            <ac:spMk id="2" creationId="{4B9F391A-6EC6-6207-D20C-BBE280A949A8}"/>
          </ac:spMkLst>
        </pc:spChg>
        <pc:spChg chg="mod">
          <ac:chgData name="Alexis Delgado" userId="f43464b82de62616" providerId="LiveId" clId="{7E98A276-7B1B-4B56-93A3-A9C75013851F}" dt="2025-07-24T14:55:51.147" v="7816" actId="20577"/>
          <ac:spMkLst>
            <pc:docMk/>
            <pc:sldMk cId="2698025627" sldId="508"/>
            <ac:spMk id="7" creationId="{E825B53C-DB15-43FE-DF72-ADBDC5A044C3}"/>
          </ac:spMkLst>
        </pc:spChg>
      </pc:sldChg>
      <pc:sldChg chg="modSp add mod">
        <pc:chgData name="Alexis Delgado" userId="f43464b82de62616" providerId="LiveId" clId="{7E98A276-7B1B-4B56-93A3-A9C75013851F}" dt="2025-07-24T14:58:23.550" v="7985" actId="20577"/>
        <pc:sldMkLst>
          <pc:docMk/>
          <pc:sldMk cId="3247516668" sldId="509"/>
        </pc:sldMkLst>
        <pc:spChg chg="mod">
          <ac:chgData name="Alexis Delgado" userId="f43464b82de62616" providerId="LiveId" clId="{7E98A276-7B1B-4B56-93A3-A9C75013851F}" dt="2025-07-24T14:58:23.550" v="7985" actId="20577"/>
          <ac:spMkLst>
            <pc:docMk/>
            <pc:sldMk cId="3247516668" sldId="509"/>
            <ac:spMk id="7" creationId="{65343315-51DC-7C5E-F4EF-C8B8EA5C9953}"/>
          </ac:spMkLst>
        </pc:spChg>
      </pc:sldChg>
      <pc:sldChg chg="modSp add mod ord">
        <pc:chgData name="Alexis Delgado" userId="f43464b82de62616" providerId="LiveId" clId="{7E98A276-7B1B-4B56-93A3-A9C75013851F}" dt="2025-07-24T15:08:16.731" v="8544" actId="20577"/>
        <pc:sldMkLst>
          <pc:docMk/>
          <pc:sldMk cId="3545063311" sldId="510"/>
        </pc:sldMkLst>
        <pc:spChg chg="mod">
          <ac:chgData name="Alexis Delgado" userId="f43464b82de62616" providerId="LiveId" clId="{7E98A276-7B1B-4B56-93A3-A9C75013851F}" dt="2025-07-24T15:05:48.099" v="8306" actId="20577"/>
          <ac:spMkLst>
            <pc:docMk/>
            <pc:sldMk cId="3545063311" sldId="510"/>
            <ac:spMk id="4" creationId="{7C35F1D5-1A57-4B98-AFD4-6B97A8E82C2B}"/>
          </ac:spMkLst>
        </pc:spChg>
        <pc:spChg chg="mod">
          <ac:chgData name="Alexis Delgado" userId="f43464b82de62616" providerId="LiveId" clId="{7E98A276-7B1B-4B56-93A3-A9C75013851F}" dt="2025-07-24T15:08:16.731" v="8544" actId="20577"/>
          <ac:spMkLst>
            <pc:docMk/>
            <pc:sldMk cId="3545063311" sldId="510"/>
            <ac:spMk id="7" creationId="{8F32A801-F93F-3FC5-54E2-9D976FD5EEDB}"/>
          </ac:spMkLst>
        </pc:spChg>
      </pc:sldChg>
      <pc:sldChg chg="modSp add mod">
        <pc:chgData name="Alexis Delgado" userId="f43464b82de62616" providerId="LiveId" clId="{7E98A276-7B1B-4B56-93A3-A9C75013851F}" dt="2025-07-24T15:03:17.752" v="8190" actId="12"/>
        <pc:sldMkLst>
          <pc:docMk/>
          <pc:sldMk cId="3649507572" sldId="511"/>
        </pc:sldMkLst>
        <pc:spChg chg="mod">
          <ac:chgData name="Alexis Delgado" userId="f43464b82de62616" providerId="LiveId" clId="{7E98A276-7B1B-4B56-93A3-A9C75013851F}" dt="2025-07-24T15:03:17.752" v="8190" actId="12"/>
          <ac:spMkLst>
            <pc:docMk/>
            <pc:sldMk cId="3649507572" sldId="511"/>
            <ac:spMk id="7" creationId="{FC1625C0-E0E6-10BC-4D13-B735512A6195}"/>
          </ac:spMkLst>
        </pc:spChg>
      </pc:sldChg>
      <pc:sldChg chg="addSp modSp add mod">
        <pc:chgData name="Alexis Delgado" userId="f43464b82de62616" providerId="LiveId" clId="{7E98A276-7B1B-4B56-93A3-A9C75013851F}" dt="2025-07-24T15:15:24.481" v="8684" actId="1076"/>
        <pc:sldMkLst>
          <pc:docMk/>
          <pc:sldMk cId="2588832472" sldId="512"/>
        </pc:sldMkLst>
        <pc:spChg chg="mod">
          <ac:chgData name="Alexis Delgado" userId="f43464b82de62616" providerId="LiveId" clId="{7E98A276-7B1B-4B56-93A3-A9C75013851F}" dt="2025-07-24T15:12:27.133" v="8667" actId="20577"/>
          <ac:spMkLst>
            <pc:docMk/>
            <pc:sldMk cId="2588832472" sldId="512"/>
            <ac:spMk id="7" creationId="{2F4CBA28-BFB0-F640-3347-9DA5A751E191}"/>
          </ac:spMkLst>
        </pc:spChg>
        <pc:spChg chg="add mod">
          <ac:chgData name="Alexis Delgado" userId="f43464b82de62616" providerId="LiveId" clId="{7E98A276-7B1B-4B56-93A3-A9C75013851F}" dt="2025-07-24T15:15:24.481" v="8684" actId="1076"/>
          <ac:spMkLst>
            <pc:docMk/>
            <pc:sldMk cId="2588832472" sldId="512"/>
            <ac:spMk id="9" creationId="{C7FD92D6-948A-225E-35AA-C506C046A8B7}"/>
          </ac:spMkLst>
        </pc:spChg>
        <pc:picChg chg="add mod">
          <ac:chgData name="Alexis Delgado" userId="f43464b82de62616" providerId="LiveId" clId="{7E98A276-7B1B-4B56-93A3-A9C75013851F}" dt="2025-07-24T15:12:30.624" v="8669" actId="1076"/>
          <ac:picMkLst>
            <pc:docMk/>
            <pc:sldMk cId="2588832472" sldId="512"/>
            <ac:picMk id="3" creationId="{DF1707C9-4F96-0B33-A821-3B2A3AAA5A8F}"/>
          </ac:picMkLst>
        </pc:picChg>
        <pc:picChg chg="add mod">
          <ac:chgData name="Alexis Delgado" userId="f43464b82de62616" providerId="LiveId" clId="{7E98A276-7B1B-4B56-93A3-A9C75013851F}" dt="2025-07-24T15:12:29.202" v="8668" actId="1076"/>
          <ac:picMkLst>
            <pc:docMk/>
            <pc:sldMk cId="2588832472" sldId="512"/>
            <ac:picMk id="6" creationId="{827D42E0-859D-8AB7-0980-167612117ACB}"/>
          </ac:picMkLst>
        </pc:picChg>
      </pc:sldChg>
      <pc:sldChg chg="addSp delSp modSp add mod">
        <pc:chgData name="Alexis Delgado" userId="f43464b82de62616" providerId="LiveId" clId="{7E98A276-7B1B-4B56-93A3-A9C75013851F}" dt="2025-07-24T15:22:19.335" v="8951" actId="20577"/>
        <pc:sldMkLst>
          <pc:docMk/>
          <pc:sldMk cId="670745718" sldId="513"/>
        </pc:sldMkLst>
        <pc:spChg chg="add">
          <ac:chgData name="Alexis Delgado" userId="f43464b82de62616" providerId="LiveId" clId="{7E98A276-7B1B-4B56-93A3-A9C75013851F}" dt="2025-07-24T15:20:37.007" v="8804"/>
          <ac:spMkLst>
            <pc:docMk/>
            <pc:sldMk cId="670745718" sldId="513"/>
            <ac:spMk id="2" creationId="{E0C71DE8-AF9E-33E4-DC47-BE1F9A8D914D}"/>
          </ac:spMkLst>
        </pc:spChg>
        <pc:spChg chg="mod">
          <ac:chgData name="Alexis Delgado" userId="f43464b82de62616" providerId="LiveId" clId="{7E98A276-7B1B-4B56-93A3-A9C75013851F}" dt="2025-07-24T15:22:19.335" v="8951" actId="20577"/>
          <ac:spMkLst>
            <pc:docMk/>
            <pc:sldMk cId="670745718" sldId="513"/>
            <ac:spMk id="7" creationId="{E436F175-8EF8-8D2B-0FEA-EC6F9039BAE4}"/>
          </ac:spMkLst>
        </pc:spChg>
        <pc:spChg chg="del">
          <ac:chgData name="Alexis Delgado" userId="f43464b82de62616" providerId="LiveId" clId="{7E98A276-7B1B-4B56-93A3-A9C75013851F}" dt="2025-07-24T15:15:33.447" v="8686" actId="478"/>
          <ac:spMkLst>
            <pc:docMk/>
            <pc:sldMk cId="670745718" sldId="513"/>
            <ac:spMk id="9" creationId="{71443607-09FC-9FD6-8F75-60D92153A2CD}"/>
          </ac:spMkLst>
        </pc:spChg>
        <pc:picChg chg="del">
          <ac:chgData name="Alexis Delgado" userId="f43464b82de62616" providerId="LiveId" clId="{7E98A276-7B1B-4B56-93A3-A9C75013851F}" dt="2025-07-24T15:15:34.825" v="8688" actId="478"/>
          <ac:picMkLst>
            <pc:docMk/>
            <pc:sldMk cId="670745718" sldId="513"/>
            <ac:picMk id="3" creationId="{6AA48124-2B43-822D-1DA8-CF81C1617AA9}"/>
          </ac:picMkLst>
        </pc:picChg>
        <pc:picChg chg="del">
          <ac:chgData name="Alexis Delgado" userId="f43464b82de62616" providerId="LiveId" clId="{7E98A276-7B1B-4B56-93A3-A9C75013851F}" dt="2025-07-24T15:15:33.850" v="8687" actId="478"/>
          <ac:picMkLst>
            <pc:docMk/>
            <pc:sldMk cId="670745718" sldId="513"/>
            <ac:picMk id="6" creationId="{EE81E421-4AEC-9158-47DB-9EE890DB9014}"/>
          </ac:picMkLst>
        </pc:picChg>
      </pc:sldChg>
      <pc:sldChg chg="modSp add mod">
        <pc:chgData name="Alexis Delgado" userId="f43464b82de62616" providerId="LiveId" clId="{7E98A276-7B1B-4B56-93A3-A9C75013851F}" dt="2025-07-24T15:27:48.786" v="9326" actId="20577"/>
        <pc:sldMkLst>
          <pc:docMk/>
          <pc:sldMk cId="3595211866" sldId="514"/>
        </pc:sldMkLst>
        <pc:spChg chg="mod">
          <ac:chgData name="Alexis Delgado" userId="f43464b82de62616" providerId="LiveId" clId="{7E98A276-7B1B-4B56-93A3-A9C75013851F}" dt="2025-07-24T15:27:48.786" v="9326" actId="20577"/>
          <ac:spMkLst>
            <pc:docMk/>
            <pc:sldMk cId="3595211866" sldId="514"/>
            <ac:spMk id="7" creationId="{C5CEC47A-0B37-B114-0F14-F4789212CAAC}"/>
          </ac:spMkLst>
        </pc:spChg>
      </pc:sldChg>
      <pc:sldChg chg="addSp modSp add mod">
        <pc:chgData name="Alexis Delgado" userId="f43464b82de62616" providerId="LiveId" clId="{7E98A276-7B1B-4B56-93A3-A9C75013851F}" dt="2025-07-24T15:37:03.451" v="9705" actId="1076"/>
        <pc:sldMkLst>
          <pc:docMk/>
          <pc:sldMk cId="715441284" sldId="515"/>
        </pc:sldMkLst>
        <pc:spChg chg="mod">
          <ac:chgData name="Alexis Delgado" userId="f43464b82de62616" providerId="LiveId" clId="{7E98A276-7B1B-4B56-93A3-A9C75013851F}" dt="2025-07-24T15:29:25.694" v="9376" actId="20577"/>
          <ac:spMkLst>
            <pc:docMk/>
            <pc:sldMk cId="715441284" sldId="515"/>
            <ac:spMk id="4" creationId="{4F816F03-0132-4628-E719-334D5FEC9EC9}"/>
          </ac:spMkLst>
        </pc:spChg>
        <pc:spChg chg="mod">
          <ac:chgData name="Alexis Delgado" userId="f43464b82de62616" providerId="LiveId" clId="{7E98A276-7B1B-4B56-93A3-A9C75013851F}" dt="2025-07-24T15:33:25.470" v="9610" actId="20577"/>
          <ac:spMkLst>
            <pc:docMk/>
            <pc:sldMk cId="715441284" sldId="515"/>
            <ac:spMk id="7" creationId="{0FDC72B7-1B43-EE2C-9102-C325C2FD62ED}"/>
          </ac:spMkLst>
        </pc:spChg>
        <pc:picChg chg="add mod">
          <ac:chgData name="Alexis Delgado" userId="f43464b82de62616" providerId="LiveId" clId="{7E98A276-7B1B-4B56-93A3-A9C75013851F}" dt="2025-07-24T15:37:03.451" v="9705" actId="1076"/>
          <ac:picMkLst>
            <pc:docMk/>
            <pc:sldMk cId="715441284" sldId="515"/>
            <ac:picMk id="3" creationId="{B7492E42-56CB-377D-9E39-691C0E1C2469}"/>
          </ac:picMkLst>
        </pc:picChg>
      </pc:sldChg>
      <pc:sldChg chg="addSp modSp add mod">
        <pc:chgData name="Alexis Delgado" userId="f43464b82de62616" providerId="LiveId" clId="{7E98A276-7B1B-4B56-93A3-A9C75013851F}" dt="2025-07-24T19:21:06.400" v="10203" actId="313"/>
        <pc:sldMkLst>
          <pc:docMk/>
          <pc:sldMk cId="4091410956" sldId="516"/>
        </pc:sldMkLst>
        <pc:spChg chg="add">
          <ac:chgData name="Alexis Delgado" userId="f43464b82de62616" providerId="LiveId" clId="{7E98A276-7B1B-4B56-93A3-A9C75013851F}" dt="2025-07-24T15:35:12.368" v="9640"/>
          <ac:spMkLst>
            <pc:docMk/>
            <pc:sldMk cId="4091410956" sldId="516"/>
            <ac:spMk id="2" creationId="{718384C3-F19B-72E3-3289-DEB2F7E2421F}"/>
          </ac:spMkLst>
        </pc:spChg>
        <pc:spChg chg="mod">
          <ac:chgData name="Alexis Delgado" userId="f43464b82de62616" providerId="LiveId" clId="{7E98A276-7B1B-4B56-93A3-A9C75013851F}" dt="2025-07-24T19:21:06.400" v="10203" actId="313"/>
          <ac:spMkLst>
            <pc:docMk/>
            <pc:sldMk cId="4091410956" sldId="516"/>
            <ac:spMk id="7" creationId="{9D7DFB6C-4C7E-D943-473B-6C03E3A55D5A}"/>
          </ac:spMkLst>
        </pc:spChg>
      </pc:sldChg>
      <pc:sldChg chg="addSp delSp modSp add mod">
        <pc:chgData name="Alexis Delgado" userId="f43464b82de62616" providerId="LiveId" clId="{7E98A276-7B1B-4B56-93A3-A9C75013851F}" dt="2025-07-24T19:14:04.396" v="10028" actId="1076"/>
        <pc:sldMkLst>
          <pc:docMk/>
          <pc:sldMk cId="1878557585" sldId="517"/>
        </pc:sldMkLst>
        <pc:spChg chg="mod">
          <ac:chgData name="Alexis Delgado" userId="f43464b82de62616" providerId="LiveId" clId="{7E98A276-7B1B-4B56-93A3-A9C75013851F}" dt="2025-07-24T15:44:10.316" v="9983" actId="20577"/>
          <ac:spMkLst>
            <pc:docMk/>
            <pc:sldMk cId="1878557585" sldId="517"/>
            <ac:spMk id="7" creationId="{58B2D1FF-FAAB-27C1-732C-45CDA62B8E7D}"/>
          </ac:spMkLst>
        </pc:spChg>
        <pc:picChg chg="del">
          <ac:chgData name="Alexis Delgado" userId="f43464b82de62616" providerId="LiveId" clId="{7E98A276-7B1B-4B56-93A3-A9C75013851F}" dt="2025-07-24T15:37:12.811" v="9707" actId="478"/>
          <ac:picMkLst>
            <pc:docMk/>
            <pc:sldMk cId="1878557585" sldId="517"/>
            <ac:picMk id="3" creationId="{3FDADB97-391E-6C13-4A0D-AF46A4C5EA68}"/>
          </ac:picMkLst>
        </pc:picChg>
        <pc:picChg chg="add del mod modCrop">
          <ac:chgData name="Alexis Delgado" userId="f43464b82de62616" providerId="LiveId" clId="{7E98A276-7B1B-4B56-93A3-A9C75013851F}" dt="2025-07-24T15:43:48.185" v="9975" actId="478"/>
          <ac:picMkLst>
            <pc:docMk/>
            <pc:sldMk cId="1878557585" sldId="517"/>
            <ac:picMk id="5" creationId="{1E562B8A-03B1-6587-555A-A4A695AB7691}"/>
          </ac:picMkLst>
        </pc:picChg>
        <pc:picChg chg="add del mod">
          <ac:chgData name="Alexis Delgado" userId="f43464b82de62616" providerId="LiveId" clId="{7E98A276-7B1B-4B56-93A3-A9C75013851F}" dt="2025-07-24T15:44:02.420" v="9980" actId="478"/>
          <ac:picMkLst>
            <pc:docMk/>
            <pc:sldMk cId="1878557585" sldId="517"/>
            <ac:picMk id="8" creationId="{5FBABC2F-36A7-F9F9-5CC0-A296BBB30508}"/>
          </ac:picMkLst>
        </pc:picChg>
        <pc:picChg chg="add mod">
          <ac:chgData name="Alexis Delgado" userId="f43464b82de62616" providerId="LiveId" clId="{7E98A276-7B1B-4B56-93A3-A9C75013851F}" dt="2025-07-24T15:41:54.461" v="9963" actId="1076"/>
          <ac:picMkLst>
            <pc:docMk/>
            <pc:sldMk cId="1878557585" sldId="517"/>
            <ac:picMk id="10" creationId="{042687E2-01E0-943A-A29A-2B69DC552797}"/>
          </ac:picMkLst>
        </pc:picChg>
        <pc:picChg chg="add mod">
          <ac:chgData name="Alexis Delgado" userId="f43464b82de62616" providerId="LiveId" clId="{7E98A276-7B1B-4B56-93A3-A9C75013851F}" dt="2025-07-24T15:42:15.315" v="9968" actId="14100"/>
          <ac:picMkLst>
            <pc:docMk/>
            <pc:sldMk cId="1878557585" sldId="517"/>
            <ac:picMk id="12" creationId="{8B70E646-D8A9-5D94-7278-470F54B8A24E}"/>
          </ac:picMkLst>
        </pc:picChg>
        <pc:picChg chg="add mod">
          <ac:chgData name="Alexis Delgado" userId="f43464b82de62616" providerId="LiveId" clId="{7E98A276-7B1B-4B56-93A3-A9C75013851F}" dt="2025-07-24T15:42:33.867" v="9972" actId="1076"/>
          <ac:picMkLst>
            <pc:docMk/>
            <pc:sldMk cId="1878557585" sldId="517"/>
            <ac:picMk id="14" creationId="{A4C8B56B-45EE-0B3E-D39A-D78C09978DDF}"/>
          </ac:picMkLst>
        </pc:picChg>
        <pc:picChg chg="add mod">
          <ac:chgData name="Alexis Delgado" userId="f43464b82de62616" providerId="LiveId" clId="{7E98A276-7B1B-4B56-93A3-A9C75013851F}" dt="2025-07-24T15:43:53.262" v="9979" actId="1076"/>
          <ac:picMkLst>
            <pc:docMk/>
            <pc:sldMk cId="1878557585" sldId="517"/>
            <ac:picMk id="16" creationId="{5688EB34-25DB-1C0C-76DA-3F075B362B69}"/>
          </ac:picMkLst>
        </pc:picChg>
        <pc:picChg chg="add mod">
          <ac:chgData name="Alexis Delgado" userId="f43464b82de62616" providerId="LiveId" clId="{7E98A276-7B1B-4B56-93A3-A9C75013851F}" dt="2025-07-24T15:44:04.807" v="9982" actId="1076"/>
          <ac:picMkLst>
            <pc:docMk/>
            <pc:sldMk cId="1878557585" sldId="517"/>
            <ac:picMk id="18" creationId="{39C9A122-4127-89FC-1712-A1F742D58EF3}"/>
          </ac:picMkLst>
        </pc:picChg>
        <pc:picChg chg="add mod">
          <ac:chgData name="Alexis Delgado" userId="f43464b82de62616" providerId="LiveId" clId="{7E98A276-7B1B-4B56-93A3-A9C75013851F}" dt="2025-07-24T19:14:04.396" v="10028" actId="1076"/>
          <ac:picMkLst>
            <pc:docMk/>
            <pc:sldMk cId="1878557585" sldId="517"/>
            <ac:picMk id="20" creationId="{43B36622-8350-E442-12F8-D982FD7809B5}"/>
          </ac:picMkLst>
        </pc:picChg>
      </pc:sldChg>
      <pc:sldChg chg="addSp delSp modSp add mod">
        <pc:chgData name="Alexis Delgado" userId="f43464b82de62616" providerId="LiveId" clId="{7E98A276-7B1B-4B56-93A3-A9C75013851F}" dt="2025-07-24T19:15:02.375" v="10085" actId="20577"/>
        <pc:sldMkLst>
          <pc:docMk/>
          <pc:sldMk cId="629869527" sldId="518"/>
        </pc:sldMkLst>
        <pc:spChg chg="mod">
          <ac:chgData name="Alexis Delgado" userId="f43464b82de62616" providerId="LiveId" clId="{7E98A276-7B1B-4B56-93A3-A9C75013851F}" dt="2025-07-24T15:45:07.589" v="9993" actId="20577"/>
          <ac:spMkLst>
            <pc:docMk/>
            <pc:sldMk cId="629869527" sldId="518"/>
            <ac:spMk id="7" creationId="{557060F6-A6A9-6696-864E-5A6495F52624}"/>
          </ac:spMkLst>
        </pc:spChg>
        <pc:spChg chg="add mod">
          <ac:chgData name="Alexis Delgado" userId="f43464b82de62616" providerId="LiveId" clId="{7E98A276-7B1B-4B56-93A3-A9C75013851F}" dt="2025-07-24T19:15:02.375" v="10085" actId="20577"/>
          <ac:spMkLst>
            <pc:docMk/>
            <pc:sldMk cId="629869527" sldId="518"/>
            <ac:spMk id="9" creationId="{8AC8155B-78D6-91C1-E980-3E0016E84FF8}"/>
          </ac:spMkLst>
        </pc:spChg>
        <pc:picChg chg="add del mod">
          <ac:chgData name="Alexis Delgado" userId="f43464b82de62616" providerId="LiveId" clId="{7E98A276-7B1B-4B56-93A3-A9C75013851F}" dt="2025-07-24T19:14:22.659" v="10030" actId="478"/>
          <ac:picMkLst>
            <pc:docMk/>
            <pc:sldMk cId="629869527" sldId="518"/>
            <ac:picMk id="3" creationId="{46E20002-0624-6D2C-8334-50765FB49F26}"/>
          </ac:picMkLst>
        </pc:picChg>
        <pc:picChg chg="add del mod">
          <ac:chgData name="Alexis Delgado" userId="f43464b82de62616" providerId="LiveId" clId="{7E98A276-7B1B-4B56-93A3-A9C75013851F}" dt="2025-07-24T19:14:29.950" v="10034" actId="478"/>
          <ac:picMkLst>
            <pc:docMk/>
            <pc:sldMk cId="629869527" sldId="518"/>
            <ac:picMk id="6" creationId="{BBDFEF99-6C1C-F4BD-F244-1CCBC6198012}"/>
          </ac:picMkLst>
        </pc:picChg>
        <pc:picChg chg="del">
          <ac:chgData name="Alexis Delgado" userId="f43464b82de62616" providerId="LiveId" clId="{7E98A276-7B1B-4B56-93A3-A9C75013851F}" dt="2025-07-24T15:45:04.521" v="9992" actId="478"/>
          <ac:picMkLst>
            <pc:docMk/>
            <pc:sldMk cId="629869527" sldId="518"/>
            <ac:picMk id="10" creationId="{B2FF0F65-FD0B-F21C-429F-661CC5D88BAA}"/>
          </ac:picMkLst>
        </pc:picChg>
        <pc:picChg chg="del">
          <ac:chgData name="Alexis Delgado" userId="f43464b82de62616" providerId="LiveId" clId="{7E98A276-7B1B-4B56-93A3-A9C75013851F}" dt="2025-07-24T15:45:03.207" v="9990" actId="478"/>
          <ac:picMkLst>
            <pc:docMk/>
            <pc:sldMk cId="629869527" sldId="518"/>
            <ac:picMk id="12" creationId="{3F05E339-1D41-A304-79C9-235E623099D7}"/>
          </ac:picMkLst>
        </pc:picChg>
        <pc:picChg chg="add del mod">
          <ac:chgData name="Alexis Delgado" userId="f43464b82de62616" providerId="LiveId" clId="{7E98A276-7B1B-4B56-93A3-A9C75013851F}" dt="2025-07-24T19:14:30.506" v="10035" actId="478"/>
          <ac:picMkLst>
            <pc:docMk/>
            <pc:sldMk cId="629869527" sldId="518"/>
            <ac:picMk id="13" creationId="{04BAC1F8-78D3-D988-5B28-7489992FC082}"/>
          </ac:picMkLst>
        </pc:picChg>
        <pc:picChg chg="del">
          <ac:chgData name="Alexis Delgado" userId="f43464b82de62616" providerId="LiveId" clId="{7E98A276-7B1B-4B56-93A3-A9C75013851F}" dt="2025-07-24T15:45:03.739" v="9991" actId="478"/>
          <ac:picMkLst>
            <pc:docMk/>
            <pc:sldMk cId="629869527" sldId="518"/>
            <ac:picMk id="14" creationId="{5E934D33-3758-1466-F177-B32D1DB30EF6}"/>
          </ac:picMkLst>
        </pc:picChg>
        <pc:picChg chg="del">
          <ac:chgData name="Alexis Delgado" userId="f43464b82de62616" providerId="LiveId" clId="{7E98A276-7B1B-4B56-93A3-A9C75013851F}" dt="2025-07-24T15:44:57.315" v="9985" actId="478"/>
          <ac:picMkLst>
            <pc:docMk/>
            <pc:sldMk cId="629869527" sldId="518"/>
            <ac:picMk id="16" creationId="{95E90CE5-77F0-4CC4-C5B4-411E5E05A47D}"/>
          </ac:picMkLst>
        </pc:picChg>
        <pc:picChg chg="del">
          <ac:chgData name="Alexis Delgado" userId="f43464b82de62616" providerId="LiveId" clId="{7E98A276-7B1B-4B56-93A3-A9C75013851F}" dt="2025-07-24T15:44:58.066" v="9986" actId="478"/>
          <ac:picMkLst>
            <pc:docMk/>
            <pc:sldMk cId="629869527" sldId="518"/>
            <ac:picMk id="18" creationId="{B99C67D0-2E0E-02E5-1FBA-F9F7C94A2F6E}"/>
          </ac:picMkLst>
        </pc:picChg>
      </pc:sldChg>
      <pc:sldChg chg="add">
        <pc:chgData name="Alexis Delgado" userId="f43464b82de62616" providerId="LiveId" clId="{7E98A276-7B1B-4B56-93A3-A9C75013851F}" dt="2025-07-24T19:14:21.714" v="10029" actId="2890"/>
        <pc:sldMkLst>
          <pc:docMk/>
          <pc:sldMk cId="1260984164" sldId="519"/>
        </pc:sldMkLst>
      </pc:sldChg>
      <pc:sldChg chg="addSp delSp modSp add mod ord">
        <pc:chgData name="Alexis Delgado" userId="f43464b82de62616" providerId="LiveId" clId="{7E98A276-7B1B-4B56-93A3-A9C75013851F}" dt="2025-07-24T19:17:04.188" v="10104" actId="1076"/>
        <pc:sldMkLst>
          <pc:docMk/>
          <pc:sldMk cId="2257321934" sldId="520"/>
        </pc:sldMkLst>
        <pc:spChg chg="mod">
          <ac:chgData name="Alexis Delgado" userId="f43464b82de62616" providerId="LiveId" clId="{7E98A276-7B1B-4B56-93A3-A9C75013851F}" dt="2025-07-24T19:16:35.765" v="10096" actId="113"/>
          <ac:spMkLst>
            <pc:docMk/>
            <pc:sldMk cId="2257321934" sldId="520"/>
            <ac:spMk id="7" creationId="{C34C1B16-FD7E-D80D-BDA6-244E80268120}"/>
          </ac:spMkLst>
        </pc:spChg>
        <pc:spChg chg="del mod">
          <ac:chgData name="Alexis Delgado" userId="f43464b82de62616" providerId="LiveId" clId="{7E98A276-7B1B-4B56-93A3-A9C75013851F}" dt="2025-07-24T19:16:32.316" v="10092"/>
          <ac:spMkLst>
            <pc:docMk/>
            <pc:sldMk cId="2257321934" sldId="520"/>
            <ac:spMk id="9" creationId="{19D411A1-1D31-0F96-9D31-A35287BDB8EE}"/>
          </ac:spMkLst>
        </pc:spChg>
        <pc:picChg chg="add mod">
          <ac:chgData name="Alexis Delgado" userId="f43464b82de62616" providerId="LiveId" clId="{7E98A276-7B1B-4B56-93A3-A9C75013851F}" dt="2025-07-24T19:16:51.483" v="10100" actId="1076"/>
          <ac:picMkLst>
            <pc:docMk/>
            <pc:sldMk cId="2257321934" sldId="520"/>
            <ac:picMk id="3" creationId="{FF9CE1E6-D4AB-A887-1C50-1F0886EF7784}"/>
          </ac:picMkLst>
        </pc:picChg>
        <pc:picChg chg="add mod">
          <ac:chgData name="Alexis Delgado" userId="f43464b82de62616" providerId="LiveId" clId="{7E98A276-7B1B-4B56-93A3-A9C75013851F}" dt="2025-07-24T19:17:04.188" v="10104" actId="1076"/>
          <ac:picMkLst>
            <pc:docMk/>
            <pc:sldMk cId="2257321934" sldId="520"/>
            <ac:picMk id="6" creationId="{F6E06194-925A-940B-0E74-AD420DB0BD01}"/>
          </ac:picMkLst>
        </pc:picChg>
      </pc:sldChg>
      <pc:sldChg chg="addSp delSp modSp add mod">
        <pc:chgData name="Alexis Delgado" userId="f43464b82de62616" providerId="LiveId" clId="{7E98A276-7B1B-4B56-93A3-A9C75013851F}" dt="2025-07-24T19:18:02.619" v="10114" actId="1076"/>
        <pc:sldMkLst>
          <pc:docMk/>
          <pc:sldMk cId="1039935417" sldId="521"/>
        </pc:sldMkLst>
        <pc:spChg chg="mod">
          <ac:chgData name="Alexis Delgado" userId="f43464b82de62616" providerId="LiveId" clId="{7E98A276-7B1B-4B56-93A3-A9C75013851F}" dt="2025-07-24T19:17:28.140" v="10110" actId="113"/>
          <ac:spMkLst>
            <pc:docMk/>
            <pc:sldMk cId="1039935417" sldId="521"/>
            <ac:spMk id="7" creationId="{5A87B977-2AED-E62D-7123-E73894381AB5}"/>
          </ac:spMkLst>
        </pc:spChg>
        <pc:picChg chg="del">
          <ac:chgData name="Alexis Delgado" userId="f43464b82de62616" providerId="LiveId" clId="{7E98A276-7B1B-4B56-93A3-A9C75013851F}" dt="2025-07-24T19:17:17.393" v="10106" actId="478"/>
          <ac:picMkLst>
            <pc:docMk/>
            <pc:sldMk cId="1039935417" sldId="521"/>
            <ac:picMk id="3" creationId="{6CBEA83C-D9A6-1CCA-E6B5-A3E1761B79A7}"/>
          </ac:picMkLst>
        </pc:picChg>
        <pc:picChg chg="add mod">
          <ac:chgData name="Alexis Delgado" userId="f43464b82de62616" providerId="LiveId" clId="{7E98A276-7B1B-4B56-93A3-A9C75013851F}" dt="2025-07-24T19:18:02.619" v="10114" actId="1076"/>
          <ac:picMkLst>
            <pc:docMk/>
            <pc:sldMk cId="1039935417" sldId="521"/>
            <ac:picMk id="5" creationId="{849E3B4A-4295-5872-0E7D-F62FCBDA0297}"/>
          </ac:picMkLst>
        </pc:picChg>
        <pc:picChg chg="del">
          <ac:chgData name="Alexis Delgado" userId="f43464b82de62616" providerId="LiveId" clId="{7E98A276-7B1B-4B56-93A3-A9C75013851F}" dt="2025-07-24T19:17:18.794" v="10107" actId="478"/>
          <ac:picMkLst>
            <pc:docMk/>
            <pc:sldMk cId="1039935417" sldId="521"/>
            <ac:picMk id="6" creationId="{2255B4EF-3617-8585-6236-B77E73C8F4CB}"/>
          </ac:picMkLst>
        </pc:picChg>
      </pc:sldChg>
      <pc:sldChg chg="addSp delSp modSp add mod">
        <pc:chgData name="Alexis Delgado" userId="f43464b82de62616" providerId="LiveId" clId="{7E98A276-7B1B-4B56-93A3-A9C75013851F}" dt="2025-07-24T19:18:30.075" v="10125" actId="1076"/>
        <pc:sldMkLst>
          <pc:docMk/>
          <pc:sldMk cId="293299456" sldId="522"/>
        </pc:sldMkLst>
        <pc:spChg chg="mod">
          <ac:chgData name="Alexis Delgado" userId="f43464b82de62616" providerId="LiveId" clId="{7E98A276-7B1B-4B56-93A3-A9C75013851F}" dt="2025-07-24T19:18:17.069" v="10120" actId="20577"/>
          <ac:spMkLst>
            <pc:docMk/>
            <pc:sldMk cId="293299456" sldId="522"/>
            <ac:spMk id="7" creationId="{4AAB6AC3-32CB-E016-3396-7D12C2006CCB}"/>
          </ac:spMkLst>
        </pc:spChg>
        <pc:picChg chg="add mod">
          <ac:chgData name="Alexis Delgado" userId="f43464b82de62616" providerId="LiveId" clId="{7E98A276-7B1B-4B56-93A3-A9C75013851F}" dt="2025-07-24T19:18:30.075" v="10125" actId="1076"/>
          <ac:picMkLst>
            <pc:docMk/>
            <pc:sldMk cId="293299456" sldId="522"/>
            <ac:picMk id="3" creationId="{860A7449-BAC9-6951-C34C-F76C7072A64A}"/>
          </ac:picMkLst>
        </pc:picChg>
        <pc:picChg chg="del">
          <ac:chgData name="Alexis Delgado" userId="f43464b82de62616" providerId="LiveId" clId="{7E98A276-7B1B-4B56-93A3-A9C75013851F}" dt="2025-07-24T19:18:18.010" v="10121" actId="478"/>
          <ac:picMkLst>
            <pc:docMk/>
            <pc:sldMk cId="293299456" sldId="522"/>
            <ac:picMk id="5" creationId="{5084ABCA-121C-2C6E-023C-F0CEA3C3AADF}"/>
          </ac:picMkLst>
        </pc:picChg>
      </pc:sldChg>
      <pc:sldChg chg="addSp delSp modSp add mod">
        <pc:chgData name="Alexis Delgado" userId="f43464b82de62616" providerId="LiveId" clId="{7E98A276-7B1B-4B56-93A3-A9C75013851F}" dt="2025-07-24T19:19:17.923" v="10134" actId="1076"/>
        <pc:sldMkLst>
          <pc:docMk/>
          <pc:sldMk cId="2113496866" sldId="523"/>
        </pc:sldMkLst>
        <pc:spChg chg="mod">
          <ac:chgData name="Alexis Delgado" userId="f43464b82de62616" providerId="LiveId" clId="{7E98A276-7B1B-4B56-93A3-A9C75013851F}" dt="2025-07-24T19:19:05.474" v="10130" actId="20577"/>
          <ac:spMkLst>
            <pc:docMk/>
            <pc:sldMk cId="2113496866" sldId="523"/>
            <ac:spMk id="7" creationId="{8FE7F82C-22F1-ACF3-EBEC-4FBB54E5401A}"/>
          </ac:spMkLst>
        </pc:spChg>
        <pc:picChg chg="del">
          <ac:chgData name="Alexis Delgado" userId="f43464b82de62616" providerId="LiveId" clId="{7E98A276-7B1B-4B56-93A3-A9C75013851F}" dt="2025-07-24T19:19:00.227" v="10127" actId="478"/>
          <ac:picMkLst>
            <pc:docMk/>
            <pc:sldMk cId="2113496866" sldId="523"/>
            <ac:picMk id="3" creationId="{A4EB470C-DBEA-8543-4534-FCC1923DC972}"/>
          </ac:picMkLst>
        </pc:picChg>
        <pc:picChg chg="add mod">
          <ac:chgData name="Alexis Delgado" userId="f43464b82de62616" providerId="LiveId" clId="{7E98A276-7B1B-4B56-93A3-A9C75013851F}" dt="2025-07-24T19:19:17.923" v="10134" actId="1076"/>
          <ac:picMkLst>
            <pc:docMk/>
            <pc:sldMk cId="2113496866" sldId="523"/>
            <ac:picMk id="5" creationId="{EFFE7D8F-F622-CABE-7011-45259F15D103}"/>
          </ac:picMkLst>
        </pc:picChg>
      </pc:sldChg>
      <pc:sldChg chg="addSp delSp modSp add mod">
        <pc:chgData name="Alexis Delgado" userId="f43464b82de62616" providerId="LiveId" clId="{7E98A276-7B1B-4B56-93A3-A9C75013851F}" dt="2025-07-24T19:20:30.181" v="10145" actId="1076"/>
        <pc:sldMkLst>
          <pc:docMk/>
          <pc:sldMk cId="3748173600" sldId="524"/>
        </pc:sldMkLst>
        <pc:spChg chg="mod">
          <ac:chgData name="Alexis Delgado" userId="f43464b82de62616" providerId="LiveId" clId="{7E98A276-7B1B-4B56-93A3-A9C75013851F}" dt="2025-07-24T19:20:13.917" v="10139" actId="20577"/>
          <ac:spMkLst>
            <pc:docMk/>
            <pc:sldMk cId="3748173600" sldId="524"/>
            <ac:spMk id="7" creationId="{FBA6CB57-C8E5-65C5-093C-86A6383015AE}"/>
          </ac:spMkLst>
        </pc:spChg>
        <pc:picChg chg="add mod modCrop">
          <ac:chgData name="Alexis Delgado" userId="f43464b82de62616" providerId="LiveId" clId="{7E98A276-7B1B-4B56-93A3-A9C75013851F}" dt="2025-07-24T19:20:30.181" v="10145" actId="1076"/>
          <ac:picMkLst>
            <pc:docMk/>
            <pc:sldMk cId="3748173600" sldId="524"/>
            <ac:picMk id="3" creationId="{F3E1AF57-A7AB-79EF-1823-A2FC232ABEA8}"/>
          </ac:picMkLst>
        </pc:picChg>
        <pc:picChg chg="del">
          <ac:chgData name="Alexis Delgado" userId="f43464b82de62616" providerId="LiveId" clId="{7E98A276-7B1B-4B56-93A3-A9C75013851F}" dt="2025-07-24T19:20:10.335" v="10137" actId="478"/>
          <ac:picMkLst>
            <pc:docMk/>
            <pc:sldMk cId="3748173600" sldId="524"/>
            <ac:picMk id="5" creationId="{068C1D6B-E840-BC06-77FF-9083021A6D47}"/>
          </ac:picMkLst>
        </pc:picChg>
      </pc:sldChg>
      <pc:sldChg chg="addSp delSp modSp add mod">
        <pc:chgData name="Alexis Delgado" userId="f43464b82de62616" providerId="LiveId" clId="{7E98A276-7B1B-4B56-93A3-A9C75013851F}" dt="2025-07-25T15:26:42.881" v="10440" actId="1076"/>
        <pc:sldMkLst>
          <pc:docMk/>
          <pc:sldMk cId="2689116999" sldId="525"/>
        </pc:sldMkLst>
        <pc:spChg chg="del mod">
          <ac:chgData name="Alexis Delgado" userId="f43464b82de62616" providerId="LiveId" clId="{7E98A276-7B1B-4B56-93A3-A9C75013851F}" dt="2025-07-25T15:20:51.954" v="10239"/>
          <ac:spMkLst>
            <pc:docMk/>
            <pc:sldMk cId="2689116999" sldId="525"/>
            <ac:spMk id="7" creationId="{D56795D3-EB7C-2A78-9B77-255AA64C2C2A}"/>
          </ac:spMkLst>
        </pc:spChg>
        <pc:picChg chg="add mod">
          <ac:chgData name="Alexis Delgado" userId="f43464b82de62616" providerId="LiveId" clId="{7E98A276-7B1B-4B56-93A3-A9C75013851F}" dt="2025-07-25T15:26:42.881" v="10440" actId="1076"/>
          <ac:picMkLst>
            <pc:docMk/>
            <pc:sldMk cId="2689116999" sldId="525"/>
            <ac:picMk id="3" creationId="{BF137EB0-763D-496C-F2AF-0874AF770CFC}"/>
          </ac:picMkLst>
        </pc:picChg>
      </pc:sldChg>
      <pc:sldChg chg="addSp delSp modSp add mod">
        <pc:chgData name="Alexis Delgado" userId="f43464b82de62616" providerId="LiveId" clId="{7E98A276-7B1B-4B56-93A3-A9C75013851F}" dt="2025-07-25T15:34:17.832" v="10642" actId="1076"/>
        <pc:sldMkLst>
          <pc:docMk/>
          <pc:sldMk cId="1481312655" sldId="526"/>
        </pc:sldMkLst>
        <pc:spChg chg="add">
          <ac:chgData name="Alexis Delgado" userId="f43464b82de62616" providerId="LiveId" clId="{7E98A276-7B1B-4B56-93A3-A9C75013851F}" dt="2025-07-25T15:30:17.985" v="10493"/>
          <ac:spMkLst>
            <pc:docMk/>
            <pc:sldMk cId="1481312655" sldId="526"/>
            <ac:spMk id="2" creationId="{B51CAB76-B099-094D-CF37-201E445B9007}"/>
          </ac:spMkLst>
        </pc:spChg>
        <pc:spChg chg="mod">
          <ac:chgData name="Alexis Delgado" userId="f43464b82de62616" providerId="LiveId" clId="{7E98A276-7B1B-4B56-93A3-A9C75013851F}" dt="2025-07-25T15:34:10.223" v="10641" actId="20577"/>
          <ac:spMkLst>
            <pc:docMk/>
            <pc:sldMk cId="1481312655" sldId="526"/>
            <ac:spMk id="5" creationId="{BE4696BC-CDC9-24BB-EB98-223DBAF5458B}"/>
          </ac:spMkLst>
        </pc:spChg>
        <pc:picChg chg="add mod">
          <ac:chgData name="Alexis Delgado" userId="f43464b82de62616" providerId="LiveId" clId="{7E98A276-7B1B-4B56-93A3-A9C75013851F}" dt="2025-07-25T15:34:17.832" v="10642" actId="1076"/>
          <ac:picMkLst>
            <pc:docMk/>
            <pc:sldMk cId="1481312655" sldId="526"/>
            <ac:picMk id="6" creationId="{3D748B98-BE1F-3D6D-AB82-D2E14FFAE4F8}"/>
          </ac:picMkLst>
        </pc:picChg>
        <pc:picChg chg="del">
          <ac:chgData name="Alexis Delgado" userId="f43464b82de62616" providerId="LiveId" clId="{7E98A276-7B1B-4B56-93A3-A9C75013851F}" dt="2025-07-25T15:30:04.514" v="10442" actId="478"/>
          <ac:picMkLst>
            <pc:docMk/>
            <pc:sldMk cId="1481312655" sldId="526"/>
            <ac:picMk id="7" creationId="{5A06E117-79FC-1626-30F4-25B6E0161CEE}"/>
          </ac:picMkLst>
        </pc:picChg>
      </pc:sldChg>
      <pc:sldChg chg="addSp delSp modSp add mod">
        <pc:chgData name="Alexis Delgado" userId="f43464b82de62616" providerId="LiveId" clId="{7E98A276-7B1B-4B56-93A3-A9C75013851F}" dt="2025-07-25T15:57:25.883" v="10984" actId="20577"/>
        <pc:sldMkLst>
          <pc:docMk/>
          <pc:sldMk cId="746112065" sldId="527"/>
        </pc:sldMkLst>
        <pc:spChg chg="mod">
          <ac:chgData name="Alexis Delgado" userId="f43464b82de62616" providerId="LiveId" clId="{7E98A276-7B1B-4B56-93A3-A9C75013851F}" dt="2025-07-25T15:37:44.570" v="10653" actId="20577"/>
          <ac:spMkLst>
            <pc:docMk/>
            <pc:sldMk cId="746112065" sldId="527"/>
            <ac:spMk id="4" creationId="{FD7947B0-7D38-BFF8-397A-9059AD58417D}"/>
          </ac:spMkLst>
        </pc:spChg>
        <pc:spChg chg="del mod">
          <ac:chgData name="Alexis Delgado" userId="f43464b82de62616" providerId="LiveId" clId="{7E98A276-7B1B-4B56-93A3-A9C75013851F}" dt="2025-07-25T15:38:49.290" v="10658"/>
          <ac:spMkLst>
            <pc:docMk/>
            <pc:sldMk cId="746112065" sldId="527"/>
            <ac:spMk id="5" creationId="{AA5768D8-763C-079C-CA40-B569AA570796}"/>
          </ac:spMkLst>
        </pc:spChg>
        <pc:spChg chg="add mod">
          <ac:chgData name="Alexis Delgado" userId="f43464b82de62616" providerId="LiveId" clId="{7E98A276-7B1B-4B56-93A3-A9C75013851F}" dt="2025-07-25T15:57:25.883" v="10984" actId="20577"/>
          <ac:spMkLst>
            <pc:docMk/>
            <pc:sldMk cId="746112065" sldId="527"/>
            <ac:spMk id="8" creationId="{75E97421-9C12-9507-E10A-ED236F8BF6FA}"/>
          </ac:spMkLst>
        </pc:spChg>
        <pc:picChg chg="add del mod">
          <ac:chgData name="Alexis Delgado" userId="f43464b82de62616" providerId="LiveId" clId="{7E98A276-7B1B-4B56-93A3-A9C75013851F}" dt="2025-07-25T15:50:40.837" v="10788" actId="478"/>
          <ac:picMkLst>
            <pc:docMk/>
            <pc:sldMk cId="746112065" sldId="527"/>
            <ac:picMk id="3" creationId="{0AAABE6C-13F1-89FB-1A08-4784B40B07A2}"/>
          </ac:picMkLst>
        </pc:picChg>
        <pc:picChg chg="del">
          <ac:chgData name="Alexis Delgado" userId="f43464b82de62616" providerId="LiveId" clId="{7E98A276-7B1B-4B56-93A3-A9C75013851F}" dt="2025-07-25T15:37:45.626" v="10654" actId="478"/>
          <ac:picMkLst>
            <pc:docMk/>
            <pc:sldMk cId="746112065" sldId="527"/>
            <ac:picMk id="6" creationId="{4F12F7B1-BFD1-0728-946C-8DBBF16D38F8}"/>
          </ac:picMkLst>
        </pc:picChg>
        <pc:picChg chg="add mod">
          <ac:chgData name="Alexis Delgado" userId="f43464b82de62616" providerId="LiveId" clId="{7E98A276-7B1B-4B56-93A3-A9C75013851F}" dt="2025-07-25T15:53:12.927" v="10930" actId="1076"/>
          <ac:picMkLst>
            <pc:docMk/>
            <pc:sldMk cId="746112065" sldId="527"/>
            <ac:picMk id="10" creationId="{F3B2D82A-8E2C-880F-9224-C3D816A814C5}"/>
          </ac:picMkLst>
        </pc:picChg>
      </pc:sldChg>
      <pc:sldChg chg="addSp delSp modSp add mod">
        <pc:chgData name="Alexis Delgado" userId="f43464b82de62616" providerId="LiveId" clId="{7E98A276-7B1B-4B56-93A3-A9C75013851F}" dt="2025-07-25T15:58:11.581" v="10994" actId="1076"/>
        <pc:sldMkLst>
          <pc:docMk/>
          <pc:sldMk cId="1454700805" sldId="528"/>
        </pc:sldMkLst>
        <pc:spChg chg="del">
          <ac:chgData name="Alexis Delgado" userId="f43464b82de62616" providerId="LiveId" clId="{7E98A276-7B1B-4B56-93A3-A9C75013851F}" dt="2025-07-25T15:50:33.327" v="10784" actId="478"/>
          <ac:spMkLst>
            <pc:docMk/>
            <pc:sldMk cId="1454700805" sldId="528"/>
            <ac:spMk id="8" creationId="{477C6BA2-DDE8-549B-1AD3-4C71E496088A}"/>
          </ac:spMkLst>
        </pc:spChg>
        <pc:picChg chg="mod">
          <ac:chgData name="Alexis Delgado" userId="f43464b82de62616" providerId="LiveId" clId="{7E98A276-7B1B-4B56-93A3-A9C75013851F}" dt="2025-07-25T15:58:09.432" v="10993" actId="1076"/>
          <ac:picMkLst>
            <pc:docMk/>
            <pc:sldMk cId="1454700805" sldId="528"/>
            <ac:picMk id="3" creationId="{EBF2B60A-1746-9F78-4A55-29B80A9819D5}"/>
          </ac:picMkLst>
        </pc:picChg>
        <pc:picChg chg="add mod">
          <ac:chgData name="Alexis Delgado" userId="f43464b82de62616" providerId="LiveId" clId="{7E98A276-7B1B-4B56-93A3-A9C75013851F}" dt="2025-07-25T15:58:11.581" v="10994" actId="1076"/>
          <ac:picMkLst>
            <pc:docMk/>
            <pc:sldMk cId="1454700805" sldId="528"/>
            <ac:picMk id="5" creationId="{B3FE095D-00F4-5A3D-0B0C-AE2A54446892}"/>
          </ac:picMkLst>
        </pc:picChg>
      </pc:sldChg>
      <pc:sldChg chg="addSp delSp modSp add mod">
        <pc:chgData name="Alexis Delgado" userId="f43464b82de62616" providerId="LiveId" clId="{7E98A276-7B1B-4B56-93A3-A9C75013851F}" dt="2025-07-25T16:06:10.567" v="11024" actId="1076"/>
        <pc:sldMkLst>
          <pc:docMk/>
          <pc:sldMk cId="4256531413" sldId="529"/>
        </pc:sldMkLst>
        <pc:spChg chg="mod">
          <ac:chgData name="Alexis Delgado" userId="f43464b82de62616" providerId="LiveId" clId="{7E98A276-7B1B-4B56-93A3-A9C75013851F}" dt="2025-07-25T16:05:54.131" v="11022" actId="20577"/>
          <ac:spMkLst>
            <pc:docMk/>
            <pc:sldMk cId="4256531413" sldId="529"/>
            <ac:spMk id="4" creationId="{61F63080-9037-0A2B-1CF0-B3E9AC4D56F7}"/>
          </ac:spMkLst>
        </pc:spChg>
        <pc:picChg chg="del">
          <ac:chgData name="Alexis Delgado" userId="f43464b82de62616" providerId="LiveId" clId="{7E98A276-7B1B-4B56-93A3-A9C75013851F}" dt="2025-07-25T16:05:44.669" v="10996" actId="478"/>
          <ac:picMkLst>
            <pc:docMk/>
            <pc:sldMk cId="4256531413" sldId="529"/>
            <ac:picMk id="3" creationId="{5BA986C3-B628-D80F-1B80-6C3AB4AA88B5}"/>
          </ac:picMkLst>
        </pc:picChg>
        <pc:picChg chg="del">
          <ac:chgData name="Alexis Delgado" userId="f43464b82de62616" providerId="LiveId" clId="{7E98A276-7B1B-4B56-93A3-A9C75013851F}" dt="2025-07-25T16:05:45.498" v="10997" actId="478"/>
          <ac:picMkLst>
            <pc:docMk/>
            <pc:sldMk cId="4256531413" sldId="529"/>
            <ac:picMk id="5" creationId="{6494F662-BA79-B6AE-7B4B-2772745CDC3D}"/>
          </ac:picMkLst>
        </pc:picChg>
        <pc:picChg chg="add mod">
          <ac:chgData name="Alexis Delgado" userId="f43464b82de62616" providerId="LiveId" clId="{7E98A276-7B1B-4B56-93A3-A9C75013851F}" dt="2025-07-25T16:06:10.567" v="11024" actId="1076"/>
          <ac:picMkLst>
            <pc:docMk/>
            <pc:sldMk cId="4256531413" sldId="529"/>
            <ac:picMk id="6" creationId="{A129633D-9ABB-521E-3AE3-466DAA5D6F7E}"/>
          </ac:picMkLst>
        </pc:picChg>
      </pc:sldChg>
      <pc:sldChg chg="addSp delSp modSp add mod">
        <pc:chgData name="Alexis Delgado" userId="f43464b82de62616" providerId="LiveId" clId="{7E98A276-7B1B-4B56-93A3-A9C75013851F}" dt="2025-07-25T16:06:50.874" v="11033" actId="1076"/>
        <pc:sldMkLst>
          <pc:docMk/>
          <pc:sldMk cId="3138449459" sldId="530"/>
        </pc:sldMkLst>
        <pc:picChg chg="add del">
          <ac:chgData name="Alexis Delgado" userId="f43464b82de62616" providerId="LiveId" clId="{7E98A276-7B1B-4B56-93A3-A9C75013851F}" dt="2025-07-25T16:06:26.026" v="11029" actId="22"/>
          <ac:picMkLst>
            <pc:docMk/>
            <pc:sldMk cId="3138449459" sldId="530"/>
            <ac:picMk id="3" creationId="{EBD671E2-478F-8BCC-37E4-89056747C164}"/>
          </ac:picMkLst>
        </pc:picChg>
        <pc:picChg chg="mod">
          <ac:chgData name="Alexis Delgado" userId="f43464b82de62616" providerId="LiveId" clId="{7E98A276-7B1B-4B56-93A3-A9C75013851F}" dt="2025-07-25T16:06:20.144" v="11027" actId="1076"/>
          <ac:picMkLst>
            <pc:docMk/>
            <pc:sldMk cId="3138449459" sldId="530"/>
            <ac:picMk id="6" creationId="{6C06616C-6AFA-CED1-7DF8-ADB2FDFD8150}"/>
          </ac:picMkLst>
        </pc:picChg>
        <pc:picChg chg="add mod">
          <ac:chgData name="Alexis Delgado" userId="f43464b82de62616" providerId="LiveId" clId="{7E98A276-7B1B-4B56-93A3-A9C75013851F}" dt="2025-07-25T16:06:50.874" v="11033" actId="1076"/>
          <ac:picMkLst>
            <pc:docMk/>
            <pc:sldMk cId="3138449459" sldId="530"/>
            <ac:picMk id="7" creationId="{94384C7E-223F-6465-A2F0-FF603D3C1867}"/>
          </ac:picMkLst>
        </pc:picChg>
      </pc:sldChg>
      <pc:sldChg chg="addSp modSp add mod setBg">
        <pc:chgData name="Alexis Delgado" userId="f43464b82de62616" providerId="LiveId" clId="{7E98A276-7B1B-4B56-93A3-A9C75013851F}" dt="2025-07-25T16:09:56.653" v="11150" actId="1076"/>
        <pc:sldMkLst>
          <pc:docMk/>
          <pc:sldMk cId="1704548613" sldId="531"/>
        </pc:sldMkLst>
        <pc:spChg chg="mod">
          <ac:chgData name="Alexis Delgado" userId="f43464b82de62616" providerId="LiveId" clId="{7E98A276-7B1B-4B56-93A3-A9C75013851F}" dt="2025-07-25T16:09:14.171" v="11098" actId="20577"/>
          <ac:spMkLst>
            <pc:docMk/>
            <pc:sldMk cId="1704548613" sldId="531"/>
            <ac:spMk id="4" creationId="{D1B6C689-ADE6-B527-899B-65BFC68060FB}"/>
          </ac:spMkLst>
        </pc:spChg>
        <pc:spChg chg="mod">
          <ac:chgData name="Alexis Delgado" userId="f43464b82de62616" providerId="LiveId" clId="{7E98A276-7B1B-4B56-93A3-A9C75013851F}" dt="2025-07-25T16:09:29.707" v="11144" actId="113"/>
          <ac:spMkLst>
            <pc:docMk/>
            <pc:sldMk cId="1704548613" sldId="531"/>
            <ac:spMk id="7" creationId="{6FE61417-5614-EDBC-1977-957AB64184A0}"/>
          </ac:spMkLst>
        </pc:spChg>
        <pc:picChg chg="add mod modCrop">
          <ac:chgData name="Alexis Delgado" userId="f43464b82de62616" providerId="LiveId" clId="{7E98A276-7B1B-4B56-93A3-A9C75013851F}" dt="2025-07-25T16:09:56.653" v="11150" actId="1076"/>
          <ac:picMkLst>
            <pc:docMk/>
            <pc:sldMk cId="1704548613" sldId="531"/>
            <ac:picMk id="3" creationId="{1C59C462-F589-84A9-7D8B-A069B4313707}"/>
          </ac:picMkLst>
        </pc:picChg>
      </pc:sldChg>
      <pc:sldChg chg="delSp modSp add mod">
        <pc:chgData name="Alexis Delgado" userId="f43464b82de62616" providerId="LiveId" clId="{7E98A276-7B1B-4B56-93A3-A9C75013851F}" dt="2025-07-25T16:12:23.365" v="11231" actId="20577"/>
        <pc:sldMkLst>
          <pc:docMk/>
          <pc:sldMk cId="4043119847" sldId="532"/>
        </pc:sldMkLst>
        <pc:spChg chg="mod">
          <ac:chgData name="Alexis Delgado" userId="f43464b82de62616" providerId="LiveId" clId="{7E98A276-7B1B-4B56-93A3-A9C75013851F}" dt="2025-07-25T16:12:23.365" v="11231" actId="20577"/>
          <ac:spMkLst>
            <pc:docMk/>
            <pc:sldMk cId="4043119847" sldId="532"/>
            <ac:spMk id="7" creationId="{91C4A8D0-F447-5CCF-7605-626FD01A2CB4}"/>
          </ac:spMkLst>
        </pc:spChg>
        <pc:picChg chg="del">
          <ac:chgData name="Alexis Delgado" userId="f43464b82de62616" providerId="LiveId" clId="{7E98A276-7B1B-4B56-93A3-A9C75013851F}" dt="2025-07-25T16:10:08.751" v="11152" actId="478"/>
          <ac:picMkLst>
            <pc:docMk/>
            <pc:sldMk cId="4043119847" sldId="532"/>
            <ac:picMk id="3" creationId="{1D8E93D6-AC9E-89C8-7C57-E00E81F3DD75}"/>
          </ac:picMkLst>
        </pc:picChg>
      </pc:sldChg>
      <pc:sldChg chg="addSp modSp add mod">
        <pc:chgData name="Alexis Delgado" userId="f43464b82de62616" providerId="LiveId" clId="{7E98A276-7B1B-4B56-93A3-A9C75013851F}" dt="2025-07-25T16:16:20.651" v="11371" actId="1076"/>
        <pc:sldMkLst>
          <pc:docMk/>
          <pc:sldMk cId="3872572727" sldId="533"/>
        </pc:sldMkLst>
        <pc:spChg chg="add">
          <ac:chgData name="Alexis Delgado" userId="f43464b82de62616" providerId="LiveId" clId="{7E98A276-7B1B-4B56-93A3-A9C75013851F}" dt="2025-07-25T16:12:38.170" v="11237"/>
          <ac:spMkLst>
            <pc:docMk/>
            <pc:sldMk cId="3872572727" sldId="533"/>
            <ac:spMk id="2" creationId="{2ED75A1E-064B-1D94-B42C-64F98B1F63CD}"/>
          </ac:spMkLst>
        </pc:spChg>
        <pc:spChg chg="mod">
          <ac:chgData name="Alexis Delgado" userId="f43464b82de62616" providerId="LiveId" clId="{7E98A276-7B1B-4B56-93A3-A9C75013851F}" dt="2025-07-25T16:15:01.594" v="11366" actId="113"/>
          <ac:spMkLst>
            <pc:docMk/>
            <pc:sldMk cId="3872572727" sldId="533"/>
            <ac:spMk id="7" creationId="{5616F9DE-CFA5-214F-8253-2F7AFCBA22DA}"/>
          </ac:spMkLst>
        </pc:spChg>
        <pc:picChg chg="add mod">
          <ac:chgData name="Alexis Delgado" userId="f43464b82de62616" providerId="LiveId" clId="{7E98A276-7B1B-4B56-93A3-A9C75013851F}" dt="2025-07-25T16:16:20.651" v="11371" actId="1076"/>
          <ac:picMkLst>
            <pc:docMk/>
            <pc:sldMk cId="3872572727" sldId="533"/>
            <ac:picMk id="5" creationId="{30E7BED8-E2F6-F4D5-76C0-FFB9592B57E0}"/>
          </ac:picMkLst>
        </pc:picChg>
      </pc:sldChg>
      <pc:sldChg chg="delSp modSp add mod">
        <pc:chgData name="Alexis Delgado" userId="f43464b82de62616" providerId="LiveId" clId="{7E98A276-7B1B-4B56-93A3-A9C75013851F}" dt="2025-07-25T16:17:51.906" v="11441" actId="20577"/>
        <pc:sldMkLst>
          <pc:docMk/>
          <pc:sldMk cId="1565663608" sldId="534"/>
        </pc:sldMkLst>
        <pc:spChg chg="mod">
          <ac:chgData name="Alexis Delgado" userId="f43464b82de62616" providerId="LiveId" clId="{7E98A276-7B1B-4B56-93A3-A9C75013851F}" dt="2025-07-25T16:17:51.906" v="11441" actId="20577"/>
          <ac:spMkLst>
            <pc:docMk/>
            <pc:sldMk cId="1565663608" sldId="534"/>
            <ac:spMk id="7" creationId="{9F5419DE-F83B-D74A-9963-476BF6C4D40B}"/>
          </ac:spMkLst>
        </pc:spChg>
        <pc:picChg chg="del">
          <ac:chgData name="Alexis Delgado" userId="f43464b82de62616" providerId="LiveId" clId="{7E98A276-7B1B-4B56-93A3-A9C75013851F}" dt="2025-07-25T16:17:17.984" v="11373" actId="478"/>
          <ac:picMkLst>
            <pc:docMk/>
            <pc:sldMk cId="1565663608" sldId="534"/>
            <ac:picMk id="5" creationId="{CEE63198-2395-4766-23A5-60A0443CF609}"/>
          </ac:picMkLst>
        </pc:picChg>
      </pc:sldChg>
      <pc:sldChg chg="addSp delSp modSp add mod">
        <pc:chgData name="Alexis Delgado" userId="f43464b82de62616" providerId="LiveId" clId="{7E98A276-7B1B-4B56-93A3-A9C75013851F}" dt="2025-07-25T16:24:00.935" v="11745" actId="20577"/>
        <pc:sldMkLst>
          <pc:docMk/>
          <pc:sldMk cId="3113293383" sldId="535"/>
        </pc:sldMkLst>
        <pc:spChg chg="add">
          <ac:chgData name="Alexis Delgado" userId="f43464b82de62616" providerId="LiveId" clId="{7E98A276-7B1B-4B56-93A3-A9C75013851F}" dt="2025-07-25T16:18:48.857" v="11481"/>
          <ac:spMkLst>
            <pc:docMk/>
            <pc:sldMk cId="3113293383" sldId="535"/>
            <ac:spMk id="2" creationId="{05C602A8-4448-C74C-24F3-CDBC399ED9BE}"/>
          </ac:spMkLst>
        </pc:spChg>
        <pc:spChg chg="add">
          <ac:chgData name="Alexis Delgado" userId="f43464b82de62616" providerId="LiveId" clId="{7E98A276-7B1B-4B56-93A3-A9C75013851F}" dt="2025-07-25T16:19:43.214" v="11520"/>
          <ac:spMkLst>
            <pc:docMk/>
            <pc:sldMk cId="3113293383" sldId="535"/>
            <ac:spMk id="3" creationId="{7FE3F600-D2CF-C12D-3C78-FAD765B51BC4}"/>
          </ac:spMkLst>
        </pc:spChg>
        <pc:spChg chg="add del">
          <ac:chgData name="Alexis Delgado" userId="f43464b82de62616" providerId="LiveId" clId="{7E98A276-7B1B-4B56-93A3-A9C75013851F}" dt="2025-07-25T16:20:25.904" v="11573" actId="22"/>
          <ac:spMkLst>
            <pc:docMk/>
            <pc:sldMk cId="3113293383" sldId="535"/>
            <ac:spMk id="6" creationId="{6FA2AB9B-A4DB-67EA-6C4E-C07B8FDF394B}"/>
          </ac:spMkLst>
        </pc:spChg>
        <pc:spChg chg="mod">
          <ac:chgData name="Alexis Delgado" userId="f43464b82de62616" providerId="LiveId" clId="{7E98A276-7B1B-4B56-93A3-A9C75013851F}" dt="2025-07-25T16:24:00.935" v="11745" actId="20577"/>
          <ac:spMkLst>
            <pc:docMk/>
            <pc:sldMk cId="3113293383" sldId="535"/>
            <ac:spMk id="7" creationId="{EA8C90DB-3A56-48D0-B499-665B408387FE}"/>
          </ac:spMkLst>
        </pc:spChg>
        <pc:spChg chg="add">
          <ac:chgData name="Alexis Delgado" userId="f43464b82de62616" providerId="LiveId" clId="{7E98A276-7B1B-4B56-93A3-A9C75013851F}" dt="2025-07-25T16:20:55.580" v="11597"/>
          <ac:spMkLst>
            <pc:docMk/>
            <pc:sldMk cId="3113293383" sldId="535"/>
            <ac:spMk id="8" creationId="{D0C7C0BC-615F-AA6A-787A-74837057EE31}"/>
          </ac:spMkLst>
        </pc:spChg>
        <pc:spChg chg="add">
          <ac:chgData name="Alexis Delgado" userId="f43464b82de62616" providerId="LiveId" clId="{7E98A276-7B1B-4B56-93A3-A9C75013851F}" dt="2025-07-25T16:23:29.079" v="11732"/>
          <ac:spMkLst>
            <pc:docMk/>
            <pc:sldMk cId="3113293383" sldId="535"/>
            <ac:spMk id="9" creationId="{ECEBD295-F070-90B9-FEA7-095F563C2DCB}"/>
          </ac:spMkLst>
        </pc:spChg>
      </pc:sldChg>
      <pc:sldChg chg="modSp add mod">
        <pc:chgData name="Alexis Delgado" userId="f43464b82de62616" providerId="LiveId" clId="{7E98A276-7B1B-4B56-93A3-A9C75013851F}" dt="2025-07-25T16:24:43.215" v="11795" actId="20577"/>
        <pc:sldMkLst>
          <pc:docMk/>
          <pc:sldMk cId="3192544513" sldId="536"/>
        </pc:sldMkLst>
        <pc:spChg chg="mod">
          <ac:chgData name="Alexis Delgado" userId="f43464b82de62616" providerId="LiveId" clId="{7E98A276-7B1B-4B56-93A3-A9C75013851F}" dt="2025-07-25T16:24:43.215" v="11795" actId="20577"/>
          <ac:spMkLst>
            <pc:docMk/>
            <pc:sldMk cId="3192544513" sldId="536"/>
            <ac:spMk id="7" creationId="{56680BF7-AFD3-0410-02F3-4434AC4C4EB7}"/>
          </ac:spMkLst>
        </pc:spChg>
      </pc:sldChg>
      <pc:sldChg chg="addSp delSp modSp add mod">
        <pc:chgData name="Alexis Delgado" userId="f43464b82de62616" providerId="LiveId" clId="{7E98A276-7B1B-4B56-93A3-A9C75013851F}" dt="2025-07-25T17:39:38.287" v="11800" actId="1076"/>
        <pc:sldMkLst>
          <pc:docMk/>
          <pc:sldMk cId="4207257179" sldId="537"/>
        </pc:sldMkLst>
        <pc:spChg chg="del">
          <ac:chgData name="Alexis Delgado" userId="f43464b82de62616" providerId="LiveId" clId="{7E98A276-7B1B-4B56-93A3-A9C75013851F}" dt="2025-07-25T17:39:32.545" v="11797" actId="478"/>
          <ac:spMkLst>
            <pc:docMk/>
            <pc:sldMk cId="4207257179" sldId="537"/>
            <ac:spMk id="7" creationId="{96B4C8BC-1A79-8F9C-7824-A49994931DD3}"/>
          </ac:spMkLst>
        </pc:spChg>
        <pc:picChg chg="add mod">
          <ac:chgData name="Alexis Delgado" userId="f43464b82de62616" providerId="LiveId" clId="{7E98A276-7B1B-4B56-93A3-A9C75013851F}" dt="2025-07-25T17:39:38.287" v="11800" actId="1076"/>
          <ac:picMkLst>
            <pc:docMk/>
            <pc:sldMk cId="4207257179" sldId="537"/>
            <ac:picMk id="3" creationId="{D431926D-3252-E999-FCCC-4B946A5241A8}"/>
          </ac:picMkLst>
        </pc:picChg>
      </pc:sldChg>
      <pc:sldChg chg="addSp modSp add mod ord">
        <pc:chgData name="Alexis Delgado" userId="f43464b82de62616" providerId="LiveId" clId="{7E98A276-7B1B-4B56-93A3-A9C75013851F}" dt="2025-07-25T17:42:57.047" v="11866" actId="20577"/>
        <pc:sldMkLst>
          <pc:docMk/>
          <pc:sldMk cId="1660128571" sldId="538"/>
        </pc:sldMkLst>
        <pc:spChg chg="add">
          <ac:chgData name="Alexis Delgado" userId="f43464b82de62616" providerId="LiveId" clId="{7E98A276-7B1B-4B56-93A3-A9C75013851F}" dt="2025-07-25T17:41:52.486" v="11804"/>
          <ac:spMkLst>
            <pc:docMk/>
            <pc:sldMk cId="1660128571" sldId="538"/>
            <ac:spMk id="2" creationId="{E0014AEF-03C1-2E1F-FCA3-D5CEF3D1FA2C}"/>
          </ac:spMkLst>
        </pc:spChg>
        <pc:spChg chg="mod">
          <ac:chgData name="Alexis Delgado" userId="f43464b82de62616" providerId="LiveId" clId="{7E98A276-7B1B-4B56-93A3-A9C75013851F}" dt="2025-07-25T17:42:57.047" v="11866" actId="20577"/>
          <ac:spMkLst>
            <pc:docMk/>
            <pc:sldMk cId="1660128571" sldId="538"/>
            <ac:spMk id="7" creationId="{280FD6C2-1B7C-5593-BDBB-BC0EB00C7F60}"/>
          </ac:spMkLst>
        </pc:spChg>
        <pc:picChg chg="add mod">
          <ac:chgData name="Alexis Delgado" userId="f43464b82de62616" providerId="LiveId" clId="{7E98A276-7B1B-4B56-93A3-A9C75013851F}" dt="2025-07-25T17:42:49.683" v="11852" actId="1076"/>
          <ac:picMkLst>
            <pc:docMk/>
            <pc:sldMk cId="1660128571" sldId="538"/>
            <ac:picMk id="5" creationId="{DD74C57F-A417-EA3E-7D85-0324DC30CC8B}"/>
          </ac:picMkLst>
        </pc:picChg>
      </pc:sldChg>
      <pc:sldChg chg="addSp delSp modSp add mod">
        <pc:chgData name="Alexis Delgado" userId="f43464b82de62616" providerId="LiveId" clId="{7E98A276-7B1B-4B56-93A3-A9C75013851F}" dt="2025-07-25T17:45:20.548" v="11873" actId="1076"/>
        <pc:sldMkLst>
          <pc:docMk/>
          <pc:sldMk cId="3202450655" sldId="539"/>
        </pc:sldMkLst>
        <pc:spChg chg="mod">
          <ac:chgData name="Alexis Delgado" userId="f43464b82de62616" providerId="LiveId" clId="{7E98A276-7B1B-4B56-93A3-A9C75013851F}" dt="2025-07-25T17:45:12.664" v="11870" actId="20577"/>
          <ac:spMkLst>
            <pc:docMk/>
            <pc:sldMk cId="3202450655" sldId="539"/>
            <ac:spMk id="7" creationId="{7979D1E8-79EA-5A4A-6978-7B3436536D61}"/>
          </ac:spMkLst>
        </pc:spChg>
        <pc:picChg chg="add mod">
          <ac:chgData name="Alexis Delgado" userId="f43464b82de62616" providerId="LiveId" clId="{7E98A276-7B1B-4B56-93A3-A9C75013851F}" dt="2025-07-25T17:45:20.548" v="11873" actId="1076"/>
          <ac:picMkLst>
            <pc:docMk/>
            <pc:sldMk cId="3202450655" sldId="539"/>
            <ac:picMk id="3" creationId="{0C608C6A-A14A-38AF-35C8-9D310F50DB0A}"/>
          </ac:picMkLst>
        </pc:picChg>
        <pc:picChg chg="del">
          <ac:chgData name="Alexis Delgado" userId="f43464b82de62616" providerId="LiveId" clId="{7E98A276-7B1B-4B56-93A3-A9C75013851F}" dt="2025-07-25T17:45:09.696" v="11868" actId="478"/>
          <ac:picMkLst>
            <pc:docMk/>
            <pc:sldMk cId="3202450655" sldId="539"/>
            <ac:picMk id="5" creationId="{49116E4A-BFE6-09B9-E7CD-5C99D555B9A7}"/>
          </ac:picMkLst>
        </pc:picChg>
      </pc:sldChg>
      <pc:sldChg chg="addSp delSp modSp add mod ord">
        <pc:chgData name="Alexis Delgado" userId="f43464b82de62616" providerId="LiveId" clId="{7E98A276-7B1B-4B56-93A3-A9C75013851F}" dt="2025-07-25T17:50:44.733" v="11975" actId="20577"/>
        <pc:sldMkLst>
          <pc:docMk/>
          <pc:sldMk cId="3359510241" sldId="540"/>
        </pc:sldMkLst>
        <pc:spChg chg="mod">
          <ac:chgData name="Alexis Delgado" userId="f43464b82de62616" providerId="LiveId" clId="{7E98A276-7B1B-4B56-93A3-A9C75013851F}" dt="2025-07-25T17:50:44.733" v="11975" actId="20577"/>
          <ac:spMkLst>
            <pc:docMk/>
            <pc:sldMk cId="3359510241" sldId="540"/>
            <ac:spMk id="7" creationId="{EA6CEFE6-4E00-BA94-C343-A67AD7132A87}"/>
          </ac:spMkLst>
        </pc:spChg>
        <pc:picChg chg="add mod">
          <ac:chgData name="Alexis Delgado" userId="f43464b82de62616" providerId="LiveId" clId="{7E98A276-7B1B-4B56-93A3-A9C75013851F}" dt="2025-07-25T17:49:06.496" v="11930" actId="1076"/>
          <ac:picMkLst>
            <pc:docMk/>
            <pc:sldMk cId="3359510241" sldId="540"/>
            <ac:picMk id="3" creationId="{657E39BC-6B19-FFF9-873A-2C660D518704}"/>
          </ac:picMkLst>
        </pc:picChg>
        <pc:picChg chg="del">
          <ac:chgData name="Alexis Delgado" userId="f43464b82de62616" providerId="LiveId" clId="{7E98A276-7B1B-4B56-93A3-A9C75013851F}" dt="2025-07-25T17:47:20.284" v="11924" actId="478"/>
          <ac:picMkLst>
            <pc:docMk/>
            <pc:sldMk cId="3359510241" sldId="540"/>
            <ac:picMk id="5" creationId="{82D427F6-AFAE-81F5-6047-1BCB5FC9278D}"/>
          </ac:picMkLst>
        </pc:picChg>
      </pc:sldChg>
      <pc:sldChg chg="addSp delSp modSp add mod">
        <pc:chgData name="Alexis Delgado" userId="f43464b82de62616" providerId="LiveId" clId="{7E98A276-7B1B-4B56-93A3-A9C75013851F}" dt="2025-07-25T17:54:06.352" v="12073" actId="478"/>
        <pc:sldMkLst>
          <pc:docMk/>
          <pc:sldMk cId="1005112183" sldId="541"/>
        </pc:sldMkLst>
        <pc:spChg chg="add">
          <ac:chgData name="Alexis Delgado" userId="f43464b82de62616" providerId="LiveId" clId="{7E98A276-7B1B-4B56-93A3-A9C75013851F}" dt="2025-07-25T17:51:36.580" v="12029"/>
          <ac:spMkLst>
            <pc:docMk/>
            <pc:sldMk cId="1005112183" sldId="541"/>
            <ac:spMk id="2" creationId="{06747C80-BBB3-E102-8275-1BCC3E8825C5}"/>
          </ac:spMkLst>
        </pc:spChg>
        <pc:spChg chg="mod">
          <ac:chgData name="Alexis Delgado" userId="f43464b82de62616" providerId="LiveId" clId="{7E98A276-7B1B-4B56-93A3-A9C75013851F}" dt="2025-07-25T17:52:56.313" v="12068" actId="20577"/>
          <ac:spMkLst>
            <pc:docMk/>
            <pc:sldMk cId="1005112183" sldId="541"/>
            <ac:spMk id="7" creationId="{27DEBF06-F9E4-17AD-870C-FEB14EDF33EC}"/>
          </ac:spMkLst>
        </pc:spChg>
        <pc:picChg chg="del">
          <ac:chgData name="Alexis Delgado" userId="f43464b82de62616" providerId="LiveId" clId="{7E98A276-7B1B-4B56-93A3-A9C75013851F}" dt="2025-07-25T17:50:47.991" v="11977" actId="478"/>
          <ac:picMkLst>
            <pc:docMk/>
            <pc:sldMk cId="1005112183" sldId="541"/>
            <ac:picMk id="3" creationId="{ED7754A2-D045-F93E-5404-1E052254BA52}"/>
          </ac:picMkLst>
        </pc:picChg>
        <pc:picChg chg="add del mod">
          <ac:chgData name="Alexis Delgado" userId="f43464b82de62616" providerId="LiveId" clId="{7E98A276-7B1B-4B56-93A3-A9C75013851F}" dt="2025-07-25T17:54:06.352" v="12073" actId="478"/>
          <ac:picMkLst>
            <pc:docMk/>
            <pc:sldMk cId="1005112183" sldId="541"/>
            <ac:picMk id="6" creationId="{D1147CF2-6E49-F8D6-DFB4-B34DE207A2CB}"/>
          </ac:picMkLst>
        </pc:picChg>
      </pc:sldChg>
      <pc:sldChg chg="addSp modSp add mod">
        <pc:chgData name="Alexis Delgado" userId="f43464b82de62616" providerId="LiveId" clId="{7E98A276-7B1B-4B56-93A3-A9C75013851F}" dt="2025-07-25T17:54:38.018" v="12082" actId="1076"/>
        <pc:sldMkLst>
          <pc:docMk/>
          <pc:sldMk cId="4256720396" sldId="542"/>
        </pc:sldMkLst>
        <pc:spChg chg="mod">
          <ac:chgData name="Alexis Delgado" userId="f43464b82de62616" providerId="LiveId" clId="{7E98A276-7B1B-4B56-93A3-A9C75013851F}" dt="2025-07-25T17:54:11.967" v="12076" actId="20577"/>
          <ac:spMkLst>
            <pc:docMk/>
            <pc:sldMk cId="4256720396" sldId="542"/>
            <ac:spMk id="7" creationId="{071A0A30-9A4C-13E8-9474-5621D40011C2}"/>
          </ac:spMkLst>
        </pc:spChg>
        <pc:picChg chg="add mod modCrop">
          <ac:chgData name="Alexis Delgado" userId="f43464b82de62616" providerId="LiveId" clId="{7E98A276-7B1B-4B56-93A3-A9C75013851F}" dt="2025-07-25T17:54:38.018" v="12082" actId="1076"/>
          <ac:picMkLst>
            <pc:docMk/>
            <pc:sldMk cId="4256720396" sldId="542"/>
            <ac:picMk id="3" creationId="{7EDAC146-9199-EB89-49C5-918188AF207F}"/>
          </ac:picMkLst>
        </pc:picChg>
      </pc:sldChg>
      <pc:sldChg chg="addSp modSp add mod ord">
        <pc:chgData name="Alexis Delgado" userId="f43464b82de62616" providerId="LiveId" clId="{7E98A276-7B1B-4B56-93A3-A9C75013851F}" dt="2025-07-25T18:04:05.229" v="12276"/>
        <pc:sldMkLst>
          <pc:docMk/>
          <pc:sldMk cId="2762269354" sldId="543"/>
        </pc:sldMkLst>
        <pc:spChg chg="add">
          <ac:chgData name="Alexis Delgado" userId="f43464b82de62616" providerId="LiveId" clId="{7E98A276-7B1B-4B56-93A3-A9C75013851F}" dt="2025-07-25T17:59:06.730" v="12092"/>
          <ac:spMkLst>
            <pc:docMk/>
            <pc:sldMk cId="2762269354" sldId="543"/>
            <ac:spMk id="2" creationId="{0ED7609F-436D-3010-35F5-8760EB51221B}"/>
          </ac:spMkLst>
        </pc:spChg>
        <pc:spChg chg="add">
          <ac:chgData name="Alexis Delgado" userId="f43464b82de62616" providerId="LiveId" clId="{7E98A276-7B1B-4B56-93A3-A9C75013851F}" dt="2025-07-25T17:59:06.730" v="12092"/>
          <ac:spMkLst>
            <pc:docMk/>
            <pc:sldMk cId="2762269354" sldId="543"/>
            <ac:spMk id="3" creationId="{BD007D9C-E1A4-EA23-16D3-C9C66602461F}"/>
          </ac:spMkLst>
        </pc:spChg>
        <pc:spChg chg="add">
          <ac:chgData name="Alexis Delgado" userId="f43464b82de62616" providerId="LiveId" clId="{7E98A276-7B1B-4B56-93A3-A9C75013851F}" dt="2025-07-25T17:59:06.730" v="12092"/>
          <ac:spMkLst>
            <pc:docMk/>
            <pc:sldMk cId="2762269354" sldId="543"/>
            <ac:spMk id="5" creationId="{24F71B08-B1D5-54EC-AE15-2561BF9B1020}"/>
          </ac:spMkLst>
        </pc:spChg>
        <pc:spChg chg="add">
          <ac:chgData name="Alexis Delgado" userId="f43464b82de62616" providerId="LiveId" clId="{7E98A276-7B1B-4B56-93A3-A9C75013851F}" dt="2025-07-25T17:59:06.730" v="12092"/>
          <ac:spMkLst>
            <pc:docMk/>
            <pc:sldMk cId="2762269354" sldId="543"/>
            <ac:spMk id="6" creationId="{079D3960-9B5E-5377-DE1B-565B60A168ED}"/>
          </ac:spMkLst>
        </pc:spChg>
        <pc:spChg chg="mod">
          <ac:chgData name="Alexis Delgado" userId="f43464b82de62616" providerId="LiveId" clId="{7E98A276-7B1B-4B56-93A3-A9C75013851F}" dt="2025-07-25T18:04:05.229" v="12276"/>
          <ac:spMkLst>
            <pc:docMk/>
            <pc:sldMk cId="2762269354" sldId="543"/>
            <ac:spMk id="7" creationId="{4BC2BA8F-0582-B441-3390-397BD5B1965C}"/>
          </ac:spMkLst>
        </pc:spChg>
        <pc:spChg chg="add">
          <ac:chgData name="Alexis Delgado" userId="f43464b82de62616" providerId="LiveId" clId="{7E98A276-7B1B-4B56-93A3-A9C75013851F}" dt="2025-07-25T17:59:06.730" v="12092"/>
          <ac:spMkLst>
            <pc:docMk/>
            <pc:sldMk cId="2762269354" sldId="543"/>
            <ac:spMk id="8" creationId="{1DC227CC-FF16-BE68-6AA6-724F8813AA3A}"/>
          </ac:spMkLst>
        </pc:spChg>
        <pc:spChg chg="add">
          <ac:chgData name="Alexis Delgado" userId="f43464b82de62616" providerId="LiveId" clId="{7E98A276-7B1B-4B56-93A3-A9C75013851F}" dt="2025-07-25T17:59:13.964" v="12095"/>
          <ac:spMkLst>
            <pc:docMk/>
            <pc:sldMk cId="2762269354" sldId="543"/>
            <ac:spMk id="9" creationId="{1D233887-DCAE-9704-68C7-C7FD22FA57C9}"/>
          </ac:spMkLst>
        </pc:spChg>
        <pc:spChg chg="add">
          <ac:chgData name="Alexis Delgado" userId="f43464b82de62616" providerId="LiveId" clId="{7E98A276-7B1B-4B56-93A3-A9C75013851F}" dt="2025-07-25T17:59:13.964" v="12095"/>
          <ac:spMkLst>
            <pc:docMk/>
            <pc:sldMk cId="2762269354" sldId="543"/>
            <ac:spMk id="10" creationId="{2B3F003A-A8C0-45D8-BF68-363F9FF71936}"/>
          </ac:spMkLst>
        </pc:spChg>
        <pc:spChg chg="add">
          <ac:chgData name="Alexis Delgado" userId="f43464b82de62616" providerId="LiveId" clId="{7E98A276-7B1B-4B56-93A3-A9C75013851F}" dt="2025-07-25T17:59:13.964" v="12095"/>
          <ac:spMkLst>
            <pc:docMk/>
            <pc:sldMk cId="2762269354" sldId="543"/>
            <ac:spMk id="11" creationId="{FE5BB1A7-FFDF-2E05-6D95-85667FFD98C1}"/>
          </ac:spMkLst>
        </pc:spChg>
        <pc:spChg chg="add">
          <ac:chgData name="Alexis Delgado" userId="f43464b82de62616" providerId="LiveId" clId="{7E98A276-7B1B-4B56-93A3-A9C75013851F}" dt="2025-07-25T17:59:13.964" v="12095"/>
          <ac:spMkLst>
            <pc:docMk/>
            <pc:sldMk cId="2762269354" sldId="543"/>
            <ac:spMk id="12" creationId="{6FF1228C-49D8-5A24-3D0D-AC8DC720A48B}"/>
          </ac:spMkLst>
        </pc:spChg>
        <pc:spChg chg="add">
          <ac:chgData name="Alexis Delgado" userId="f43464b82de62616" providerId="LiveId" clId="{7E98A276-7B1B-4B56-93A3-A9C75013851F}" dt="2025-07-25T17:59:13.964" v="12095"/>
          <ac:spMkLst>
            <pc:docMk/>
            <pc:sldMk cId="2762269354" sldId="543"/>
            <ac:spMk id="13" creationId="{08466F08-4281-82A2-4770-6C3AF4D05995}"/>
          </ac:spMkLst>
        </pc:spChg>
      </pc:sldChg>
      <pc:sldChg chg="modSp add mod">
        <pc:chgData name="Alexis Delgado" userId="f43464b82de62616" providerId="LiveId" clId="{7E98A276-7B1B-4B56-93A3-A9C75013851F}" dt="2025-07-25T18:07:59.729" v="12431" actId="20577"/>
        <pc:sldMkLst>
          <pc:docMk/>
          <pc:sldMk cId="67001474" sldId="544"/>
        </pc:sldMkLst>
        <pc:spChg chg="mod">
          <ac:chgData name="Alexis Delgado" userId="f43464b82de62616" providerId="LiveId" clId="{7E98A276-7B1B-4B56-93A3-A9C75013851F}" dt="2025-07-25T18:07:59.729" v="12431" actId="20577"/>
          <ac:spMkLst>
            <pc:docMk/>
            <pc:sldMk cId="67001474" sldId="544"/>
            <ac:spMk id="7" creationId="{08D7FAEC-DF3A-0B40-B42D-78D58ED19C43}"/>
          </ac:spMkLst>
        </pc:spChg>
      </pc:sldChg>
      <pc:sldChg chg="addSp delSp modSp add mod">
        <pc:chgData name="Alexis Delgado" userId="f43464b82de62616" providerId="LiveId" clId="{7E98A276-7B1B-4B56-93A3-A9C75013851F}" dt="2025-07-25T18:18:02.718" v="12771" actId="1076"/>
        <pc:sldMkLst>
          <pc:docMk/>
          <pc:sldMk cId="2898949050" sldId="545"/>
        </pc:sldMkLst>
        <pc:spChg chg="mod">
          <ac:chgData name="Alexis Delgado" userId="f43464b82de62616" providerId="LiveId" clId="{7E98A276-7B1B-4B56-93A3-A9C75013851F}" dt="2025-07-25T18:09:39.317" v="12463" actId="20577"/>
          <ac:spMkLst>
            <pc:docMk/>
            <pc:sldMk cId="2898949050" sldId="545"/>
            <ac:spMk id="4" creationId="{5CFA7E8D-0B8D-1A54-A7AC-AE8750F757E9}"/>
          </ac:spMkLst>
        </pc:spChg>
        <pc:spChg chg="mod">
          <ac:chgData name="Alexis Delgado" userId="f43464b82de62616" providerId="LiveId" clId="{7E98A276-7B1B-4B56-93A3-A9C75013851F}" dt="2025-07-25T18:17:18.438" v="12767" actId="20577"/>
          <ac:spMkLst>
            <pc:docMk/>
            <pc:sldMk cId="2898949050" sldId="545"/>
            <ac:spMk id="7" creationId="{50D41769-75EC-12EB-2A36-D53FDBEF85D6}"/>
          </ac:spMkLst>
        </pc:spChg>
        <pc:picChg chg="add del mod">
          <ac:chgData name="Alexis Delgado" userId="f43464b82de62616" providerId="LiveId" clId="{7E98A276-7B1B-4B56-93A3-A9C75013851F}" dt="2025-07-25T18:15:12.549" v="12691" actId="478"/>
          <ac:picMkLst>
            <pc:docMk/>
            <pc:sldMk cId="2898949050" sldId="545"/>
            <ac:picMk id="3" creationId="{59BAA9BA-B41D-E9C0-B320-337421AFFCF6}"/>
          </ac:picMkLst>
        </pc:picChg>
        <pc:picChg chg="add mod">
          <ac:chgData name="Alexis Delgado" userId="f43464b82de62616" providerId="LiveId" clId="{7E98A276-7B1B-4B56-93A3-A9C75013851F}" dt="2025-07-25T18:18:02.718" v="12771" actId="1076"/>
          <ac:picMkLst>
            <pc:docMk/>
            <pc:sldMk cId="2898949050" sldId="545"/>
            <ac:picMk id="6" creationId="{50F68157-B728-CED0-4B4D-155DFF962F38}"/>
          </ac:picMkLst>
        </pc:picChg>
      </pc:sldChg>
      <pc:sldChg chg="add">
        <pc:chgData name="Alexis Delgado" userId="f43464b82de62616" providerId="LiveId" clId="{7E98A276-7B1B-4B56-93A3-A9C75013851F}" dt="2025-07-25T18:14:53.166" v="12633" actId="2890"/>
        <pc:sldMkLst>
          <pc:docMk/>
          <pc:sldMk cId="1410729972" sldId="546"/>
        </pc:sldMkLst>
      </pc:sldChg>
      <pc:sldChg chg="addSp delSp modSp add mod">
        <pc:chgData name="Alexis Delgado" userId="f43464b82de62616" providerId="LiveId" clId="{7E98A276-7B1B-4B56-93A3-A9C75013851F}" dt="2025-07-25T18:25:22.317" v="12921" actId="1076"/>
        <pc:sldMkLst>
          <pc:docMk/>
          <pc:sldMk cId="164059090" sldId="547"/>
        </pc:sldMkLst>
        <pc:spChg chg="mod">
          <ac:chgData name="Alexis Delgado" userId="f43464b82de62616" providerId="LiveId" clId="{7E98A276-7B1B-4B56-93A3-A9C75013851F}" dt="2025-07-25T18:25:18.033" v="12920" actId="20577"/>
          <ac:spMkLst>
            <pc:docMk/>
            <pc:sldMk cId="164059090" sldId="547"/>
            <ac:spMk id="4" creationId="{239A7663-BB55-8496-B305-4CC3A7B83845}"/>
          </ac:spMkLst>
        </pc:spChg>
        <pc:spChg chg="mod">
          <ac:chgData name="Alexis Delgado" userId="f43464b82de62616" providerId="LiveId" clId="{7E98A276-7B1B-4B56-93A3-A9C75013851F}" dt="2025-07-25T18:25:06.557" v="12914" actId="20577"/>
          <ac:spMkLst>
            <pc:docMk/>
            <pc:sldMk cId="164059090" sldId="547"/>
            <ac:spMk id="7" creationId="{2827E1FC-2F21-24EF-FE2A-984CC44D72BF}"/>
          </ac:spMkLst>
        </pc:spChg>
        <pc:picChg chg="del">
          <ac:chgData name="Alexis Delgado" userId="f43464b82de62616" providerId="LiveId" clId="{7E98A276-7B1B-4B56-93A3-A9C75013851F}" dt="2025-07-25T18:23:15.166" v="12773" actId="478"/>
          <ac:picMkLst>
            <pc:docMk/>
            <pc:sldMk cId="164059090" sldId="547"/>
            <ac:picMk id="3" creationId="{94F27D67-4FBA-B461-D3F9-F95A7333B57C}"/>
          </ac:picMkLst>
        </pc:picChg>
        <pc:picChg chg="add mod">
          <ac:chgData name="Alexis Delgado" userId="f43464b82de62616" providerId="LiveId" clId="{7E98A276-7B1B-4B56-93A3-A9C75013851F}" dt="2025-07-25T18:25:22.317" v="12921" actId="1076"/>
          <ac:picMkLst>
            <pc:docMk/>
            <pc:sldMk cId="164059090" sldId="547"/>
            <ac:picMk id="5" creationId="{D8BE530E-1EA9-9A2F-5A76-104F588AA955}"/>
          </ac:picMkLst>
        </pc:picChg>
      </pc:sldChg>
      <pc:sldChg chg="addSp delSp modSp add mod">
        <pc:chgData name="Alexis Delgado" userId="f43464b82de62616" providerId="LiveId" clId="{7E98A276-7B1B-4B56-93A3-A9C75013851F}" dt="2025-07-25T18:26:58.304" v="12927" actId="1076"/>
        <pc:sldMkLst>
          <pc:docMk/>
          <pc:sldMk cId="1443219497" sldId="548"/>
        </pc:sldMkLst>
        <pc:spChg chg="del">
          <ac:chgData name="Alexis Delgado" userId="f43464b82de62616" providerId="LiveId" clId="{7E98A276-7B1B-4B56-93A3-A9C75013851F}" dt="2025-07-25T18:26:54.537" v="12924" actId="478"/>
          <ac:spMkLst>
            <pc:docMk/>
            <pc:sldMk cId="1443219497" sldId="548"/>
            <ac:spMk id="7" creationId="{FD28C006-A708-B610-58EB-70EFEB43C3E8}"/>
          </ac:spMkLst>
        </pc:spChg>
        <pc:picChg chg="add mod">
          <ac:chgData name="Alexis Delgado" userId="f43464b82de62616" providerId="LiveId" clId="{7E98A276-7B1B-4B56-93A3-A9C75013851F}" dt="2025-07-25T18:26:58.304" v="12927" actId="1076"/>
          <ac:picMkLst>
            <pc:docMk/>
            <pc:sldMk cId="1443219497" sldId="548"/>
            <ac:picMk id="3" creationId="{7B603D97-4305-ECD6-6490-AC57C89BA8B8}"/>
          </ac:picMkLst>
        </pc:picChg>
        <pc:picChg chg="del">
          <ac:chgData name="Alexis Delgado" userId="f43464b82de62616" providerId="LiveId" clId="{7E98A276-7B1B-4B56-93A3-A9C75013851F}" dt="2025-07-25T18:26:51.087" v="12923" actId="478"/>
          <ac:picMkLst>
            <pc:docMk/>
            <pc:sldMk cId="1443219497" sldId="548"/>
            <ac:picMk id="5" creationId="{450D343B-0DEC-2D26-7143-E31AEF9500F4}"/>
          </ac:picMkLst>
        </pc:picChg>
      </pc:sldChg>
      <pc:sldChg chg="delSp modSp add mod ord">
        <pc:chgData name="Alexis Delgado" userId="f43464b82de62616" providerId="LiveId" clId="{7E98A276-7B1B-4B56-93A3-A9C75013851F}" dt="2025-07-25T18:43:52.945" v="13856" actId="20577"/>
        <pc:sldMkLst>
          <pc:docMk/>
          <pc:sldMk cId="3178714138" sldId="549"/>
        </pc:sldMkLst>
        <pc:spChg chg="mod">
          <ac:chgData name="Alexis Delgado" userId="f43464b82de62616" providerId="LiveId" clId="{7E98A276-7B1B-4B56-93A3-A9C75013851F}" dt="2025-07-25T18:42:50.151" v="13815" actId="20577"/>
          <ac:spMkLst>
            <pc:docMk/>
            <pc:sldMk cId="3178714138" sldId="549"/>
            <ac:spMk id="4" creationId="{2617A855-9C14-BFE0-B31D-FC02BDFED93D}"/>
          </ac:spMkLst>
        </pc:spChg>
        <pc:spChg chg="mod">
          <ac:chgData name="Alexis Delgado" userId="f43464b82de62616" providerId="LiveId" clId="{7E98A276-7B1B-4B56-93A3-A9C75013851F}" dt="2025-07-25T18:43:52.945" v="13856" actId="20577"/>
          <ac:spMkLst>
            <pc:docMk/>
            <pc:sldMk cId="3178714138" sldId="549"/>
            <ac:spMk id="7" creationId="{A163EE2A-C212-EBF6-E909-A78D23EDBD5D}"/>
          </ac:spMkLst>
        </pc:spChg>
        <pc:picChg chg="del">
          <ac:chgData name="Alexis Delgado" userId="f43464b82de62616" providerId="LiveId" clId="{7E98A276-7B1B-4B56-93A3-A9C75013851F}" dt="2025-07-25T18:28:30.941" v="12931" actId="478"/>
          <ac:picMkLst>
            <pc:docMk/>
            <pc:sldMk cId="3178714138" sldId="549"/>
            <ac:picMk id="5" creationId="{146849B0-A742-FE3C-4A54-47A38B0A3E4C}"/>
          </ac:picMkLst>
        </pc:picChg>
      </pc:sldChg>
      <pc:sldChg chg="modSp add mod">
        <pc:chgData name="Alexis Delgado" userId="f43464b82de62616" providerId="LiveId" clId="{7E98A276-7B1B-4B56-93A3-A9C75013851F}" dt="2025-07-25T18:41:38.188" v="13780" actId="20577"/>
        <pc:sldMkLst>
          <pc:docMk/>
          <pc:sldMk cId="1819294857" sldId="550"/>
        </pc:sldMkLst>
        <pc:spChg chg="mod">
          <ac:chgData name="Alexis Delgado" userId="f43464b82de62616" providerId="LiveId" clId="{7E98A276-7B1B-4B56-93A3-A9C75013851F}" dt="2025-07-25T18:41:38.188" v="13780" actId="20577"/>
          <ac:spMkLst>
            <pc:docMk/>
            <pc:sldMk cId="1819294857" sldId="550"/>
            <ac:spMk id="7" creationId="{04E95E42-6D1E-CBCC-A245-9DFDE76F8C88}"/>
          </ac:spMkLst>
        </pc:spChg>
      </pc:sldChg>
      <pc:sldChg chg="modSp add mod">
        <pc:chgData name="Alexis Delgado" userId="f43464b82de62616" providerId="LiveId" clId="{7E98A276-7B1B-4B56-93A3-A9C75013851F}" dt="2025-07-25T18:39:45.026" v="13638" actId="113"/>
        <pc:sldMkLst>
          <pc:docMk/>
          <pc:sldMk cId="3497396938" sldId="551"/>
        </pc:sldMkLst>
        <pc:spChg chg="mod">
          <ac:chgData name="Alexis Delgado" userId="f43464b82de62616" providerId="LiveId" clId="{7E98A276-7B1B-4B56-93A3-A9C75013851F}" dt="2025-07-25T18:39:45.026" v="13638" actId="113"/>
          <ac:spMkLst>
            <pc:docMk/>
            <pc:sldMk cId="3497396938" sldId="551"/>
            <ac:spMk id="7" creationId="{8502CE2B-12BC-E297-476F-4492AB2E88F1}"/>
          </ac:spMkLst>
        </pc:spChg>
      </pc:sldChg>
      <pc:sldChg chg="modSp add mod">
        <pc:chgData name="Alexis Delgado" userId="f43464b82de62616" providerId="LiveId" clId="{7E98A276-7B1B-4B56-93A3-A9C75013851F}" dt="2025-07-25T18:44:21.951" v="13891" actId="20577"/>
        <pc:sldMkLst>
          <pc:docMk/>
          <pc:sldMk cId="1805983935" sldId="552"/>
        </pc:sldMkLst>
        <pc:spChg chg="mod">
          <ac:chgData name="Alexis Delgado" userId="f43464b82de62616" providerId="LiveId" clId="{7E98A276-7B1B-4B56-93A3-A9C75013851F}" dt="2025-07-25T18:44:21.951" v="13891" actId="20577"/>
          <ac:spMkLst>
            <pc:docMk/>
            <pc:sldMk cId="1805983935" sldId="552"/>
            <ac:spMk id="7" creationId="{338BC16E-C2EE-D656-3C27-50B4198BAB85}"/>
          </ac:spMkLst>
        </pc:spChg>
      </pc:sldChg>
      <pc:sldChg chg="addSp modSp add mod">
        <pc:chgData name="Alexis Delgado" userId="f43464b82de62616" providerId="LiveId" clId="{7E98A276-7B1B-4B56-93A3-A9C75013851F}" dt="2025-07-25T18:48:19.461" v="13974" actId="1076"/>
        <pc:sldMkLst>
          <pc:docMk/>
          <pc:sldMk cId="3875688605" sldId="553"/>
        </pc:sldMkLst>
        <pc:spChg chg="mod">
          <ac:chgData name="Alexis Delgado" userId="f43464b82de62616" providerId="LiveId" clId="{7E98A276-7B1B-4B56-93A3-A9C75013851F}" dt="2025-07-25T18:47:57.755" v="13973" actId="20577"/>
          <ac:spMkLst>
            <pc:docMk/>
            <pc:sldMk cId="3875688605" sldId="553"/>
            <ac:spMk id="7" creationId="{9EEAEC5C-B71A-BCA1-3707-A978310E1CC5}"/>
          </ac:spMkLst>
        </pc:spChg>
        <pc:picChg chg="add mod">
          <ac:chgData name="Alexis Delgado" userId="f43464b82de62616" providerId="LiveId" clId="{7E98A276-7B1B-4B56-93A3-A9C75013851F}" dt="2025-07-25T18:48:19.461" v="13974" actId="1076"/>
          <ac:picMkLst>
            <pc:docMk/>
            <pc:sldMk cId="3875688605" sldId="553"/>
            <ac:picMk id="3" creationId="{0AACE706-7E50-8A93-02FF-EB70EF02D811}"/>
          </ac:picMkLst>
        </pc:picChg>
      </pc:sldChg>
      <pc:sldChg chg="addSp delSp modSp add mod">
        <pc:chgData name="Alexis Delgado" userId="f43464b82de62616" providerId="LiveId" clId="{7E98A276-7B1B-4B56-93A3-A9C75013851F}" dt="2025-07-25T18:52:38.629" v="14190" actId="1076"/>
        <pc:sldMkLst>
          <pc:docMk/>
          <pc:sldMk cId="4108963390" sldId="554"/>
        </pc:sldMkLst>
        <pc:spChg chg="mod">
          <ac:chgData name="Alexis Delgado" userId="f43464b82de62616" providerId="LiveId" clId="{7E98A276-7B1B-4B56-93A3-A9C75013851F}" dt="2025-07-25T18:52:33.659" v="14189" actId="113"/>
          <ac:spMkLst>
            <pc:docMk/>
            <pc:sldMk cId="4108963390" sldId="554"/>
            <ac:spMk id="7" creationId="{1648CD9C-B70E-6141-7918-B29F1C620FF5}"/>
          </ac:spMkLst>
        </pc:spChg>
        <pc:picChg chg="del">
          <ac:chgData name="Alexis Delgado" userId="f43464b82de62616" providerId="LiveId" clId="{7E98A276-7B1B-4B56-93A3-A9C75013851F}" dt="2025-07-25T18:49:31.300" v="14009" actId="478"/>
          <ac:picMkLst>
            <pc:docMk/>
            <pc:sldMk cId="4108963390" sldId="554"/>
            <ac:picMk id="3" creationId="{8A4A31D3-F456-D4CB-3751-20F627C30C37}"/>
          </ac:picMkLst>
        </pc:picChg>
        <pc:picChg chg="add mod modCrop">
          <ac:chgData name="Alexis Delgado" userId="f43464b82de62616" providerId="LiveId" clId="{7E98A276-7B1B-4B56-93A3-A9C75013851F}" dt="2025-07-25T18:52:38.629" v="14190" actId="1076"/>
          <ac:picMkLst>
            <pc:docMk/>
            <pc:sldMk cId="4108963390" sldId="554"/>
            <ac:picMk id="5" creationId="{A9D31D37-FE3B-E831-443C-DCE424F39A72}"/>
          </ac:picMkLst>
        </pc:picChg>
      </pc:sldChg>
      <pc:sldChg chg="delSp modSp add mod">
        <pc:chgData name="Alexis Delgado" userId="f43464b82de62616" providerId="LiveId" clId="{7E98A276-7B1B-4B56-93A3-A9C75013851F}" dt="2025-07-25T18:56:36.687" v="14305" actId="20577"/>
        <pc:sldMkLst>
          <pc:docMk/>
          <pc:sldMk cId="2582424865" sldId="555"/>
        </pc:sldMkLst>
        <pc:spChg chg="mod">
          <ac:chgData name="Alexis Delgado" userId="f43464b82de62616" providerId="LiveId" clId="{7E98A276-7B1B-4B56-93A3-A9C75013851F}" dt="2025-07-25T18:56:36.687" v="14305" actId="20577"/>
          <ac:spMkLst>
            <pc:docMk/>
            <pc:sldMk cId="2582424865" sldId="555"/>
            <ac:spMk id="7" creationId="{E2BBBEB3-E9BF-E418-0B5D-52BDA914441F}"/>
          </ac:spMkLst>
        </pc:spChg>
        <pc:picChg chg="del">
          <ac:chgData name="Alexis Delgado" userId="f43464b82de62616" providerId="LiveId" clId="{7E98A276-7B1B-4B56-93A3-A9C75013851F}" dt="2025-07-25T18:54:12.426" v="14192" actId="478"/>
          <ac:picMkLst>
            <pc:docMk/>
            <pc:sldMk cId="2582424865" sldId="555"/>
            <ac:picMk id="5" creationId="{D238C986-C269-129D-790E-BBC4758EDF8C}"/>
          </ac:picMkLst>
        </pc:picChg>
      </pc:sldChg>
      <pc:sldChg chg="modSp add mod">
        <pc:chgData name="Alexis Delgado" userId="f43464b82de62616" providerId="LiveId" clId="{7E98A276-7B1B-4B56-93A3-A9C75013851F}" dt="2025-07-25T18:59:58.857" v="14380" actId="20577"/>
        <pc:sldMkLst>
          <pc:docMk/>
          <pc:sldMk cId="3823481201" sldId="556"/>
        </pc:sldMkLst>
        <pc:spChg chg="mod">
          <ac:chgData name="Alexis Delgado" userId="f43464b82de62616" providerId="LiveId" clId="{7E98A276-7B1B-4B56-93A3-A9C75013851F}" dt="2025-07-25T18:59:58.857" v="14380" actId="20577"/>
          <ac:spMkLst>
            <pc:docMk/>
            <pc:sldMk cId="3823481201" sldId="556"/>
            <ac:spMk id="7" creationId="{31F50C48-EB5A-CC19-99EB-4D718543B8C7}"/>
          </ac:spMkLst>
        </pc:spChg>
      </pc:sldChg>
      <pc:sldChg chg="modSp add mod">
        <pc:chgData name="Alexis Delgado" userId="f43464b82de62616" providerId="LiveId" clId="{7E98A276-7B1B-4B56-93A3-A9C75013851F}" dt="2025-07-25T19:05:16.681" v="14631" actId="20577"/>
        <pc:sldMkLst>
          <pc:docMk/>
          <pc:sldMk cId="1210524598" sldId="557"/>
        </pc:sldMkLst>
        <pc:spChg chg="mod">
          <ac:chgData name="Alexis Delgado" userId="f43464b82de62616" providerId="LiveId" clId="{7E98A276-7B1B-4B56-93A3-A9C75013851F}" dt="2025-07-25T19:02:09.681" v="14412" actId="20577"/>
          <ac:spMkLst>
            <pc:docMk/>
            <pc:sldMk cId="1210524598" sldId="557"/>
            <ac:spMk id="4" creationId="{C7F51A31-3798-D2EF-6316-7A67CEC16C29}"/>
          </ac:spMkLst>
        </pc:spChg>
        <pc:spChg chg="mod">
          <ac:chgData name="Alexis Delgado" userId="f43464b82de62616" providerId="LiveId" clId="{7E98A276-7B1B-4B56-93A3-A9C75013851F}" dt="2025-07-25T19:05:16.681" v="14631" actId="20577"/>
          <ac:spMkLst>
            <pc:docMk/>
            <pc:sldMk cId="1210524598" sldId="557"/>
            <ac:spMk id="7" creationId="{A023732C-9C33-787E-F127-C3FB5175350E}"/>
          </ac:spMkLst>
        </pc:spChg>
      </pc:sldChg>
      <pc:sldChg chg="addSp delSp modSp add mod">
        <pc:chgData name="Alexis Delgado" userId="f43464b82de62616" providerId="LiveId" clId="{7E98A276-7B1B-4B56-93A3-A9C75013851F}" dt="2025-07-25T19:07:52.665" v="14693" actId="20577"/>
        <pc:sldMkLst>
          <pc:docMk/>
          <pc:sldMk cId="1958386746" sldId="558"/>
        </pc:sldMkLst>
        <pc:spChg chg="mod">
          <ac:chgData name="Alexis Delgado" userId="f43464b82de62616" providerId="LiveId" clId="{7E98A276-7B1B-4B56-93A3-A9C75013851F}" dt="2025-07-25T19:04:05.699" v="14529" actId="20577"/>
          <ac:spMkLst>
            <pc:docMk/>
            <pc:sldMk cId="1958386746" sldId="558"/>
            <ac:spMk id="4" creationId="{EA48AE32-9256-7EA9-FFD8-F3690AA89187}"/>
          </ac:spMkLst>
        </pc:spChg>
        <pc:spChg chg="add del mod">
          <ac:chgData name="Alexis Delgado" userId="f43464b82de62616" providerId="LiveId" clId="{7E98A276-7B1B-4B56-93A3-A9C75013851F}" dt="2025-07-25T19:07:52.665" v="14693" actId="20577"/>
          <ac:spMkLst>
            <pc:docMk/>
            <pc:sldMk cId="1958386746" sldId="558"/>
            <ac:spMk id="7" creationId="{709B02D1-CF78-304A-062E-CD0F2AB04B17}"/>
          </ac:spMkLst>
        </pc:spChg>
      </pc:sldChg>
      <pc:sldChg chg="addSp modSp add mod">
        <pc:chgData name="Alexis Delgado" userId="f43464b82de62616" providerId="LiveId" clId="{7E98A276-7B1B-4B56-93A3-A9C75013851F}" dt="2025-07-25T19:23:44.878" v="15311" actId="1036"/>
        <pc:sldMkLst>
          <pc:docMk/>
          <pc:sldMk cId="2064363509" sldId="559"/>
        </pc:sldMkLst>
        <pc:spChg chg="mod">
          <ac:chgData name="Alexis Delgado" userId="f43464b82de62616" providerId="LiveId" clId="{7E98A276-7B1B-4B56-93A3-A9C75013851F}" dt="2025-07-25T19:09:52.587" v="14711" actId="20577"/>
          <ac:spMkLst>
            <pc:docMk/>
            <pc:sldMk cId="2064363509" sldId="559"/>
            <ac:spMk id="4" creationId="{B024B95A-C4E9-26EF-F244-47651B34666D}"/>
          </ac:spMkLst>
        </pc:spChg>
        <pc:spChg chg="mod">
          <ac:chgData name="Alexis Delgado" userId="f43464b82de62616" providerId="LiveId" clId="{7E98A276-7B1B-4B56-93A3-A9C75013851F}" dt="2025-07-25T19:23:44.878" v="15311" actId="1036"/>
          <ac:spMkLst>
            <pc:docMk/>
            <pc:sldMk cId="2064363509" sldId="559"/>
            <ac:spMk id="7" creationId="{4D01F654-9589-40FC-9E6B-9EA85D5EB54D}"/>
          </ac:spMkLst>
        </pc:spChg>
        <pc:picChg chg="add mod">
          <ac:chgData name="Alexis Delgado" userId="f43464b82de62616" providerId="LiveId" clId="{7E98A276-7B1B-4B56-93A3-A9C75013851F}" dt="2025-07-25T19:12:25.370" v="14781" actId="1076"/>
          <ac:picMkLst>
            <pc:docMk/>
            <pc:sldMk cId="2064363509" sldId="559"/>
            <ac:picMk id="3" creationId="{8C5134D9-86DE-F5B4-645A-96BD885EA50E}"/>
          </ac:picMkLst>
        </pc:picChg>
      </pc:sldChg>
      <pc:sldChg chg="addSp modSp add mod">
        <pc:chgData name="Alexis Delgado" userId="f43464b82de62616" providerId="LiveId" clId="{7E98A276-7B1B-4B56-93A3-A9C75013851F}" dt="2025-07-25T19:16:57.024" v="15122" actId="20577"/>
        <pc:sldMkLst>
          <pc:docMk/>
          <pc:sldMk cId="1427797198" sldId="560"/>
        </pc:sldMkLst>
        <pc:spChg chg="add">
          <ac:chgData name="Alexis Delgado" userId="f43464b82de62616" providerId="LiveId" clId="{7E98A276-7B1B-4B56-93A3-A9C75013851F}" dt="2025-07-25T19:11:15.539" v="14774"/>
          <ac:spMkLst>
            <pc:docMk/>
            <pc:sldMk cId="1427797198" sldId="560"/>
            <ac:spMk id="2" creationId="{71BF7F41-F9D0-3483-B7C8-596FCC7C1650}"/>
          </ac:spMkLst>
        </pc:spChg>
        <pc:spChg chg="add">
          <ac:chgData name="Alexis Delgado" userId="f43464b82de62616" providerId="LiveId" clId="{7E98A276-7B1B-4B56-93A3-A9C75013851F}" dt="2025-07-25T19:11:15.539" v="14774"/>
          <ac:spMkLst>
            <pc:docMk/>
            <pc:sldMk cId="1427797198" sldId="560"/>
            <ac:spMk id="3" creationId="{33940EEF-E0ED-61BD-37AF-06064EACE45C}"/>
          </ac:spMkLst>
        </pc:spChg>
        <pc:spChg chg="add">
          <ac:chgData name="Alexis Delgado" userId="f43464b82de62616" providerId="LiveId" clId="{7E98A276-7B1B-4B56-93A3-A9C75013851F}" dt="2025-07-25T19:11:15.539" v="14774"/>
          <ac:spMkLst>
            <pc:docMk/>
            <pc:sldMk cId="1427797198" sldId="560"/>
            <ac:spMk id="5" creationId="{10413B91-936F-8EFB-DEF3-5FBAE2FF1D63}"/>
          </ac:spMkLst>
        </pc:spChg>
        <pc:spChg chg="add">
          <ac:chgData name="Alexis Delgado" userId="f43464b82de62616" providerId="LiveId" clId="{7E98A276-7B1B-4B56-93A3-A9C75013851F}" dt="2025-07-25T19:11:15.539" v="14774"/>
          <ac:spMkLst>
            <pc:docMk/>
            <pc:sldMk cId="1427797198" sldId="560"/>
            <ac:spMk id="6" creationId="{E51B78A2-61E3-0C1D-608F-3A85872A7539}"/>
          </ac:spMkLst>
        </pc:spChg>
        <pc:spChg chg="mod">
          <ac:chgData name="Alexis Delgado" userId="f43464b82de62616" providerId="LiveId" clId="{7E98A276-7B1B-4B56-93A3-A9C75013851F}" dt="2025-07-25T19:16:57.024" v="15122" actId="20577"/>
          <ac:spMkLst>
            <pc:docMk/>
            <pc:sldMk cId="1427797198" sldId="560"/>
            <ac:spMk id="7" creationId="{1C3DEAEB-9D3D-1383-E9CC-55F4A7FEFB88}"/>
          </ac:spMkLst>
        </pc:spChg>
        <pc:spChg chg="add">
          <ac:chgData name="Alexis Delgado" userId="f43464b82de62616" providerId="LiveId" clId="{7E98A276-7B1B-4B56-93A3-A9C75013851F}" dt="2025-07-25T19:11:15.539" v="14774"/>
          <ac:spMkLst>
            <pc:docMk/>
            <pc:sldMk cId="1427797198" sldId="560"/>
            <ac:spMk id="8" creationId="{5F15E073-5942-0369-561F-0673F837D1C7}"/>
          </ac:spMkLst>
        </pc:spChg>
        <pc:spChg chg="add">
          <ac:chgData name="Alexis Delgado" userId="f43464b82de62616" providerId="LiveId" clId="{7E98A276-7B1B-4B56-93A3-A9C75013851F}" dt="2025-07-25T19:11:15.539" v="14774"/>
          <ac:spMkLst>
            <pc:docMk/>
            <pc:sldMk cId="1427797198" sldId="560"/>
            <ac:spMk id="9" creationId="{016FA50A-9011-6655-7934-4BE6BC5E59B4}"/>
          </ac:spMkLst>
        </pc:spChg>
        <pc:spChg chg="add">
          <ac:chgData name="Alexis Delgado" userId="f43464b82de62616" providerId="LiveId" clId="{7E98A276-7B1B-4B56-93A3-A9C75013851F}" dt="2025-07-25T19:11:15.539" v="14774"/>
          <ac:spMkLst>
            <pc:docMk/>
            <pc:sldMk cId="1427797198" sldId="560"/>
            <ac:spMk id="10" creationId="{E1694BBF-18E7-8AAB-9D1C-03E4A24943A8}"/>
          </ac:spMkLst>
        </pc:spChg>
        <pc:spChg chg="add">
          <ac:chgData name="Alexis Delgado" userId="f43464b82de62616" providerId="LiveId" clId="{7E98A276-7B1B-4B56-93A3-A9C75013851F}" dt="2025-07-25T19:11:15.539" v="14774"/>
          <ac:spMkLst>
            <pc:docMk/>
            <pc:sldMk cId="1427797198" sldId="560"/>
            <ac:spMk id="11" creationId="{C2B1EF54-FE5F-C325-E9D6-CF9E4F2B3165}"/>
          </ac:spMkLst>
        </pc:spChg>
        <pc:spChg chg="add">
          <ac:chgData name="Alexis Delgado" userId="f43464b82de62616" providerId="LiveId" clId="{7E98A276-7B1B-4B56-93A3-A9C75013851F}" dt="2025-07-25T19:11:15.539" v="14774"/>
          <ac:spMkLst>
            <pc:docMk/>
            <pc:sldMk cId="1427797198" sldId="560"/>
            <ac:spMk id="12" creationId="{711B2F82-BB00-DD0B-081B-0EFC96CAE69D}"/>
          </ac:spMkLst>
        </pc:spChg>
        <pc:spChg chg="add">
          <ac:chgData name="Alexis Delgado" userId="f43464b82de62616" providerId="LiveId" clId="{7E98A276-7B1B-4B56-93A3-A9C75013851F}" dt="2025-07-25T19:16:47.372" v="15115"/>
          <ac:spMkLst>
            <pc:docMk/>
            <pc:sldMk cId="1427797198" sldId="560"/>
            <ac:spMk id="13" creationId="{D1081373-46E7-29F8-98E5-8EE4466D29D7}"/>
          </ac:spMkLst>
        </pc:spChg>
      </pc:sldChg>
      <pc:sldChg chg="addSp modSp add mod">
        <pc:chgData name="Alexis Delgado" userId="f43464b82de62616" providerId="LiveId" clId="{7E98A276-7B1B-4B56-93A3-A9C75013851F}" dt="2025-07-25T19:28:42.025" v="15520" actId="1076"/>
        <pc:sldMkLst>
          <pc:docMk/>
          <pc:sldMk cId="1751209651" sldId="561"/>
        </pc:sldMkLst>
        <pc:spChg chg="mod">
          <ac:chgData name="Alexis Delgado" userId="f43464b82de62616" providerId="LiveId" clId="{7E98A276-7B1B-4B56-93A3-A9C75013851F}" dt="2025-07-25T19:23:49.646" v="15322" actId="20577"/>
          <ac:spMkLst>
            <pc:docMk/>
            <pc:sldMk cId="1751209651" sldId="561"/>
            <ac:spMk id="4" creationId="{5EDA1D91-6699-3FDD-EE9C-AB6A6E227A08}"/>
          </ac:spMkLst>
        </pc:spChg>
        <pc:spChg chg="add mod">
          <ac:chgData name="Alexis Delgado" userId="f43464b82de62616" providerId="LiveId" clId="{7E98A276-7B1B-4B56-93A3-A9C75013851F}" dt="2025-07-25T19:28:42.025" v="15520" actId="1076"/>
          <ac:spMkLst>
            <pc:docMk/>
            <pc:sldMk cId="1751209651" sldId="561"/>
            <ac:spMk id="5" creationId="{93B6BB8E-7674-3DB8-9390-516DA82B1B16}"/>
          </ac:spMkLst>
        </pc:spChg>
        <pc:spChg chg="mod">
          <ac:chgData name="Alexis Delgado" userId="f43464b82de62616" providerId="LiveId" clId="{7E98A276-7B1B-4B56-93A3-A9C75013851F}" dt="2025-07-25T19:28:36.424" v="15518" actId="20577"/>
          <ac:spMkLst>
            <pc:docMk/>
            <pc:sldMk cId="1751209651" sldId="561"/>
            <ac:spMk id="7" creationId="{9AEC9E3C-5E74-0208-BDC3-5935E5A88B88}"/>
          </ac:spMkLst>
        </pc:spChg>
        <pc:picChg chg="add mod">
          <ac:chgData name="Alexis Delgado" userId="f43464b82de62616" providerId="LiveId" clId="{7E98A276-7B1B-4B56-93A3-A9C75013851F}" dt="2025-07-25T19:28:38.746" v="15519" actId="1076"/>
          <ac:picMkLst>
            <pc:docMk/>
            <pc:sldMk cId="1751209651" sldId="561"/>
            <ac:picMk id="3" creationId="{D9A77FFA-2FA8-277D-CAA2-125C5EB1753A}"/>
          </ac:picMkLst>
        </pc:picChg>
      </pc:sldChg>
      <pc:sldChg chg="addSp delSp modSp add mod">
        <pc:chgData name="Alexis Delgado" userId="f43464b82de62616" providerId="LiveId" clId="{7E98A276-7B1B-4B56-93A3-A9C75013851F}" dt="2025-07-25T19:26:17.659" v="15456" actId="113"/>
        <pc:sldMkLst>
          <pc:docMk/>
          <pc:sldMk cId="3988590673" sldId="562"/>
        </pc:sldMkLst>
        <pc:spChg chg="del">
          <ac:chgData name="Alexis Delgado" userId="f43464b82de62616" providerId="LiveId" clId="{7E98A276-7B1B-4B56-93A3-A9C75013851F}" dt="2025-07-25T19:23:33.685" v="15309" actId="478"/>
          <ac:spMkLst>
            <pc:docMk/>
            <pc:sldMk cId="3988590673" sldId="562"/>
            <ac:spMk id="5" creationId="{0ECDDDBF-BFA3-3166-8A35-66C428DB2A0C}"/>
          </ac:spMkLst>
        </pc:spChg>
        <pc:spChg chg="mod">
          <ac:chgData name="Alexis Delgado" userId="f43464b82de62616" providerId="LiveId" clId="{7E98A276-7B1B-4B56-93A3-A9C75013851F}" dt="2025-07-25T19:26:17.659" v="15456" actId="113"/>
          <ac:spMkLst>
            <pc:docMk/>
            <pc:sldMk cId="3988590673" sldId="562"/>
            <ac:spMk id="7" creationId="{F7EC471E-86AE-7299-3A36-B6DE2396D188}"/>
          </ac:spMkLst>
        </pc:spChg>
        <pc:picChg chg="del">
          <ac:chgData name="Alexis Delgado" userId="f43464b82de62616" providerId="LiveId" clId="{7E98A276-7B1B-4B56-93A3-A9C75013851F}" dt="2025-07-25T19:23:34.191" v="15310" actId="478"/>
          <ac:picMkLst>
            <pc:docMk/>
            <pc:sldMk cId="3988590673" sldId="562"/>
            <ac:picMk id="3" creationId="{F7A834A3-9350-8364-2896-661A6441186B}"/>
          </ac:picMkLst>
        </pc:picChg>
        <pc:picChg chg="add mod modCrop">
          <ac:chgData name="Alexis Delgado" userId="f43464b82de62616" providerId="LiveId" clId="{7E98A276-7B1B-4B56-93A3-A9C75013851F}" dt="2025-07-25T19:26:09.610" v="15452" actId="1076"/>
          <ac:picMkLst>
            <pc:docMk/>
            <pc:sldMk cId="3988590673" sldId="562"/>
            <ac:picMk id="6" creationId="{75D2F6F8-EAC2-FCA7-D595-2D10A83D617E}"/>
          </ac:picMkLst>
        </pc:picChg>
      </pc:sldChg>
      <pc:sldChg chg="addSp delSp modSp add mod">
        <pc:chgData name="Alexis Delgado" userId="f43464b82de62616" providerId="LiveId" clId="{7E98A276-7B1B-4B56-93A3-A9C75013851F}" dt="2025-07-25T19:28:29.769" v="15517" actId="1076"/>
        <pc:sldMkLst>
          <pc:docMk/>
          <pc:sldMk cId="3251062143" sldId="563"/>
        </pc:sldMkLst>
        <pc:spChg chg="mod">
          <ac:chgData name="Alexis Delgado" userId="f43464b82de62616" providerId="LiveId" clId="{7E98A276-7B1B-4B56-93A3-A9C75013851F}" dt="2025-07-25T19:28:13.540" v="15513" actId="12"/>
          <ac:spMkLst>
            <pc:docMk/>
            <pc:sldMk cId="3251062143" sldId="563"/>
            <ac:spMk id="7" creationId="{B08E4F13-440D-96B1-4DF2-D24D5D199FBF}"/>
          </ac:spMkLst>
        </pc:spChg>
        <pc:picChg chg="add mod">
          <ac:chgData name="Alexis Delgado" userId="f43464b82de62616" providerId="LiveId" clId="{7E98A276-7B1B-4B56-93A3-A9C75013851F}" dt="2025-07-25T19:28:29.769" v="15517" actId="1076"/>
          <ac:picMkLst>
            <pc:docMk/>
            <pc:sldMk cId="3251062143" sldId="563"/>
            <ac:picMk id="3" creationId="{37A63810-BD06-353E-3603-D30F5EA68EE9}"/>
          </ac:picMkLst>
        </pc:picChg>
        <pc:picChg chg="del">
          <ac:chgData name="Alexis Delgado" userId="f43464b82de62616" providerId="LiveId" clId="{7E98A276-7B1B-4B56-93A3-A9C75013851F}" dt="2025-07-25T19:26:47.307" v="15471" actId="478"/>
          <ac:picMkLst>
            <pc:docMk/>
            <pc:sldMk cId="3251062143" sldId="563"/>
            <ac:picMk id="6" creationId="{F2EB0530-3B1D-68A4-8F05-87AC5F0C6DAC}"/>
          </ac:picMkLst>
        </pc:picChg>
      </pc:sldChg>
      <pc:sldChg chg="addSp delSp modSp add mod">
        <pc:chgData name="Alexis Delgado" userId="f43464b82de62616" providerId="LiveId" clId="{7E98A276-7B1B-4B56-93A3-A9C75013851F}" dt="2025-07-25T19:30:43.087" v="15560" actId="20577"/>
        <pc:sldMkLst>
          <pc:docMk/>
          <pc:sldMk cId="3194636732" sldId="564"/>
        </pc:sldMkLst>
        <pc:spChg chg="add">
          <ac:chgData name="Alexis Delgado" userId="f43464b82de62616" providerId="LiveId" clId="{7E98A276-7B1B-4B56-93A3-A9C75013851F}" dt="2025-07-25T19:30:27.173" v="15556"/>
          <ac:spMkLst>
            <pc:docMk/>
            <pc:sldMk cId="3194636732" sldId="564"/>
            <ac:spMk id="2" creationId="{199DFB42-CB55-E6BA-617E-EB780D316A60}"/>
          </ac:spMkLst>
        </pc:spChg>
        <pc:spChg chg="mod">
          <ac:chgData name="Alexis Delgado" userId="f43464b82de62616" providerId="LiveId" clId="{7E98A276-7B1B-4B56-93A3-A9C75013851F}" dt="2025-07-25T19:30:43.087" v="15560" actId="20577"/>
          <ac:spMkLst>
            <pc:docMk/>
            <pc:sldMk cId="3194636732" sldId="564"/>
            <ac:spMk id="7" creationId="{DBA36630-55CE-4E6B-D523-AA16DF3BA2A6}"/>
          </ac:spMkLst>
        </pc:spChg>
        <pc:picChg chg="del">
          <ac:chgData name="Alexis Delgado" userId="f43464b82de62616" providerId="LiveId" clId="{7E98A276-7B1B-4B56-93A3-A9C75013851F}" dt="2025-07-25T19:30:03.862" v="15522" actId="478"/>
          <ac:picMkLst>
            <pc:docMk/>
            <pc:sldMk cId="3194636732" sldId="564"/>
            <ac:picMk id="3" creationId="{5E6FCA01-978F-199D-276B-903A47E48B32}"/>
          </ac:picMkLst>
        </pc:picChg>
      </pc:sldChg>
      <pc:sldChg chg="addSp delSp modSp add mod">
        <pc:chgData name="Alexis Delgado" userId="f43464b82de62616" providerId="LiveId" clId="{7E98A276-7B1B-4B56-93A3-A9C75013851F}" dt="2025-07-25T19:31:43.045" v="15565" actId="1076"/>
        <pc:sldMkLst>
          <pc:docMk/>
          <pc:sldMk cId="2900692320" sldId="565"/>
        </pc:sldMkLst>
        <pc:spChg chg="mod">
          <ac:chgData name="Alexis Delgado" userId="f43464b82de62616" providerId="LiveId" clId="{7E98A276-7B1B-4B56-93A3-A9C75013851F}" dt="2025-07-25T19:31:40.404" v="15563" actId="20577"/>
          <ac:spMkLst>
            <pc:docMk/>
            <pc:sldMk cId="2900692320" sldId="565"/>
            <ac:spMk id="7" creationId="{409C88AC-632B-9727-3C22-B0BDC7F1F255}"/>
          </ac:spMkLst>
        </pc:spChg>
        <pc:picChg chg="add mod">
          <ac:chgData name="Alexis Delgado" userId="f43464b82de62616" providerId="LiveId" clId="{7E98A276-7B1B-4B56-93A3-A9C75013851F}" dt="2025-07-25T19:31:43.045" v="15565" actId="1076"/>
          <ac:picMkLst>
            <pc:docMk/>
            <pc:sldMk cId="2900692320" sldId="565"/>
            <ac:picMk id="3" creationId="{B6905F21-B55F-8C18-8428-096B08A46561}"/>
          </ac:picMkLst>
        </pc:picChg>
        <pc:picChg chg="del">
          <ac:chgData name="Alexis Delgado" userId="f43464b82de62616" providerId="LiveId" clId="{7E98A276-7B1B-4B56-93A3-A9C75013851F}" dt="2025-07-25T19:31:38.064" v="15562" actId="478"/>
          <ac:picMkLst>
            <pc:docMk/>
            <pc:sldMk cId="2900692320" sldId="565"/>
            <ac:picMk id="6" creationId="{979BDF71-5CE2-7B60-B55E-A92B5320D323}"/>
          </ac:picMkLst>
        </pc:picChg>
      </pc:sldChg>
      <pc:sldChg chg="addSp delSp modSp add mod">
        <pc:chgData name="Alexis Delgado" userId="f43464b82de62616" providerId="LiveId" clId="{7E98A276-7B1B-4B56-93A3-A9C75013851F}" dt="2025-07-25T19:32:57.867" v="15571" actId="14100"/>
        <pc:sldMkLst>
          <pc:docMk/>
          <pc:sldMk cId="3299310448" sldId="566"/>
        </pc:sldMkLst>
        <pc:picChg chg="del">
          <ac:chgData name="Alexis Delgado" userId="f43464b82de62616" providerId="LiveId" clId="{7E98A276-7B1B-4B56-93A3-A9C75013851F}" dt="2025-07-25T19:32:47.608" v="15567" actId="478"/>
          <ac:picMkLst>
            <pc:docMk/>
            <pc:sldMk cId="3299310448" sldId="566"/>
            <ac:picMk id="3" creationId="{8038707F-1875-7DDB-AAA5-217B91BA839B}"/>
          </ac:picMkLst>
        </pc:picChg>
        <pc:picChg chg="add mod">
          <ac:chgData name="Alexis Delgado" userId="f43464b82de62616" providerId="LiveId" clId="{7E98A276-7B1B-4B56-93A3-A9C75013851F}" dt="2025-07-25T19:32:57.867" v="15571" actId="14100"/>
          <ac:picMkLst>
            <pc:docMk/>
            <pc:sldMk cId="3299310448" sldId="566"/>
            <ac:picMk id="5" creationId="{F862EB16-CA50-031A-91B7-530234032847}"/>
          </ac:picMkLst>
        </pc:picChg>
      </pc:sldChg>
      <pc:sldChg chg="modSp add mod">
        <pc:chgData name="Alexis Delgado" userId="f43464b82de62616" providerId="LiveId" clId="{7E98A276-7B1B-4B56-93A3-A9C75013851F}" dt="2025-07-25T19:34:58.797" v="15710" actId="20577"/>
        <pc:sldMkLst>
          <pc:docMk/>
          <pc:sldMk cId="4127354731" sldId="567"/>
        </pc:sldMkLst>
        <pc:spChg chg="mod">
          <ac:chgData name="Alexis Delgado" userId="f43464b82de62616" providerId="LiveId" clId="{7E98A276-7B1B-4B56-93A3-A9C75013851F}" dt="2025-07-25T19:34:58.797" v="15710" actId="20577"/>
          <ac:spMkLst>
            <pc:docMk/>
            <pc:sldMk cId="4127354731" sldId="567"/>
            <ac:spMk id="7" creationId="{FFBBA72F-6570-4A16-47AB-2B64A5736362}"/>
          </ac:spMkLst>
        </pc:spChg>
      </pc:sldChg>
      <pc:sldChg chg="addSp modSp add mod">
        <pc:chgData name="Alexis Delgado" userId="f43464b82de62616" providerId="LiveId" clId="{7E98A276-7B1B-4B56-93A3-A9C75013851F}" dt="2025-07-25T19:38:40.199" v="15829" actId="20577"/>
        <pc:sldMkLst>
          <pc:docMk/>
          <pc:sldMk cId="2829774224" sldId="568"/>
        </pc:sldMkLst>
        <pc:spChg chg="add">
          <ac:chgData name="Alexis Delgado" userId="f43464b82de62616" providerId="LiveId" clId="{7E98A276-7B1B-4B56-93A3-A9C75013851F}" dt="2025-07-25T19:37:42.931" v="15770"/>
          <ac:spMkLst>
            <pc:docMk/>
            <pc:sldMk cId="2829774224" sldId="568"/>
            <ac:spMk id="2" creationId="{F489A39A-3DD2-AC7B-6DB8-536745F79B5C}"/>
          </ac:spMkLst>
        </pc:spChg>
        <pc:spChg chg="add">
          <ac:chgData name="Alexis Delgado" userId="f43464b82de62616" providerId="LiveId" clId="{7E98A276-7B1B-4B56-93A3-A9C75013851F}" dt="2025-07-25T19:37:42.931" v="15770"/>
          <ac:spMkLst>
            <pc:docMk/>
            <pc:sldMk cId="2829774224" sldId="568"/>
            <ac:spMk id="3" creationId="{D713D941-14CC-AD5D-47E8-CECFC00E6942}"/>
          </ac:spMkLst>
        </pc:spChg>
        <pc:spChg chg="mod">
          <ac:chgData name="Alexis Delgado" userId="f43464b82de62616" providerId="LiveId" clId="{7E98A276-7B1B-4B56-93A3-A9C75013851F}" dt="2025-07-25T19:36:54.147" v="15732" actId="20577"/>
          <ac:spMkLst>
            <pc:docMk/>
            <pc:sldMk cId="2829774224" sldId="568"/>
            <ac:spMk id="4" creationId="{CD17BC51-AECE-DE02-E351-FA0AC32F4CC2}"/>
          </ac:spMkLst>
        </pc:spChg>
        <pc:spChg chg="add">
          <ac:chgData name="Alexis Delgado" userId="f43464b82de62616" providerId="LiveId" clId="{7E98A276-7B1B-4B56-93A3-A9C75013851F}" dt="2025-07-25T19:37:42.931" v="15770"/>
          <ac:spMkLst>
            <pc:docMk/>
            <pc:sldMk cId="2829774224" sldId="568"/>
            <ac:spMk id="5" creationId="{6AAF38DA-8110-E8FE-BBAC-C98556CF5914}"/>
          </ac:spMkLst>
        </pc:spChg>
        <pc:spChg chg="add">
          <ac:chgData name="Alexis Delgado" userId="f43464b82de62616" providerId="LiveId" clId="{7E98A276-7B1B-4B56-93A3-A9C75013851F}" dt="2025-07-25T19:37:42.931" v="15770"/>
          <ac:spMkLst>
            <pc:docMk/>
            <pc:sldMk cId="2829774224" sldId="568"/>
            <ac:spMk id="6" creationId="{7BB09225-A39C-E12A-868B-200FF4550BA1}"/>
          </ac:spMkLst>
        </pc:spChg>
        <pc:spChg chg="mod">
          <ac:chgData name="Alexis Delgado" userId="f43464b82de62616" providerId="LiveId" clId="{7E98A276-7B1B-4B56-93A3-A9C75013851F}" dt="2025-07-25T19:38:40.199" v="15829" actId="20577"/>
          <ac:spMkLst>
            <pc:docMk/>
            <pc:sldMk cId="2829774224" sldId="568"/>
            <ac:spMk id="7" creationId="{67BF58B6-152A-4E1E-590B-64ADA5D3DAC2}"/>
          </ac:spMkLst>
        </pc:spChg>
        <pc:spChg chg="add">
          <ac:chgData name="Alexis Delgado" userId="f43464b82de62616" providerId="LiveId" clId="{7E98A276-7B1B-4B56-93A3-A9C75013851F}" dt="2025-07-25T19:37:42.931" v="15770"/>
          <ac:spMkLst>
            <pc:docMk/>
            <pc:sldMk cId="2829774224" sldId="568"/>
            <ac:spMk id="8" creationId="{0B5E40A8-D390-92DD-AF95-B22C3359CBA7}"/>
          </ac:spMkLst>
        </pc:spChg>
      </pc:sldChg>
      <pc:sldChg chg="addSp modSp add mod">
        <pc:chgData name="Alexis Delgado" userId="f43464b82de62616" providerId="LiveId" clId="{7E98A276-7B1B-4B56-93A3-A9C75013851F}" dt="2025-07-25T19:39:00.758" v="15833" actId="1076"/>
        <pc:sldMkLst>
          <pc:docMk/>
          <pc:sldMk cId="4094149584" sldId="569"/>
        </pc:sldMkLst>
        <pc:spChg chg="mod">
          <ac:chgData name="Alexis Delgado" userId="f43464b82de62616" providerId="LiveId" clId="{7E98A276-7B1B-4B56-93A3-A9C75013851F}" dt="2025-07-25T19:38:58.490" v="15831" actId="20577"/>
          <ac:spMkLst>
            <pc:docMk/>
            <pc:sldMk cId="4094149584" sldId="569"/>
            <ac:spMk id="7" creationId="{1FB2F4A6-9BB6-0584-5F01-052D6CE818E2}"/>
          </ac:spMkLst>
        </pc:spChg>
        <pc:picChg chg="add mod">
          <ac:chgData name="Alexis Delgado" userId="f43464b82de62616" providerId="LiveId" clId="{7E98A276-7B1B-4B56-93A3-A9C75013851F}" dt="2025-07-25T19:39:00.758" v="15833" actId="1076"/>
          <ac:picMkLst>
            <pc:docMk/>
            <pc:sldMk cId="4094149584" sldId="569"/>
            <ac:picMk id="3" creationId="{86000E64-F0A1-F836-FE89-82AA8D813098}"/>
          </ac:picMkLst>
        </pc:picChg>
      </pc:sldChg>
      <pc:sldChg chg="addSp delSp modSp add mod">
        <pc:chgData name="Alexis Delgado" userId="f43464b82de62616" providerId="LiveId" clId="{7E98A276-7B1B-4B56-93A3-A9C75013851F}" dt="2025-07-25T19:39:20.656" v="15837" actId="1076"/>
        <pc:sldMkLst>
          <pc:docMk/>
          <pc:sldMk cId="2737535345" sldId="570"/>
        </pc:sldMkLst>
        <pc:picChg chg="del">
          <ac:chgData name="Alexis Delgado" userId="f43464b82de62616" providerId="LiveId" clId="{7E98A276-7B1B-4B56-93A3-A9C75013851F}" dt="2025-07-25T19:39:19.118" v="15835" actId="478"/>
          <ac:picMkLst>
            <pc:docMk/>
            <pc:sldMk cId="2737535345" sldId="570"/>
            <ac:picMk id="3" creationId="{1CB8CD15-A413-8BCC-B72D-F0BED141EED5}"/>
          </ac:picMkLst>
        </pc:picChg>
        <pc:picChg chg="add mod">
          <ac:chgData name="Alexis Delgado" userId="f43464b82de62616" providerId="LiveId" clId="{7E98A276-7B1B-4B56-93A3-A9C75013851F}" dt="2025-07-25T19:39:20.656" v="15837" actId="1076"/>
          <ac:picMkLst>
            <pc:docMk/>
            <pc:sldMk cId="2737535345" sldId="570"/>
            <ac:picMk id="5" creationId="{10D76D1F-7A80-958E-90E5-8DE5343543E2}"/>
          </ac:picMkLst>
        </pc:picChg>
      </pc:sldChg>
      <pc:sldChg chg="addSp modSp add mod ord">
        <pc:chgData name="Alexis Delgado" userId="f43464b82de62616" providerId="LiveId" clId="{7E98A276-7B1B-4B56-93A3-A9C75013851F}" dt="2025-07-25T20:10:07.560" v="16234" actId="20577"/>
        <pc:sldMkLst>
          <pc:docMk/>
          <pc:sldMk cId="2431114970" sldId="571"/>
        </pc:sldMkLst>
        <pc:spChg chg="mod">
          <ac:chgData name="Alexis Delgado" userId="f43464b82de62616" providerId="LiveId" clId="{7E98A276-7B1B-4B56-93A3-A9C75013851F}" dt="2025-07-25T20:09:58.956" v="16221" actId="1076"/>
          <ac:spMkLst>
            <pc:docMk/>
            <pc:sldMk cId="2431114970" sldId="571"/>
            <ac:spMk id="7" creationId="{41E5AF68-C881-0D88-A3D7-6B52CC05DD3A}"/>
          </ac:spMkLst>
        </pc:spChg>
        <pc:graphicFrameChg chg="add mod modGraphic">
          <ac:chgData name="Alexis Delgado" userId="f43464b82de62616" providerId="LiveId" clId="{7E98A276-7B1B-4B56-93A3-A9C75013851F}" dt="2025-07-25T20:10:07.560" v="16234" actId="20577"/>
          <ac:graphicFrameMkLst>
            <pc:docMk/>
            <pc:sldMk cId="2431114970" sldId="571"/>
            <ac:graphicFrameMk id="2" creationId="{1D357E0B-4219-0D2E-0D11-44B97609DB6A}"/>
          </ac:graphicFrameMkLst>
        </pc:graphicFrameChg>
      </pc:sldChg>
      <pc:sldChg chg="modSp add mod">
        <pc:chgData name="Alexis Delgado" userId="f43464b82de62616" providerId="LiveId" clId="{7E98A276-7B1B-4B56-93A3-A9C75013851F}" dt="2025-07-25T20:17:17.886" v="16457" actId="404"/>
        <pc:sldMkLst>
          <pc:docMk/>
          <pc:sldMk cId="2519646967" sldId="572"/>
        </pc:sldMkLst>
        <pc:spChg chg="mod">
          <ac:chgData name="Alexis Delgado" userId="f43464b82de62616" providerId="LiveId" clId="{7E98A276-7B1B-4B56-93A3-A9C75013851F}" dt="2025-07-25T20:10:31.511" v="16270" actId="20577"/>
          <ac:spMkLst>
            <pc:docMk/>
            <pc:sldMk cId="2519646967" sldId="572"/>
            <ac:spMk id="7" creationId="{B207DAE9-F9AD-FE9A-979E-9377F4FD29DB}"/>
          </ac:spMkLst>
        </pc:spChg>
        <pc:graphicFrameChg chg="mod modGraphic">
          <ac:chgData name="Alexis Delgado" userId="f43464b82de62616" providerId="LiveId" clId="{7E98A276-7B1B-4B56-93A3-A9C75013851F}" dt="2025-07-25T20:17:17.886" v="16457" actId="404"/>
          <ac:graphicFrameMkLst>
            <pc:docMk/>
            <pc:sldMk cId="2519646967" sldId="572"/>
            <ac:graphicFrameMk id="2" creationId="{774BE60F-54F9-C0A5-DA2D-C1BD21743512}"/>
          </ac:graphicFrameMkLst>
        </pc:graphicFrameChg>
      </pc:sldChg>
      <pc:sldChg chg="modSp add mod">
        <pc:chgData name="Alexis Delgado" userId="f43464b82de62616" providerId="LiveId" clId="{7E98A276-7B1B-4B56-93A3-A9C75013851F}" dt="2025-07-25T20:28:07.662" v="16754" actId="313"/>
        <pc:sldMkLst>
          <pc:docMk/>
          <pc:sldMk cId="3181535708" sldId="573"/>
        </pc:sldMkLst>
        <pc:spChg chg="mod">
          <ac:chgData name="Alexis Delgado" userId="f43464b82de62616" providerId="LiveId" clId="{7E98A276-7B1B-4B56-93A3-A9C75013851F}" dt="2025-07-25T20:28:07.662" v="16754" actId="313"/>
          <ac:spMkLst>
            <pc:docMk/>
            <pc:sldMk cId="3181535708" sldId="573"/>
            <ac:spMk id="7" creationId="{5DE970C7-7EFF-6CF2-32E4-840A830A87B3}"/>
          </ac:spMkLst>
        </pc:spChg>
        <pc:graphicFrameChg chg="mod modGraphic">
          <ac:chgData name="Alexis Delgado" userId="f43464b82de62616" providerId="LiveId" clId="{7E98A276-7B1B-4B56-93A3-A9C75013851F}" dt="2025-07-25T20:22:37.150" v="16611" actId="12"/>
          <ac:graphicFrameMkLst>
            <pc:docMk/>
            <pc:sldMk cId="3181535708" sldId="573"/>
            <ac:graphicFrameMk id="2" creationId="{6A71194D-3B61-F12B-BC3B-B0DB4FEAC6D4}"/>
          </ac:graphicFrameMkLst>
        </pc:graphicFrameChg>
      </pc:sldChg>
      <pc:sldChg chg="modSp add mod">
        <pc:chgData name="Alexis Delgado" userId="f43464b82de62616" providerId="LiveId" clId="{7E98A276-7B1B-4B56-93A3-A9C75013851F}" dt="2025-07-25T20:28:02.845" v="16753" actId="20577"/>
        <pc:sldMkLst>
          <pc:docMk/>
          <pc:sldMk cId="3775900771" sldId="574"/>
        </pc:sldMkLst>
        <pc:spChg chg="mod">
          <ac:chgData name="Alexis Delgado" userId="f43464b82de62616" providerId="LiveId" clId="{7E98A276-7B1B-4B56-93A3-A9C75013851F}" dt="2025-07-25T20:12:16.644" v="16363" actId="20577"/>
          <ac:spMkLst>
            <pc:docMk/>
            <pc:sldMk cId="3775900771" sldId="574"/>
            <ac:spMk id="7" creationId="{5D98E762-C824-C469-8BCD-33CEAF22B9A1}"/>
          </ac:spMkLst>
        </pc:spChg>
        <pc:graphicFrameChg chg="mod modGraphic">
          <ac:chgData name="Alexis Delgado" userId="f43464b82de62616" providerId="LiveId" clId="{7E98A276-7B1B-4B56-93A3-A9C75013851F}" dt="2025-07-25T20:28:02.845" v="16753" actId="20577"/>
          <ac:graphicFrameMkLst>
            <pc:docMk/>
            <pc:sldMk cId="3775900771" sldId="574"/>
            <ac:graphicFrameMk id="2" creationId="{38B2CDB1-68F1-49F6-F9A6-3CD2E4911F23}"/>
          </ac:graphicFrameMkLst>
        </pc:graphicFrameChg>
      </pc:sldChg>
      <pc:sldChg chg="addSp delSp modSp add mod">
        <pc:chgData name="Alexis Delgado" userId="f43464b82de62616" providerId="LiveId" clId="{7E98A276-7B1B-4B56-93A3-A9C75013851F}" dt="2025-07-25T20:35:51.664" v="17040" actId="20577"/>
        <pc:sldMkLst>
          <pc:docMk/>
          <pc:sldMk cId="3478359259" sldId="575"/>
        </pc:sldMkLst>
        <pc:spChg chg="add">
          <ac:chgData name="Alexis Delgado" userId="f43464b82de62616" providerId="LiveId" clId="{7E98A276-7B1B-4B56-93A3-A9C75013851F}" dt="2025-07-25T20:32:35.495" v="16857"/>
          <ac:spMkLst>
            <pc:docMk/>
            <pc:sldMk cId="3478359259" sldId="575"/>
            <ac:spMk id="3" creationId="{DA73E1D6-004C-4AA9-F9D9-E5D16E1CDC93}"/>
          </ac:spMkLst>
        </pc:spChg>
        <pc:spChg chg="add">
          <ac:chgData name="Alexis Delgado" userId="f43464b82de62616" providerId="LiveId" clId="{7E98A276-7B1B-4B56-93A3-A9C75013851F}" dt="2025-07-25T20:32:35.495" v="16857"/>
          <ac:spMkLst>
            <pc:docMk/>
            <pc:sldMk cId="3478359259" sldId="575"/>
            <ac:spMk id="5" creationId="{ABEB9992-5C66-DEC3-5D67-2AB0DDEA5EE9}"/>
          </ac:spMkLst>
        </pc:spChg>
        <pc:spChg chg="add">
          <ac:chgData name="Alexis Delgado" userId="f43464b82de62616" providerId="LiveId" clId="{7E98A276-7B1B-4B56-93A3-A9C75013851F}" dt="2025-07-25T20:32:35.495" v="16857"/>
          <ac:spMkLst>
            <pc:docMk/>
            <pc:sldMk cId="3478359259" sldId="575"/>
            <ac:spMk id="6" creationId="{C134FE40-674C-8C49-D449-E0AB6684B350}"/>
          </ac:spMkLst>
        </pc:spChg>
        <pc:spChg chg="mod">
          <ac:chgData name="Alexis Delgado" userId="f43464b82de62616" providerId="LiveId" clId="{7E98A276-7B1B-4B56-93A3-A9C75013851F}" dt="2025-07-25T20:35:51.664" v="17040" actId="20577"/>
          <ac:spMkLst>
            <pc:docMk/>
            <pc:sldMk cId="3478359259" sldId="575"/>
            <ac:spMk id="7" creationId="{8F7C7791-9E1F-3FF7-6DA0-799362E279F5}"/>
          </ac:spMkLst>
        </pc:spChg>
        <pc:spChg chg="add">
          <ac:chgData name="Alexis Delgado" userId="f43464b82de62616" providerId="LiveId" clId="{7E98A276-7B1B-4B56-93A3-A9C75013851F}" dt="2025-07-25T20:32:38.106" v="16861"/>
          <ac:spMkLst>
            <pc:docMk/>
            <pc:sldMk cId="3478359259" sldId="575"/>
            <ac:spMk id="8" creationId="{16C70FBA-5AD2-8135-ACC2-2F39054DA820}"/>
          </ac:spMkLst>
        </pc:spChg>
        <pc:spChg chg="add">
          <ac:chgData name="Alexis Delgado" userId="f43464b82de62616" providerId="LiveId" clId="{7E98A276-7B1B-4B56-93A3-A9C75013851F}" dt="2025-07-25T20:32:38.106" v="16861"/>
          <ac:spMkLst>
            <pc:docMk/>
            <pc:sldMk cId="3478359259" sldId="575"/>
            <ac:spMk id="9" creationId="{E6030F63-4C33-D26C-2273-5F496A300341}"/>
          </ac:spMkLst>
        </pc:spChg>
        <pc:spChg chg="add">
          <ac:chgData name="Alexis Delgado" userId="f43464b82de62616" providerId="LiveId" clId="{7E98A276-7B1B-4B56-93A3-A9C75013851F}" dt="2025-07-25T20:32:38.106" v="16861"/>
          <ac:spMkLst>
            <pc:docMk/>
            <pc:sldMk cId="3478359259" sldId="575"/>
            <ac:spMk id="10" creationId="{7E8C70D2-BCD8-05F7-CD75-3F4E8140E43D}"/>
          </ac:spMkLst>
        </pc:spChg>
        <pc:graphicFrameChg chg="del modGraphic">
          <ac:chgData name="Alexis Delgado" userId="f43464b82de62616" providerId="LiveId" clId="{7E98A276-7B1B-4B56-93A3-A9C75013851F}" dt="2025-07-25T20:32:26.303" v="16838" actId="478"/>
          <ac:graphicFrameMkLst>
            <pc:docMk/>
            <pc:sldMk cId="3478359259" sldId="575"/>
            <ac:graphicFrameMk id="2" creationId="{F1A1B481-1FF2-A2B7-67C1-EA56F8E12DE0}"/>
          </ac:graphicFrameMkLst>
        </pc:graphicFrameChg>
      </pc:sldChg>
      <pc:sldChg chg="modSp add mod ord">
        <pc:chgData name="Alexis Delgado" userId="f43464b82de62616" providerId="LiveId" clId="{7E98A276-7B1B-4B56-93A3-A9C75013851F}" dt="2025-07-25T20:32:17.640" v="16835" actId="20577"/>
        <pc:sldMkLst>
          <pc:docMk/>
          <pc:sldMk cId="2337121527" sldId="576"/>
        </pc:sldMkLst>
        <pc:spChg chg="mod">
          <ac:chgData name="Alexis Delgado" userId="f43464b82de62616" providerId="LiveId" clId="{7E98A276-7B1B-4B56-93A3-A9C75013851F}" dt="2025-07-25T20:32:17.640" v="16835" actId="20577"/>
          <ac:spMkLst>
            <pc:docMk/>
            <pc:sldMk cId="2337121527" sldId="576"/>
            <ac:spMk id="7" creationId="{F4D7925E-7B5F-626E-EEA5-7A7CE563D7DF}"/>
          </ac:spMkLst>
        </pc:spChg>
        <pc:graphicFrameChg chg="mod modGraphic">
          <ac:chgData name="Alexis Delgado" userId="f43464b82de62616" providerId="LiveId" clId="{7E98A276-7B1B-4B56-93A3-A9C75013851F}" dt="2025-07-25T20:31:05.793" v="16814" actId="113"/>
          <ac:graphicFrameMkLst>
            <pc:docMk/>
            <pc:sldMk cId="2337121527" sldId="576"/>
            <ac:graphicFrameMk id="2" creationId="{20406CA8-0D74-DD8E-7B43-B5BC59B06CE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B773C-B074-4075-B2F3-6E9CE65E7CA5}" type="datetimeFigureOut">
              <a:rPr lang="es-AR" smtClean="0"/>
              <a:t>25/7/2025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84C45-10BB-45EF-A3F5-30E23A2028F5}" type="slidenum">
              <a:rPr lang="es-AR" smtClean="0"/>
              <a:t>‹Nº›</a:t>
            </a:fld>
            <a:endParaRPr lang="es-AR"/>
          </a:p>
        </p:txBody>
      </p:sp>
    </p:spTree>
    <p:extLst>
      <p:ext uri="{BB962C8B-B14F-4D97-AF65-F5344CB8AC3E}">
        <p14:creationId xmlns:p14="http://schemas.microsoft.com/office/powerpoint/2010/main" val="2882126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EF84C45-10BB-45EF-A3F5-30E23A2028F5}" type="slidenum">
              <a:rPr lang="es-AR" smtClean="0"/>
              <a:t>111</a:t>
            </a:fld>
            <a:endParaRPr lang="es-AR"/>
          </a:p>
        </p:txBody>
      </p:sp>
    </p:spTree>
    <p:extLst>
      <p:ext uri="{BB962C8B-B14F-4D97-AF65-F5344CB8AC3E}">
        <p14:creationId xmlns:p14="http://schemas.microsoft.com/office/powerpoint/2010/main" val="60984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1B0FB-5435-6AD9-F12F-E1FA51C836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78D2D9-A4A5-E2A1-BE72-25FA537610C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9048C9A-E94E-E612-A107-30112ED3AB8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2EC8FDA-F08A-9ACD-6E71-08C6C5431614}"/>
              </a:ext>
            </a:extLst>
          </p:cNvPr>
          <p:cNvSpPr>
            <a:spLocks noGrp="1"/>
          </p:cNvSpPr>
          <p:nvPr>
            <p:ph type="sldNum" sz="quarter" idx="5"/>
          </p:nvPr>
        </p:nvSpPr>
        <p:spPr/>
        <p:txBody>
          <a:bodyPr/>
          <a:lstStyle/>
          <a:p>
            <a:fld id="{5EF84C45-10BB-45EF-A3F5-30E23A2028F5}" type="slidenum">
              <a:rPr lang="es-AR" smtClean="0"/>
              <a:t>120</a:t>
            </a:fld>
            <a:endParaRPr lang="es-AR"/>
          </a:p>
        </p:txBody>
      </p:sp>
    </p:spTree>
    <p:extLst>
      <p:ext uri="{BB962C8B-B14F-4D97-AF65-F5344CB8AC3E}">
        <p14:creationId xmlns:p14="http://schemas.microsoft.com/office/powerpoint/2010/main" val="1116234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68321-3FC4-5000-23B5-ED844B8066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E6D03C-21D5-348B-1E8C-471B3C151F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B3EC88-5170-741F-7F65-0D1EF3BCCD3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11A2521-9EBB-37D3-1DD1-3CF300E432D2}"/>
              </a:ext>
            </a:extLst>
          </p:cNvPr>
          <p:cNvSpPr>
            <a:spLocks noGrp="1"/>
          </p:cNvSpPr>
          <p:nvPr>
            <p:ph type="sldNum" sz="quarter" idx="5"/>
          </p:nvPr>
        </p:nvSpPr>
        <p:spPr/>
        <p:txBody>
          <a:bodyPr/>
          <a:lstStyle/>
          <a:p>
            <a:fld id="{5EF84C45-10BB-45EF-A3F5-30E23A2028F5}" type="slidenum">
              <a:rPr lang="es-AR" smtClean="0"/>
              <a:t>210</a:t>
            </a:fld>
            <a:endParaRPr lang="es-AR"/>
          </a:p>
        </p:txBody>
      </p:sp>
    </p:spTree>
    <p:extLst>
      <p:ext uri="{BB962C8B-B14F-4D97-AF65-F5344CB8AC3E}">
        <p14:creationId xmlns:p14="http://schemas.microsoft.com/office/powerpoint/2010/main" val="34373917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DB98-93CE-FDD8-6681-4611F7F44F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394F3D-E272-92DB-29DB-67908182CA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B339AFD-3328-B20B-A9BC-D5B20C8D7A9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D70F0B7-8A50-C53F-BF29-9B58ACE8FC6A}"/>
              </a:ext>
            </a:extLst>
          </p:cNvPr>
          <p:cNvSpPr>
            <a:spLocks noGrp="1"/>
          </p:cNvSpPr>
          <p:nvPr>
            <p:ph type="sldNum" sz="quarter" idx="5"/>
          </p:nvPr>
        </p:nvSpPr>
        <p:spPr/>
        <p:txBody>
          <a:bodyPr/>
          <a:lstStyle/>
          <a:p>
            <a:fld id="{5EF84C45-10BB-45EF-A3F5-30E23A2028F5}" type="slidenum">
              <a:rPr lang="es-AR" smtClean="0"/>
              <a:t>211</a:t>
            </a:fld>
            <a:endParaRPr lang="es-AR"/>
          </a:p>
        </p:txBody>
      </p:sp>
    </p:spTree>
    <p:extLst>
      <p:ext uri="{BB962C8B-B14F-4D97-AF65-F5344CB8AC3E}">
        <p14:creationId xmlns:p14="http://schemas.microsoft.com/office/powerpoint/2010/main" val="24368109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35D3D-AF94-4491-877E-366186F91C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B478DF-AC8F-754E-2CAD-A5A911D0C8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844FED4-2DD8-D4C7-6C65-DFB2F1D8C73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B277327-C8B2-723D-E364-63B8AD8B4757}"/>
              </a:ext>
            </a:extLst>
          </p:cNvPr>
          <p:cNvSpPr>
            <a:spLocks noGrp="1"/>
          </p:cNvSpPr>
          <p:nvPr>
            <p:ph type="sldNum" sz="quarter" idx="5"/>
          </p:nvPr>
        </p:nvSpPr>
        <p:spPr/>
        <p:txBody>
          <a:bodyPr/>
          <a:lstStyle/>
          <a:p>
            <a:fld id="{5EF84C45-10BB-45EF-A3F5-30E23A2028F5}" type="slidenum">
              <a:rPr lang="es-AR" smtClean="0"/>
              <a:t>212</a:t>
            </a:fld>
            <a:endParaRPr lang="es-AR"/>
          </a:p>
        </p:txBody>
      </p:sp>
    </p:spTree>
    <p:extLst>
      <p:ext uri="{BB962C8B-B14F-4D97-AF65-F5344CB8AC3E}">
        <p14:creationId xmlns:p14="http://schemas.microsoft.com/office/powerpoint/2010/main" val="892226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E3BA1-1CAE-A7DF-6570-1CF2D5219D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7F6240-1402-642B-19AC-C9BDE409B8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B69FE49-10B1-BC1A-A2F9-CCD5A13052F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90EB071-0007-011F-1059-D1C02C56397C}"/>
              </a:ext>
            </a:extLst>
          </p:cNvPr>
          <p:cNvSpPr>
            <a:spLocks noGrp="1"/>
          </p:cNvSpPr>
          <p:nvPr>
            <p:ph type="sldNum" sz="quarter" idx="5"/>
          </p:nvPr>
        </p:nvSpPr>
        <p:spPr/>
        <p:txBody>
          <a:bodyPr/>
          <a:lstStyle/>
          <a:p>
            <a:fld id="{5EF84C45-10BB-45EF-A3F5-30E23A2028F5}" type="slidenum">
              <a:rPr lang="es-AR" smtClean="0"/>
              <a:t>213</a:t>
            </a:fld>
            <a:endParaRPr lang="es-AR"/>
          </a:p>
        </p:txBody>
      </p:sp>
    </p:spTree>
    <p:extLst>
      <p:ext uri="{BB962C8B-B14F-4D97-AF65-F5344CB8AC3E}">
        <p14:creationId xmlns:p14="http://schemas.microsoft.com/office/powerpoint/2010/main" val="12138747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62A72-A38F-5C1D-23F8-DE4BF007FA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1890BB-C412-E715-87A6-C8ED14C139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7125E3-6EF9-870A-B42D-ED78D89B407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2A1E32D-8302-C7DF-10C4-60553C3E2769}"/>
              </a:ext>
            </a:extLst>
          </p:cNvPr>
          <p:cNvSpPr>
            <a:spLocks noGrp="1"/>
          </p:cNvSpPr>
          <p:nvPr>
            <p:ph type="sldNum" sz="quarter" idx="5"/>
          </p:nvPr>
        </p:nvSpPr>
        <p:spPr/>
        <p:txBody>
          <a:bodyPr/>
          <a:lstStyle/>
          <a:p>
            <a:fld id="{5EF84C45-10BB-45EF-A3F5-30E23A2028F5}" type="slidenum">
              <a:rPr lang="es-AR" smtClean="0"/>
              <a:t>214</a:t>
            </a:fld>
            <a:endParaRPr lang="es-AR"/>
          </a:p>
        </p:txBody>
      </p:sp>
    </p:spTree>
    <p:extLst>
      <p:ext uri="{BB962C8B-B14F-4D97-AF65-F5344CB8AC3E}">
        <p14:creationId xmlns:p14="http://schemas.microsoft.com/office/powerpoint/2010/main" val="13405077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6076B-432B-BBA9-A7D2-1B19AE88D5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A0C55E-4816-09DC-B360-1B9D23EFC4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2D413F-53AB-15B6-C0DB-1BDE03D1920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13EA3EB-3F85-0276-14C7-BA73EC057D96}"/>
              </a:ext>
            </a:extLst>
          </p:cNvPr>
          <p:cNvSpPr>
            <a:spLocks noGrp="1"/>
          </p:cNvSpPr>
          <p:nvPr>
            <p:ph type="sldNum" sz="quarter" idx="5"/>
          </p:nvPr>
        </p:nvSpPr>
        <p:spPr/>
        <p:txBody>
          <a:bodyPr/>
          <a:lstStyle/>
          <a:p>
            <a:fld id="{5EF84C45-10BB-45EF-A3F5-30E23A2028F5}" type="slidenum">
              <a:rPr lang="es-AR" smtClean="0"/>
              <a:t>215</a:t>
            </a:fld>
            <a:endParaRPr lang="es-AR"/>
          </a:p>
        </p:txBody>
      </p:sp>
    </p:spTree>
    <p:extLst>
      <p:ext uri="{BB962C8B-B14F-4D97-AF65-F5344CB8AC3E}">
        <p14:creationId xmlns:p14="http://schemas.microsoft.com/office/powerpoint/2010/main" val="21295874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D800E-03AB-40CB-B547-F2569BC574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C5D34B-6A85-431E-DEC6-6DA1D1626FE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7B1D38-1724-ACE8-3D38-7220F8313C2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0027A92-8752-9E28-8570-01C88C3F10AB}"/>
              </a:ext>
            </a:extLst>
          </p:cNvPr>
          <p:cNvSpPr>
            <a:spLocks noGrp="1"/>
          </p:cNvSpPr>
          <p:nvPr>
            <p:ph type="sldNum" sz="quarter" idx="5"/>
          </p:nvPr>
        </p:nvSpPr>
        <p:spPr/>
        <p:txBody>
          <a:bodyPr/>
          <a:lstStyle/>
          <a:p>
            <a:fld id="{5EF84C45-10BB-45EF-A3F5-30E23A2028F5}" type="slidenum">
              <a:rPr lang="es-AR" smtClean="0"/>
              <a:t>216</a:t>
            </a:fld>
            <a:endParaRPr lang="es-AR"/>
          </a:p>
        </p:txBody>
      </p:sp>
    </p:spTree>
    <p:extLst>
      <p:ext uri="{BB962C8B-B14F-4D97-AF65-F5344CB8AC3E}">
        <p14:creationId xmlns:p14="http://schemas.microsoft.com/office/powerpoint/2010/main" val="25321753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112B3-B574-F709-C7A4-165BEE61B8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A96BE2-8DF4-DD8C-ADF3-B3701EFEB1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CE0C20-4E75-0829-2774-A0098185F46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76B37CC-8F81-062C-9AB6-5005D08635F2}"/>
              </a:ext>
            </a:extLst>
          </p:cNvPr>
          <p:cNvSpPr>
            <a:spLocks noGrp="1"/>
          </p:cNvSpPr>
          <p:nvPr>
            <p:ph type="sldNum" sz="quarter" idx="5"/>
          </p:nvPr>
        </p:nvSpPr>
        <p:spPr/>
        <p:txBody>
          <a:bodyPr/>
          <a:lstStyle/>
          <a:p>
            <a:fld id="{5EF84C45-10BB-45EF-A3F5-30E23A2028F5}" type="slidenum">
              <a:rPr lang="es-AR" smtClean="0"/>
              <a:t>217</a:t>
            </a:fld>
            <a:endParaRPr lang="es-AR"/>
          </a:p>
        </p:txBody>
      </p:sp>
    </p:spTree>
    <p:extLst>
      <p:ext uri="{BB962C8B-B14F-4D97-AF65-F5344CB8AC3E}">
        <p14:creationId xmlns:p14="http://schemas.microsoft.com/office/powerpoint/2010/main" val="42855130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E18EE-11E9-7F9C-FC1E-3A63DF12E9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3CF8A6-9F67-F3DC-98B6-9DBAD27334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6663A7D-777C-446A-100C-20C8A608916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5D64AE7-3D6C-FE5F-DECD-F05F0C668320}"/>
              </a:ext>
            </a:extLst>
          </p:cNvPr>
          <p:cNvSpPr>
            <a:spLocks noGrp="1"/>
          </p:cNvSpPr>
          <p:nvPr>
            <p:ph type="sldNum" sz="quarter" idx="5"/>
          </p:nvPr>
        </p:nvSpPr>
        <p:spPr/>
        <p:txBody>
          <a:bodyPr/>
          <a:lstStyle/>
          <a:p>
            <a:fld id="{5EF84C45-10BB-45EF-A3F5-30E23A2028F5}" type="slidenum">
              <a:rPr lang="es-AR" smtClean="0"/>
              <a:t>218</a:t>
            </a:fld>
            <a:endParaRPr lang="es-AR"/>
          </a:p>
        </p:txBody>
      </p:sp>
    </p:spTree>
    <p:extLst>
      <p:ext uri="{BB962C8B-B14F-4D97-AF65-F5344CB8AC3E}">
        <p14:creationId xmlns:p14="http://schemas.microsoft.com/office/powerpoint/2010/main" val="20287147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2BCE9-5F7E-6CB5-652B-BF2A43C010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DDF295-84BC-7BF4-5137-0FE12ACD9A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44E43D-4F81-C705-C6F6-D36D8B8643D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7240F62-B778-C23F-8C88-4E3344A61DF2}"/>
              </a:ext>
            </a:extLst>
          </p:cNvPr>
          <p:cNvSpPr>
            <a:spLocks noGrp="1"/>
          </p:cNvSpPr>
          <p:nvPr>
            <p:ph type="sldNum" sz="quarter" idx="5"/>
          </p:nvPr>
        </p:nvSpPr>
        <p:spPr/>
        <p:txBody>
          <a:bodyPr/>
          <a:lstStyle/>
          <a:p>
            <a:fld id="{5EF84C45-10BB-45EF-A3F5-30E23A2028F5}" type="slidenum">
              <a:rPr lang="es-AR" smtClean="0"/>
              <a:t>219</a:t>
            </a:fld>
            <a:endParaRPr lang="es-AR"/>
          </a:p>
        </p:txBody>
      </p:sp>
    </p:spTree>
    <p:extLst>
      <p:ext uri="{BB962C8B-B14F-4D97-AF65-F5344CB8AC3E}">
        <p14:creationId xmlns:p14="http://schemas.microsoft.com/office/powerpoint/2010/main" val="162723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24D44-3CA7-AD83-4CD3-1C406A5E1B5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8956AB-E0AC-32FF-3BAF-6F749749BA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785050B-48B0-EC5D-8636-3167845AEB6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97635D2-37BE-00D3-646A-0D9A64C4FDFE}"/>
              </a:ext>
            </a:extLst>
          </p:cNvPr>
          <p:cNvSpPr>
            <a:spLocks noGrp="1"/>
          </p:cNvSpPr>
          <p:nvPr>
            <p:ph type="sldNum" sz="quarter" idx="5"/>
          </p:nvPr>
        </p:nvSpPr>
        <p:spPr/>
        <p:txBody>
          <a:bodyPr/>
          <a:lstStyle/>
          <a:p>
            <a:fld id="{5EF84C45-10BB-45EF-A3F5-30E23A2028F5}" type="slidenum">
              <a:rPr lang="es-AR" smtClean="0"/>
              <a:t>121</a:t>
            </a:fld>
            <a:endParaRPr lang="es-AR"/>
          </a:p>
        </p:txBody>
      </p:sp>
    </p:spTree>
    <p:extLst>
      <p:ext uri="{BB962C8B-B14F-4D97-AF65-F5344CB8AC3E}">
        <p14:creationId xmlns:p14="http://schemas.microsoft.com/office/powerpoint/2010/main" val="5192906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B1FA1-ED80-FB13-EAE6-098FDA1AC2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EB539B-5E0E-393D-9A08-87A934E585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1F2AF2-0079-7AFC-EBDA-21C55CBB87E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8BE9A14-F407-738F-0512-C5496FA15B38}"/>
              </a:ext>
            </a:extLst>
          </p:cNvPr>
          <p:cNvSpPr>
            <a:spLocks noGrp="1"/>
          </p:cNvSpPr>
          <p:nvPr>
            <p:ph type="sldNum" sz="quarter" idx="5"/>
          </p:nvPr>
        </p:nvSpPr>
        <p:spPr/>
        <p:txBody>
          <a:bodyPr/>
          <a:lstStyle/>
          <a:p>
            <a:fld id="{5EF84C45-10BB-45EF-A3F5-30E23A2028F5}" type="slidenum">
              <a:rPr lang="es-AR" smtClean="0"/>
              <a:t>220</a:t>
            </a:fld>
            <a:endParaRPr lang="es-AR"/>
          </a:p>
        </p:txBody>
      </p:sp>
    </p:spTree>
    <p:extLst>
      <p:ext uri="{BB962C8B-B14F-4D97-AF65-F5344CB8AC3E}">
        <p14:creationId xmlns:p14="http://schemas.microsoft.com/office/powerpoint/2010/main" val="5806805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13831-0162-1F38-8766-84DB5B53FB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DABCF42-5893-EBBF-886F-DC988E13FBB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29539C-38AD-F6CD-5C04-FE9EF6E0E9D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771CCF7-95DE-F88F-4234-C7BA5E1C1A32}"/>
              </a:ext>
            </a:extLst>
          </p:cNvPr>
          <p:cNvSpPr>
            <a:spLocks noGrp="1"/>
          </p:cNvSpPr>
          <p:nvPr>
            <p:ph type="sldNum" sz="quarter" idx="5"/>
          </p:nvPr>
        </p:nvSpPr>
        <p:spPr/>
        <p:txBody>
          <a:bodyPr/>
          <a:lstStyle/>
          <a:p>
            <a:fld id="{5EF84C45-10BB-45EF-A3F5-30E23A2028F5}" type="slidenum">
              <a:rPr lang="es-AR" smtClean="0"/>
              <a:t>221</a:t>
            </a:fld>
            <a:endParaRPr lang="es-AR"/>
          </a:p>
        </p:txBody>
      </p:sp>
    </p:spTree>
    <p:extLst>
      <p:ext uri="{BB962C8B-B14F-4D97-AF65-F5344CB8AC3E}">
        <p14:creationId xmlns:p14="http://schemas.microsoft.com/office/powerpoint/2010/main" val="25986078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D4AD-6BAA-310B-F192-60FD6AE098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18CD49-81BD-E97A-49E0-986ABB98BE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5F4665-D99C-9A4E-C0B4-109C1CADBC2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53CC34C-CC5A-0354-A0F2-5232C1720992}"/>
              </a:ext>
            </a:extLst>
          </p:cNvPr>
          <p:cNvSpPr>
            <a:spLocks noGrp="1"/>
          </p:cNvSpPr>
          <p:nvPr>
            <p:ph type="sldNum" sz="quarter" idx="5"/>
          </p:nvPr>
        </p:nvSpPr>
        <p:spPr/>
        <p:txBody>
          <a:bodyPr/>
          <a:lstStyle/>
          <a:p>
            <a:fld id="{5EF84C45-10BB-45EF-A3F5-30E23A2028F5}" type="slidenum">
              <a:rPr lang="es-AR" smtClean="0"/>
              <a:t>222</a:t>
            </a:fld>
            <a:endParaRPr lang="es-AR"/>
          </a:p>
        </p:txBody>
      </p:sp>
    </p:spTree>
    <p:extLst>
      <p:ext uri="{BB962C8B-B14F-4D97-AF65-F5344CB8AC3E}">
        <p14:creationId xmlns:p14="http://schemas.microsoft.com/office/powerpoint/2010/main" val="12009605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9FE9-4F3F-80DB-9747-6FEB3C7659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032D6C-F9DA-CF42-F74B-0221737FC2F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0FE991-B9ED-4E58-828C-583889151F50}"/>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FD99666-1B70-5E39-4179-126CF6FE0EF5}"/>
              </a:ext>
            </a:extLst>
          </p:cNvPr>
          <p:cNvSpPr>
            <a:spLocks noGrp="1"/>
          </p:cNvSpPr>
          <p:nvPr>
            <p:ph type="sldNum" sz="quarter" idx="5"/>
          </p:nvPr>
        </p:nvSpPr>
        <p:spPr/>
        <p:txBody>
          <a:bodyPr/>
          <a:lstStyle/>
          <a:p>
            <a:fld id="{5EF84C45-10BB-45EF-A3F5-30E23A2028F5}" type="slidenum">
              <a:rPr lang="es-AR" smtClean="0"/>
              <a:t>223</a:t>
            </a:fld>
            <a:endParaRPr lang="es-AR"/>
          </a:p>
        </p:txBody>
      </p:sp>
    </p:spTree>
    <p:extLst>
      <p:ext uri="{BB962C8B-B14F-4D97-AF65-F5344CB8AC3E}">
        <p14:creationId xmlns:p14="http://schemas.microsoft.com/office/powerpoint/2010/main" val="24584364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EF84C45-10BB-45EF-A3F5-30E23A2028F5}" type="slidenum">
              <a:rPr lang="es-AR" smtClean="0"/>
              <a:t>258</a:t>
            </a:fld>
            <a:endParaRPr lang="es-AR"/>
          </a:p>
        </p:txBody>
      </p:sp>
    </p:spTree>
    <p:extLst>
      <p:ext uri="{BB962C8B-B14F-4D97-AF65-F5344CB8AC3E}">
        <p14:creationId xmlns:p14="http://schemas.microsoft.com/office/powerpoint/2010/main" val="16616645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09473-6E21-9152-5101-75163D18D1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ED361F-59B2-0797-A704-FB3AFA4103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09B802-8E86-3D92-C47E-C365FCF3A09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C06A83A-7719-B925-AFBE-726E21CF55B2}"/>
              </a:ext>
            </a:extLst>
          </p:cNvPr>
          <p:cNvSpPr>
            <a:spLocks noGrp="1"/>
          </p:cNvSpPr>
          <p:nvPr>
            <p:ph type="sldNum" sz="quarter" idx="5"/>
          </p:nvPr>
        </p:nvSpPr>
        <p:spPr/>
        <p:txBody>
          <a:bodyPr/>
          <a:lstStyle/>
          <a:p>
            <a:fld id="{5EF84C45-10BB-45EF-A3F5-30E23A2028F5}" type="slidenum">
              <a:rPr lang="es-AR" smtClean="0"/>
              <a:t>259</a:t>
            </a:fld>
            <a:endParaRPr lang="es-AR"/>
          </a:p>
        </p:txBody>
      </p:sp>
    </p:spTree>
    <p:extLst>
      <p:ext uri="{BB962C8B-B14F-4D97-AF65-F5344CB8AC3E}">
        <p14:creationId xmlns:p14="http://schemas.microsoft.com/office/powerpoint/2010/main" val="1812616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10821-E260-97EB-5857-E664E485FA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51F3A3-8CEA-0B0A-DCE1-94B41EFE3C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363BD1-1E33-C2DE-6FE0-7561E084DEF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7F34EA8-7EA4-0F05-AD8A-69496AF20DB4}"/>
              </a:ext>
            </a:extLst>
          </p:cNvPr>
          <p:cNvSpPr>
            <a:spLocks noGrp="1"/>
          </p:cNvSpPr>
          <p:nvPr>
            <p:ph type="sldNum" sz="quarter" idx="5"/>
          </p:nvPr>
        </p:nvSpPr>
        <p:spPr/>
        <p:txBody>
          <a:bodyPr/>
          <a:lstStyle/>
          <a:p>
            <a:fld id="{5EF84C45-10BB-45EF-A3F5-30E23A2028F5}" type="slidenum">
              <a:rPr lang="es-AR" smtClean="0"/>
              <a:t>260</a:t>
            </a:fld>
            <a:endParaRPr lang="es-AR"/>
          </a:p>
        </p:txBody>
      </p:sp>
    </p:spTree>
    <p:extLst>
      <p:ext uri="{BB962C8B-B14F-4D97-AF65-F5344CB8AC3E}">
        <p14:creationId xmlns:p14="http://schemas.microsoft.com/office/powerpoint/2010/main" val="8138274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1DEA-EEC5-57F7-603B-0A3BFF7FE8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BD566E2-4F68-32AD-78FB-351D177E65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2C18E39-84DA-1614-1FA8-9455B58C902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A79C41F-75D7-419C-0CF7-6A3F261598CF}"/>
              </a:ext>
            </a:extLst>
          </p:cNvPr>
          <p:cNvSpPr>
            <a:spLocks noGrp="1"/>
          </p:cNvSpPr>
          <p:nvPr>
            <p:ph type="sldNum" sz="quarter" idx="5"/>
          </p:nvPr>
        </p:nvSpPr>
        <p:spPr/>
        <p:txBody>
          <a:bodyPr/>
          <a:lstStyle/>
          <a:p>
            <a:fld id="{5EF84C45-10BB-45EF-A3F5-30E23A2028F5}" type="slidenum">
              <a:rPr lang="es-AR" smtClean="0"/>
              <a:t>261</a:t>
            </a:fld>
            <a:endParaRPr lang="es-AR"/>
          </a:p>
        </p:txBody>
      </p:sp>
    </p:spTree>
    <p:extLst>
      <p:ext uri="{BB962C8B-B14F-4D97-AF65-F5344CB8AC3E}">
        <p14:creationId xmlns:p14="http://schemas.microsoft.com/office/powerpoint/2010/main" val="15698400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0A49D-6045-995B-925C-BF971F829A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FDAB13-59F1-3BFF-7C75-025DC193E3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1B389A-780E-5D25-B02A-022D9BEE2EB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EE0CD5C-DFC4-161D-406E-F4AC4BE3491D}"/>
              </a:ext>
            </a:extLst>
          </p:cNvPr>
          <p:cNvSpPr>
            <a:spLocks noGrp="1"/>
          </p:cNvSpPr>
          <p:nvPr>
            <p:ph type="sldNum" sz="quarter" idx="5"/>
          </p:nvPr>
        </p:nvSpPr>
        <p:spPr/>
        <p:txBody>
          <a:bodyPr/>
          <a:lstStyle/>
          <a:p>
            <a:fld id="{5EF84C45-10BB-45EF-A3F5-30E23A2028F5}" type="slidenum">
              <a:rPr lang="es-AR" smtClean="0"/>
              <a:t>262</a:t>
            </a:fld>
            <a:endParaRPr lang="es-AR"/>
          </a:p>
        </p:txBody>
      </p:sp>
    </p:spTree>
    <p:extLst>
      <p:ext uri="{BB962C8B-B14F-4D97-AF65-F5344CB8AC3E}">
        <p14:creationId xmlns:p14="http://schemas.microsoft.com/office/powerpoint/2010/main" val="38561833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10E44-7AC0-F104-624F-72D15AE859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5364C5-B252-CB8F-72FC-53E9DEF0E0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9041C0-614E-FB51-0840-CEF88A52DB4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293598B-8AFE-BD99-320B-09520887F836}"/>
              </a:ext>
            </a:extLst>
          </p:cNvPr>
          <p:cNvSpPr>
            <a:spLocks noGrp="1"/>
          </p:cNvSpPr>
          <p:nvPr>
            <p:ph type="sldNum" sz="quarter" idx="5"/>
          </p:nvPr>
        </p:nvSpPr>
        <p:spPr/>
        <p:txBody>
          <a:bodyPr/>
          <a:lstStyle/>
          <a:p>
            <a:fld id="{5EF84C45-10BB-45EF-A3F5-30E23A2028F5}" type="slidenum">
              <a:rPr lang="es-AR" smtClean="0"/>
              <a:t>263</a:t>
            </a:fld>
            <a:endParaRPr lang="es-AR"/>
          </a:p>
        </p:txBody>
      </p:sp>
    </p:spTree>
    <p:extLst>
      <p:ext uri="{BB962C8B-B14F-4D97-AF65-F5344CB8AC3E}">
        <p14:creationId xmlns:p14="http://schemas.microsoft.com/office/powerpoint/2010/main" val="2312896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02AA8-E7E2-7985-23D9-462EF90D70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EF73AF-F7BD-E345-92E0-0F5E6D28E9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F00DB6-E926-2CC4-5ABC-832DD5610A3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E8E2A8C-5F5F-56BB-7BE8-0FE66B1F503B}"/>
              </a:ext>
            </a:extLst>
          </p:cNvPr>
          <p:cNvSpPr>
            <a:spLocks noGrp="1"/>
          </p:cNvSpPr>
          <p:nvPr>
            <p:ph type="sldNum" sz="quarter" idx="5"/>
          </p:nvPr>
        </p:nvSpPr>
        <p:spPr/>
        <p:txBody>
          <a:bodyPr/>
          <a:lstStyle/>
          <a:p>
            <a:fld id="{5EF84C45-10BB-45EF-A3F5-30E23A2028F5}" type="slidenum">
              <a:rPr lang="es-AR" smtClean="0"/>
              <a:t>122</a:t>
            </a:fld>
            <a:endParaRPr lang="es-AR"/>
          </a:p>
        </p:txBody>
      </p:sp>
    </p:spTree>
    <p:extLst>
      <p:ext uri="{BB962C8B-B14F-4D97-AF65-F5344CB8AC3E}">
        <p14:creationId xmlns:p14="http://schemas.microsoft.com/office/powerpoint/2010/main" val="23605913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1DB5-CC1B-4742-355F-54A89E75D9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A6E81F-45FE-5574-2B6F-34EA8B1DAA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2ECFBEB-FF08-8149-1F00-FE1F35C24FD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50A96B7-F464-5E7C-F133-99023F745A4D}"/>
              </a:ext>
            </a:extLst>
          </p:cNvPr>
          <p:cNvSpPr>
            <a:spLocks noGrp="1"/>
          </p:cNvSpPr>
          <p:nvPr>
            <p:ph type="sldNum" sz="quarter" idx="5"/>
          </p:nvPr>
        </p:nvSpPr>
        <p:spPr/>
        <p:txBody>
          <a:bodyPr/>
          <a:lstStyle/>
          <a:p>
            <a:fld id="{5EF84C45-10BB-45EF-A3F5-30E23A2028F5}" type="slidenum">
              <a:rPr lang="es-AR" smtClean="0"/>
              <a:t>264</a:t>
            </a:fld>
            <a:endParaRPr lang="es-AR"/>
          </a:p>
        </p:txBody>
      </p:sp>
    </p:spTree>
    <p:extLst>
      <p:ext uri="{BB962C8B-B14F-4D97-AF65-F5344CB8AC3E}">
        <p14:creationId xmlns:p14="http://schemas.microsoft.com/office/powerpoint/2010/main" val="21675415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3FC6-8B9A-4127-1802-AAC4159F7A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1A06A5-F77E-27E2-0E86-8EF6F3A3E9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95E1B5-11F0-42A2-4F22-562C2B54D20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3228A3B-0BB6-2458-897F-C2B5E9A208F5}"/>
              </a:ext>
            </a:extLst>
          </p:cNvPr>
          <p:cNvSpPr>
            <a:spLocks noGrp="1"/>
          </p:cNvSpPr>
          <p:nvPr>
            <p:ph type="sldNum" sz="quarter" idx="5"/>
          </p:nvPr>
        </p:nvSpPr>
        <p:spPr/>
        <p:txBody>
          <a:bodyPr/>
          <a:lstStyle/>
          <a:p>
            <a:fld id="{5EF84C45-10BB-45EF-A3F5-30E23A2028F5}" type="slidenum">
              <a:rPr lang="es-AR" smtClean="0"/>
              <a:t>265</a:t>
            </a:fld>
            <a:endParaRPr lang="es-AR"/>
          </a:p>
        </p:txBody>
      </p:sp>
    </p:spTree>
    <p:extLst>
      <p:ext uri="{BB962C8B-B14F-4D97-AF65-F5344CB8AC3E}">
        <p14:creationId xmlns:p14="http://schemas.microsoft.com/office/powerpoint/2010/main" val="20425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4B7E1-2103-74F6-8315-5B6F51E737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2ED41D-D9A1-9888-2EB0-3BE4C8A9EE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06509C9-4348-F62F-F854-6CEBBF774BC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BC7FDCE-2B6B-DD1F-C2BF-3A0C31BF6B49}"/>
              </a:ext>
            </a:extLst>
          </p:cNvPr>
          <p:cNvSpPr>
            <a:spLocks noGrp="1"/>
          </p:cNvSpPr>
          <p:nvPr>
            <p:ph type="sldNum" sz="quarter" idx="5"/>
          </p:nvPr>
        </p:nvSpPr>
        <p:spPr/>
        <p:txBody>
          <a:bodyPr/>
          <a:lstStyle/>
          <a:p>
            <a:fld id="{5EF84C45-10BB-45EF-A3F5-30E23A2028F5}" type="slidenum">
              <a:rPr lang="es-AR" smtClean="0"/>
              <a:t>266</a:t>
            </a:fld>
            <a:endParaRPr lang="es-AR"/>
          </a:p>
        </p:txBody>
      </p:sp>
    </p:spTree>
    <p:extLst>
      <p:ext uri="{BB962C8B-B14F-4D97-AF65-F5344CB8AC3E}">
        <p14:creationId xmlns:p14="http://schemas.microsoft.com/office/powerpoint/2010/main" val="12676834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C1822-C20F-DCA4-3E9E-E119687B8B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02835E-391B-E2E8-84DA-9BAA558F189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8EE2AB-9A5E-F32B-D0D6-910B336A35E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E6D1DB8-CEE5-219C-2136-671913D0E95E}"/>
              </a:ext>
            </a:extLst>
          </p:cNvPr>
          <p:cNvSpPr>
            <a:spLocks noGrp="1"/>
          </p:cNvSpPr>
          <p:nvPr>
            <p:ph type="sldNum" sz="quarter" idx="5"/>
          </p:nvPr>
        </p:nvSpPr>
        <p:spPr/>
        <p:txBody>
          <a:bodyPr/>
          <a:lstStyle/>
          <a:p>
            <a:fld id="{5EF84C45-10BB-45EF-A3F5-30E23A2028F5}" type="slidenum">
              <a:rPr lang="es-AR" smtClean="0"/>
              <a:t>267</a:t>
            </a:fld>
            <a:endParaRPr lang="es-AR"/>
          </a:p>
        </p:txBody>
      </p:sp>
    </p:spTree>
    <p:extLst>
      <p:ext uri="{BB962C8B-B14F-4D97-AF65-F5344CB8AC3E}">
        <p14:creationId xmlns:p14="http://schemas.microsoft.com/office/powerpoint/2010/main" val="32766274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D1141-CB2C-ACE3-241B-BDD591A0E4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6FE18F-6556-CD93-D10D-9469C93A2F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BCAB72-A572-7A9D-96C0-DA14B860839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A34674E-6EEC-14D6-929C-874499186BA0}"/>
              </a:ext>
            </a:extLst>
          </p:cNvPr>
          <p:cNvSpPr>
            <a:spLocks noGrp="1"/>
          </p:cNvSpPr>
          <p:nvPr>
            <p:ph type="sldNum" sz="quarter" idx="5"/>
          </p:nvPr>
        </p:nvSpPr>
        <p:spPr/>
        <p:txBody>
          <a:bodyPr/>
          <a:lstStyle/>
          <a:p>
            <a:fld id="{5EF84C45-10BB-45EF-A3F5-30E23A2028F5}" type="slidenum">
              <a:rPr lang="es-AR" smtClean="0"/>
              <a:t>268</a:t>
            </a:fld>
            <a:endParaRPr lang="es-AR"/>
          </a:p>
        </p:txBody>
      </p:sp>
    </p:spTree>
    <p:extLst>
      <p:ext uri="{BB962C8B-B14F-4D97-AF65-F5344CB8AC3E}">
        <p14:creationId xmlns:p14="http://schemas.microsoft.com/office/powerpoint/2010/main" val="28121142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41444-D050-B19C-A1A7-E1D8560832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0BC1B4-12AC-4641-AE94-F3A9AE5AFF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9FC61A-92AD-A31D-9D75-6AD2EFDCE2C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4E8A57B-1EF2-767A-E706-6A6485BFAA6B}"/>
              </a:ext>
            </a:extLst>
          </p:cNvPr>
          <p:cNvSpPr>
            <a:spLocks noGrp="1"/>
          </p:cNvSpPr>
          <p:nvPr>
            <p:ph type="sldNum" sz="quarter" idx="5"/>
          </p:nvPr>
        </p:nvSpPr>
        <p:spPr/>
        <p:txBody>
          <a:bodyPr/>
          <a:lstStyle/>
          <a:p>
            <a:fld id="{5EF84C45-10BB-45EF-A3F5-30E23A2028F5}" type="slidenum">
              <a:rPr lang="es-AR" smtClean="0"/>
              <a:t>269</a:t>
            </a:fld>
            <a:endParaRPr lang="es-AR"/>
          </a:p>
        </p:txBody>
      </p:sp>
    </p:spTree>
    <p:extLst>
      <p:ext uri="{BB962C8B-B14F-4D97-AF65-F5344CB8AC3E}">
        <p14:creationId xmlns:p14="http://schemas.microsoft.com/office/powerpoint/2010/main" val="32708720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236F-D1D2-5C87-E018-598D99147E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478AB8-0DBB-9D16-7615-49603B712C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7F37DC-1796-66C2-C6BF-204F705F8A7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2352E27-8BB1-9372-84B8-5F5C917CBC72}"/>
              </a:ext>
            </a:extLst>
          </p:cNvPr>
          <p:cNvSpPr>
            <a:spLocks noGrp="1"/>
          </p:cNvSpPr>
          <p:nvPr>
            <p:ph type="sldNum" sz="quarter" idx="5"/>
          </p:nvPr>
        </p:nvSpPr>
        <p:spPr/>
        <p:txBody>
          <a:bodyPr/>
          <a:lstStyle/>
          <a:p>
            <a:fld id="{5EF84C45-10BB-45EF-A3F5-30E23A2028F5}" type="slidenum">
              <a:rPr lang="es-AR" smtClean="0"/>
              <a:t>270</a:t>
            </a:fld>
            <a:endParaRPr lang="es-AR"/>
          </a:p>
        </p:txBody>
      </p:sp>
    </p:spTree>
    <p:extLst>
      <p:ext uri="{BB962C8B-B14F-4D97-AF65-F5344CB8AC3E}">
        <p14:creationId xmlns:p14="http://schemas.microsoft.com/office/powerpoint/2010/main" val="11266091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6ED28-6FFE-3E5A-49B0-0934C64A08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221C47-AB11-9C5A-4352-7DC18B330A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A53213-214E-0297-25D7-3389AC442E0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4F2633F-22E9-8D6D-9F00-AAF355A85240}"/>
              </a:ext>
            </a:extLst>
          </p:cNvPr>
          <p:cNvSpPr>
            <a:spLocks noGrp="1"/>
          </p:cNvSpPr>
          <p:nvPr>
            <p:ph type="sldNum" sz="quarter" idx="5"/>
          </p:nvPr>
        </p:nvSpPr>
        <p:spPr/>
        <p:txBody>
          <a:bodyPr/>
          <a:lstStyle/>
          <a:p>
            <a:fld id="{5EF84C45-10BB-45EF-A3F5-30E23A2028F5}" type="slidenum">
              <a:rPr lang="es-AR" smtClean="0"/>
              <a:t>271</a:t>
            </a:fld>
            <a:endParaRPr lang="es-AR"/>
          </a:p>
        </p:txBody>
      </p:sp>
    </p:spTree>
    <p:extLst>
      <p:ext uri="{BB962C8B-B14F-4D97-AF65-F5344CB8AC3E}">
        <p14:creationId xmlns:p14="http://schemas.microsoft.com/office/powerpoint/2010/main" val="27535860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F373-9DFE-7AED-2000-EC6BE22DFE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39F254-9E5B-15F6-6F8B-81B3A358DCB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8EA4990-887B-548A-E4AF-F6F4CE5ED64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7305EB7-01C7-5C85-FC2F-6F5601ACA5D4}"/>
              </a:ext>
            </a:extLst>
          </p:cNvPr>
          <p:cNvSpPr>
            <a:spLocks noGrp="1"/>
          </p:cNvSpPr>
          <p:nvPr>
            <p:ph type="sldNum" sz="quarter" idx="5"/>
          </p:nvPr>
        </p:nvSpPr>
        <p:spPr/>
        <p:txBody>
          <a:bodyPr/>
          <a:lstStyle/>
          <a:p>
            <a:fld id="{5EF84C45-10BB-45EF-A3F5-30E23A2028F5}" type="slidenum">
              <a:rPr lang="es-AR" smtClean="0"/>
              <a:t>272</a:t>
            </a:fld>
            <a:endParaRPr lang="es-AR"/>
          </a:p>
        </p:txBody>
      </p:sp>
    </p:spTree>
    <p:extLst>
      <p:ext uri="{BB962C8B-B14F-4D97-AF65-F5344CB8AC3E}">
        <p14:creationId xmlns:p14="http://schemas.microsoft.com/office/powerpoint/2010/main" val="112407486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C4AA-E6E7-4050-F374-ED84C4C91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BE5047-F4AF-A5E4-B06C-8DCE9E64C0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901F526-01D0-76E5-C00A-1519DEACAFB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AE6E276-DF18-6581-57CF-F02CF215FCE9}"/>
              </a:ext>
            </a:extLst>
          </p:cNvPr>
          <p:cNvSpPr>
            <a:spLocks noGrp="1"/>
          </p:cNvSpPr>
          <p:nvPr>
            <p:ph type="sldNum" sz="quarter" idx="5"/>
          </p:nvPr>
        </p:nvSpPr>
        <p:spPr/>
        <p:txBody>
          <a:bodyPr/>
          <a:lstStyle/>
          <a:p>
            <a:fld id="{5EF84C45-10BB-45EF-A3F5-30E23A2028F5}" type="slidenum">
              <a:rPr lang="es-AR" smtClean="0"/>
              <a:t>273</a:t>
            </a:fld>
            <a:endParaRPr lang="es-AR"/>
          </a:p>
        </p:txBody>
      </p:sp>
    </p:spTree>
    <p:extLst>
      <p:ext uri="{BB962C8B-B14F-4D97-AF65-F5344CB8AC3E}">
        <p14:creationId xmlns:p14="http://schemas.microsoft.com/office/powerpoint/2010/main" val="4034421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5B4F0-5D48-211B-1DE7-317069C943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19954C-27D4-0499-A1E4-8F27613D62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822E73-9BB4-9EBE-8F29-EDEAC57A47F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5ADD42A-7A76-C92E-3A5C-209B24108DFA}"/>
              </a:ext>
            </a:extLst>
          </p:cNvPr>
          <p:cNvSpPr>
            <a:spLocks noGrp="1"/>
          </p:cNvSpPr>
          <p:nvPr>
            <p:ph type="sldNum" sz="quarter" idx="5"/>
          </p:nvPr>
        </p:nvSpPr>
        <p:spPr/>
        <p:txBody>
          <a:bodyPr/>
          <a:lstStyle/>
          <a:p>
            <a:fld id="{5EF84C45-10BB-45EF-A3F5-30E23A2028F5}" type="slidenum">
              <a:rPr lang="es-AR" smtClean="0"/>
              <a:t>123</a:t>
            </a:fld>
            <a:endParaRPr lang="es-AR"/>
          </a:p>
        </p:txBody>
      </p:sp>
    </p:spTree>
    <p:extLst>
      <p:ext uri="{BB962C8B-B14F-4D97-AF65-F5344CB8AC3E}">
        <p14:creationId xmlns:p14="http://schemas.microsoft.com/office/powerpoint/2010/main" val="245571999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528E3-0870-685C-B23E-EDF3FA8BB0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BC06E1-4C98-9720-5873-6DAF08033A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C11B93-A9A8-128C-984A-3416FF600E3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A6D95DC-91A2-F361-5969-9DF7C66864E2}"/>
              </a:ext>
            </a:extLst>
          </p:cNvPr>
          <p:cNvSpPr>
            <a:spLocks noGrp="1"/>
          </p:cNvSpPr>
          <p:nvPr>
            <p:ph type="sldNum" sz="quarter" idx="5"/>
          </p:nvPr>
        </p:nvSpPr>
        <p:spPr/>
        <p:txBody>
          <a:bodyPr/>
          <a:lstStyle/>
          <a:p>
            <a:fld id="{5EF84C45-10BB-45EF-A3F5-30E23A2028F5}" type="slidenum">
              <a:rPr lang="es-AR" smtClean="0"/>
              <a:t>274</a:t>
            </a:fld>
            <a:endParaRPr lang="es-AR"/>
          </a:p>
        </p:txBody>
      </p:sp>
    </p:spTree>
    <p:extLst>
      <p:ext uri="{BB962C8B-B14F-4D97-AF65-F5344CB8AC3E}">
        <p14:creationId xmlns:p14="http://schemas.microsoft.com/office/powerpoint/2010/main" val="1168098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AC8B6-EE28-62BF-8453-6C1366F0183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9BB49D-2E18-7670-BF5B-7B0042BA35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2E2AFD-9D36-4931-8407-780A9C653D1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553F888-2E17-52A3-2C4C-BF3810F5C16C}"/>
              </a:ext>
            </a:extLst>
          </p:cNvPr>
          <p:cNvSpPr>
            <a:spLocks noGrp="1"/>
          </p:cNvSpPr>
          <p:nvPr>
            <p:ph type="sldNum" sz="quarter" idx="5"/>
          </p:nvPr>
        </p:nvSpPr>
        <p:spPr/>
        <p:txBody>
          <a:bodyPr/>
          <a:lstStyle/>
          <a:p>
            <a:fld id="{5EF84C45-10BB-45EF-A3F5-30E23A2028F5}" type="slidenum">
              <a:rPr lang="es-AR" smtClean="0"/>
              <a:t>275</a:t>
            </a:fld>
            <a:endParaRPr lang="es-AR"/>
          </a:p>
        </p:txBody>
      </p:sp>
    </p:spTree>
    <p:extLst>
      <p:ext uri="{BB962C8B-B14F-4D97-AF65-F5344CB8AC3E}">
        <p14:creationId xmlns:p14="http://schemas.microsoft.com/office/powerpoint/2010/main" val="9098398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A7E2-B51B-7CDD-191B-CE3C9EF317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009B0A5-D7BB-AAA3-B020-CFDB552BD99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ADC899-027D-C4AD-F604-1F4F4B8D5D5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7B01868-E2CD-6A6E-6CF0-3518D77D2DA8}"/>
              </a:ext>
            </a:extLst>
          </p:cNvPr>
          <p:cNvSpPr>
            <a:spLocks noGrp="1"/>
          </p:cNvSpPr>
          <p:nvPr>
            <p:ph type="sldNum" sz="quarter" idx="5"/>
          </p:nvPr>
        </p:nvSpPr>
        <p:spPr/>
        <p:txBody>
          <a:bodyPr/>
          <a:lstStyle/>
          <a:p>
            <a:fld id="{5EF84C45-10BB-45EF-A3F5-30E23A2028F5}" type="slidenum">
              <a:rPr lang="es-AR" smtClean="0"/>
              <a:t>276</a:t>
            </a:fld>
            <a:endParaRPr lang="es-AR"/>
          </a:p>
        </p:txBody>
      </p:sp>
    </p:spTree>
    <p:extLst>
      <p:ext uri="{BB962C8B-B14F-4D97-AF65-F5344CB8AC3E}">
        <p14:creationId xmlns:p14="http://schemas.microsoft.com/office/powerpoint/2010/main" val="6666506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BD088-6792-054E-8946-49676905CF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715F9F-7ED3-9143-FFFC-E9E1B9BB16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46171C-DC33-05DA-6B19-66460E32E4C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9646304-A9D2-4D1D-9068-7DB10D987716}"/>
              </a:ext>
            </a:extLst>
          </p:cNvPr>
          <p:cNvSpPr>
            <a:spLocks noGrp="1"/>
          </p:cNvSpPr>
          <p:nvPr>
            <p:ph type="sldNum" sz="quarter" idx="5"/>
          </p:nvPr>
        </p:nvSpPr>
        <p:spPr/>
        <p:txBody>
          <a:bodyPr/>
          <a:lstStyle/>
          <a:p>
            <a:fld id="{5EF84C45-10BB-45EF-A3F5-30E23A2028F5}" type="slidenum">
              <a:rPr lang="es-AR" smtClean="0"/>
              <a:t>277</a:t>
            </a:fld>
            <a:endParaRPr lang="es-AR"/>
          </a:p>
        </p:txBody>
      </p:sp>
    </p:spTree>
    <p:extLst>
      <p:ext uri="{BB962C8B-B14F-4D97-AF65-F5344CB8AC3E}">
        <p14:creationId xmlns:p14="http://schemas.microsoft.com/office/powerpoint/2010/main" val="32973629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BFEC7-8C70-37CF-3A2B-7FECC375A6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5782D5-1232-C170-F7E3-ACA3C71D5A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1CD9A3-8517-B8B1-6DE1-D58FFE40CB00}"/>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AD74665-5FB0-641E-3DF6-ABE22FD87D3D}"/>
              </a:ext>
            </a:extLst>
          </p:cNvPr>
          <p:cNvSpPr>
            <a:spLocks noGrp="1"/>
          </p:cNvSpPr>
          <p:nvPr>
            <p:ph type="sldNum" sz="quarter" idx="5"/>
          </p:nvPr>
        </p:nvSpPr>
        <p:spPr/>
        <p:txBody>
          <a:bodyPr/>
          <a:lstStyle/>
          <a:p>
            <a:fld id="{5EF84C45-10BB-45EF-A3F5-30E23A2028F5}" type="slidenum">
              <a:rPr lang="es-AR" smtClean="0"/>
              <a:t>278</a:t>
            </a:fld>
            <a:endParaRPr lang="es-AR"/>
          </a:p>
        </p:txBody>
      </p:sp>
    </p:spTree>
    <p:extLst>
      <p:ext uri="{BB962C8B-B14F-4D97-AF65-F5344CB8AC3E}">
        <p14:creationId xmlns:p14="http://schemas.microsoft.com/office/powerpoint/2010/main" val="30384373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6F974-69C9-84EB-9E01-CD12EDF20A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D84BB7-2C62-39E6-E85C-DD36B70DAF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128F61-D4FD-3BCE-49A5-A3516913B7F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6F356E1-BAF0-4481-0FDA-1437A7703258}"/>
              </a:ext>
            </a:extLst>
          </p:cNvPr>
          <p:cNvSpPr>
            <a:spLocks noGrp="1"/>
          </p:cNvSpPr>
          <p:nvPr>
            <p:ph type="sldNum" sz="quarter" idx="5"/>
          </p:nvPr>
        </p:nvSpPr>
        <p:spPr/>
        <p:txBody>
          <a:bodyPr/>
          <a:lstStyle/>
          <a:p>
            <a:fld id="{5EF84C45-10BB-45EF-A3F5-30E23A2028F5}" type="slidenum">
              <a:rPr lang="es-AR" smtClean="0"/>
              <a:t>279</a:t>
            </a:fld>
            <a:endParaRPr lang="es-AR"/>
          </a:p>
        </p:txBody>
      </p:sp>
    </p:spTree>
    <p:extLst>
      <p:ext uri="{BB962C8B-B14F-4D97-AF65-F5344CB8AC3E}">
        <p14:creationId xmlns:p14="http://schemas.microsoft.com/office/powerpoint/2010/main" val="3914617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4325-1848-EBC3-0C91-57477ABE20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1698E5-F1BA-9549-16F6-1CD30CDDF04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947800-5325-FC82-5640-C4739EE21F4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1A80F29-D563-8D10-25D7-61FD734498C0}"/>
              </a:ext>
            </a:extLst>
          </p:cNvPr>
          <p:cNvSpPr>
            <a:spLocks noGrp="1"/>
          </p:cNvSpPr>
          <p:nvPr>
            <p:ph type="sldNum" sz="quarter" idx="5"/>
          </p:nvPr>
        </p:nvSpPr>
        <p:spPr/>
        <p:txBody>
          <a:bodyPr/>
          <a:lstStyle/>
          <a:p>
            <a:fld id="{5EF84C45-10BB-45EF-A3F5-30E23A2028F5}" type="slidenum">
              <a:rPr lang="es-AR" smtClean="0"/>
              <a:t>280</a:t>
            </a:fld>
            <a:endParaRPr lang="es-AR"/>
          </a:p>
        </p:txBody>
      </p:sp>
    </p:spTree>
    <p:extLst>
      <p:ext uri="{BB962C8B-B14F-4D97-AF65-F5344CB8AC3E}">
        <p14:creationId xmlns:p14="http://schemas.microsoft.com/office/powerpoint/2010/main" val="25609657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E5DE8-A4E8-574F-4993-833FC7C7C3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897395A-FC18-9F79-2F19-FEFF47DE98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520DCB-057B-41B5-1776-8D7E4E28047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DC3BA38-AFAC-9474-DE64-2E697CEA20C8}"/>
              </a:ext>
            </a:extLst>
          </p:cNvPr>
          <p:cNvSpPr>
            <a:spLocks noGrp="1"/>
          </p:cNvSpPr>
          <p:nvPr>
            <p:ph type="sldNum" sz="quarter" idx="5"/>
          </p:nvPr>
        </p:nvSpPr>
        <p:spPr/>
        <p:txBody>
          <a:bodyPr/>
          <a:lstStyle/>
          <a:p>
            <a:fld id="{5EF84C45-10BB-45EF-A3F5-30E23A2028F5}" type="slidenum">
              <a:rPr lang="es-AR" smtClean="0"/>
              <a:t>281</a:t>
            </a:fld>
            <a:endParaRPr lang="es-AR"/>
          </a:p>
        </p:txBody>
      </p:sp>
    </p:spTree>
    <p:extLst>
      <p:ext uri="{BB962C8B-B14F-4D97-AF65-F5344CB8AC3E}">
        <p14:creationId xmlns:p14="http://schemas.microsoft.com/office/powerpoint/2010/main" val="13843693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4EF2-3AD9-280E-D9F8-C583986E672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E0EEF8-BB0F-6446-2120-B365E49FA69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F34A27-A70A-C172-D921-C4D9B1AD87B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81A2543-6E44-B959-EB51-7E83EFB05F57}"/>
              </a:ext>
            </a:extLst>
          </p:cNvPr>
          <p:cNvSpPr>
            <a:spLocks noGrp="1"/>
          </p:cNvSpPr>
          <p:nvPr>
            <p:ph type="sldNum" sz="quarter" idx="5"/>
          </p:nvPr>
        </p:nvSpPr>
        <p:spPr/>
        <p:txBody>
          <a:bodyPr/>
          <a:lstStyle/>
          <a:p>
            <a:fld id="{5EF84C45-10BB-45EF-A3F5-30E23A2028F5}" type="slidenum">
              <a:rPr lang="es-AR" smtClean="0"/>
              <a:t>282</a:t>
            </a:fld>
            <a:endParaRPr lang="es-AR"/>
          </a:p>
        </p:txBody>
      </p:sp>
    </p:spTree>
    <p:extLst>
      <p:ext uri="{BB962C8B-B14F-4D97-AF65-F5344CB8AC3E}">
        <p14:creationId xmlns:p14="http://schemas.microsoft.com/office/powerpoint/2010/main" val="2441135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CA02-2096-B76A-6D0C-1651BE6D81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8A75E0-88C2-E633-5443-092E60D0369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2A5FAD-0445-7D87-633B-2BA589167F2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D93ED36-C990-21CF-F71B-D05AC9FE4D00}"/>
              </a:ext>
            </a:extLst>
          </p:cNvPr>
          <p:cNvSpPr>
            <a:spLocks noGrp="1"/>
          </p:cNvSpPr>
          <p:nvPr>
            <p:ph type="sldNum" sz="quarter" idx="5"/>
          </p:nvPr>
        </p:nvSpPr>
        <p:spPr/>
        <p:txBody>
          <a:bodyPr/>
          <a:lstStyle/>
          <a:p>
            <a:fld id="{5EF84C45-10BB-45EF-A3F5-30E23A2028F5}" type="slidenum">
              <a:rPr lang="es-AR" smtClean="0"/>
              <a:t>283</a:t>
            </a:fld>
            <a:endParaRPr lang="es-AR"/>
          </a:p>
        </p:txBody>
      </p:sp>
    </p:spTree>
    <p:extLst>
      <p:ext uri="{BB962C8B-B14F-4D97-AF65-F5344CB8AC3E}">
        <p14:creationId xmlns:p14="http://schemas.microsoft.com/office/powerpoint/2010/main" val="3680296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DFAE0-F45B-00F0-964F-186A20A6D7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4A52E6-C31F-B6E7-F3B1-06A69C022F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D5B24A-72DC-0E7B-D215-1998C55070A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8B71355-0F96-C56F-17B1-36C48DA720C9}"/>
              </a:ext>
            </a:extLst>
          </p:cNvPr>
          <p:cNvSpPr>
            <a:spLocks noGrp="1"/>
          </p:cNvSpPr>
          <p:nvPr>
            <p:ph type="sldNum" sz="quarter" idx="5"/>
          </p:nvPr>
        </p:nvSpPr>
        <p:spPr/>
        <p:txBody>
          <a:bodyPr/>
          <a:lstStyle/>
          <a:p>
            <a:fld id="{5EF84C45-10BB-45EF-A3F5-30E23A2028F5}" type="slidenum">
              <a:rPr lang="es-AR" smtClean="0"/>
              <a:t>124</a:t>
            </a:fld>
            <a:endParaRPr lang="es-AR"/>
          </a:p>
        </p:txBody>
      </p:sp>
    </p:spTree>
    <p:extLst>
      <p:ext uri="{BB962C8B-B14F-4D97-AF65-F5344CB8AC3E}">
        <p14:creationId xmlns:p14="http://schemas.microsoft.com/office/powerpoint/2010/main" val="12075566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59175-D8CC-539F-AAFD-C7B3A6D659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D8515A-513D-81CA-08F4-DCD117D4C9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267F666-906E-833B-D534-871675B2C81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E505A84-3DE8-6982-0CBE-2BDCC610D1C8}"/>
              </a:ext>
            </a:extLst>
          </p:cNvPr>
          <p:cNvSpPr>
            <a:spLocks noGrp="1"/>
          </p:cNvSpPr>
          <p:nvPr>
            <p:ph type="sldNum" sz="quarter" idx="5"/>
          </p:nvPr>
        </p:nvSpPr>
        <p:spPr/>
        <p:txBody>
          <a:bodyPr/>
          <a:lstStyle/>
          <a:p>
            <a:fld id="{5EF84C45-10BB-45EF-A3F5-30E23A2028F5}" type="slidenum">
              <a:rPr lang="es-AR" smtClean="0"/>
              <a:t>284</a:t>
            </a:fld>
            <a:endParaRPr lang="es-AR"/>
          </a:p>
        </p:txBody>
      </p:sp>
    </p:spTree>
    <p:extLst>
      <p:ext uri="{BB962C8B-B14F-4D97-AF65-F5344CB8AC3E}">
        <p14:creationId xmlns:p14="http://schemas.microsoft.com/office/powerpoint/2010/main" val="41013996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85D30-B620-C76B-62B8-4BD0B7CE09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A9E638-E633-F92C-39B8-B60E13EC14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3BB0FD-DEA6-AEAB-A489-65BE67BC571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DFB5960-965B-D3AF-AE06-9C3CCC587A99}"/>
              </a:ext>
            </a:extLst>
          </p:cNvPr>
          <p:cNvSpPr>
            <a:spLocks noGrp="1"/>
          </p:cNvSpPr>
          <p:nvPr>
            <p:ph type="sldNum" sz="quarter" idx="5"/>
          </p:nvPr>
        </p:nvSpPr>
        <p:spPr/>
        <p:txBody>
          <a:bodyPr/>
          <a:lstStyle/>
          <a:p>
            <a:fld id="{5EF84C45-10BB-45EF-A3F5-30E23A2028F5}" type="slidenum">
              <a:rPr lang="es-AR" smtClean="0"/>
              <a:t>285</a:t>
            </a:fld>
            <a:endParaRPr lang="es-AR"/>
          </a:p>
        </p:txBody>
      </p:sp>
    </p:spTree>
    <p:extLst>
      <p:ext uri="{BB962C8B-B14F-4D97-AF65-F5344CB8AC3E}">
        <p14:creationId xmlns:p14="http://schemas.microsoft.com/office/powerpoint/2010/main" val="23447964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67667-93AE-8304-A1E8-2884BF1EF7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A27A9D-BFFF-1971-9423-D1784EA96E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F442FA-E9AD-EB4D-5DB2-799050CC067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951813E-8131-F00E-6E70-653BB2BA06DC}"/>
              </a:ext>
            </a:extLst>
          </p:cNvPr>
          <p:cNvSpPr>
            <a:spLocks noGrp="1"/>
          </p:cNvSpPr>
          <p:nvPr>
            <p:ph type="sldNum" sz="quarter" idx="5"/>
          </p:nvPr>
        </p:nvSpPr>
        <p:spPr/>
        <p:txBody>
          <a:bodyPr/>
          <a:lstStyle/>
          <a:p>
            <a:fld id="{5EF84C45-10BB-45EF-A3F5-30E23A2028F5}" type="slidenum">
              <a:rPr lang="es-AR" smtClean="0"/>
              <a:t>286</a:t>
            </a:fld>
            <a:endParaRPr lang="es-AR"/>
          </a:p>
        </p:txBody>
      </p:sp>
    </p:spTree>
    <p:extLst>
      <p:ext uri="{BB962C8B-B14F-4D97-AF65-F5344CB8AC3E}">
        <p14:creationId xmlns:p14="http://schemas.microsoft.com/office/powerpoint/2010/main" val="36668042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F361-7550-A843-4F20-850B055C9E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27F1DD-7A16-7BB7-0929-931D2E35A2A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2A58CD-119C-BB06-1680-52C08298769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1BA3B35-877F-3D96-E17F-F9ADEFE123E4}"/>
              </a:ext>
            </a:extLst>
          </p:cNvPr>
          <p:cNvSpPr>
            <a:spLocks noGrp="1"/>
          </p:cNvSpPr>
          <p:nvPr>
            <p:ph type="sldNum" sz="quarter" idx="5"/>
          </p:nvPr>
        </p:nvSpPr>
        <p:spPr/>
        <p:txBody>
          <a:bodyPr/>
          <a:lstStyle/>
          <a:p>
            <a:fld id="{5EF84C45-10BB-45EF-A3F5-30E23A2028F5}" type="slidenum">
              <a:rPr lang="es-AR" smtClean="0"/>
              <a:t>287</a:t>
            </a:fld>
            <a:endParaRPr lang="es-AR"/>
          </a:p>
        </p:txBody>
      </p:sp>
    </p:spTree>
    <p:extLst>
      <p:ext uri="{BB962C8B-B14F-4D97-AF65-F5344CB8AC3E}">
        <p14:creationId xmlns:p14="http://schemas.microsoft.com/office/powerpoint/2010/main" val="5904372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D7082-909F-DEFD-996F-75445FBB87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12026E-E3F5-6F21-2C0C-EE7827E0D84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9235EE-156E-8416-4478-64BD5AE543A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8B5BAF2-D179-11A2-B457-589904B79A3B}"/>
              </a:ext>
            </a:extLst>
          </p:cNvPr>
          <p:cNvSpPr>
            <a:spLocks noGrp="1"/>
          </p:cNvSpPr>
          <p:nvPr>
            <p:ph type="sldNum" sz="quarter" idx="5"/>
          </p:nvPr>
        </p:nvSpPr>
        <p:spPr/>
        <p:txBody>
          <a:bodyPr/>
          <a:lstStyle/>
          <a:p>
            <a:fld id="{5EF84C45-10BB-45EF-A3F5-30E23A2028F5}" type="slidenum">
              <a:rPr lang="es-AR" smtClean="0"/>
              <a:t>288</a:t>
            </a:fld>
            <a:endParaRPr lang="es-AR"/>
          </a:p>
        </p:txBody>
      </p:sp>
    </p:spTree>
    <p:extLst>
      <p:ext uri="{BB962C8B-B14F-4D97-AF65-F5344CB8AC3E}">
        <p14:creationId xmlns:p14="http://schemas.microsoft.com/office/powerpoint/2010/main" val="10491968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70E1-B701-F68C-03AD-17324915EC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D2846C-4A77-373E-F06F-B3C1AB2EAD9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36159E-1CAC-8C82-16DE-393011D6841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3DB9C29-86F7-0B01-8D50-C019D7B878C4}"/>
              </a:ext>
            </a:extLst>
          </p:cNvPr>
          <p:cNvSpPr>
            <a:spLocks noGrp="1"/>
          </p:cNvSpPr>
          <p:nvPr>
            <p:ph type="sldNum" sz="quarter" idx="5"/>
          </p:nvPr>
        </p:nvSpPr>
        <p:spPr/>
        <p:txBody>
          <a:bodyPr/>
          <a:lstStyle/>
          <a:p>
            <a:fld id="{5EF84C45-10BB-45EF-A3F5-30E23A2028F5}" type="slidenum">
              <a:rPr lang="es-AR" smtClean="0"/>
              <a:t>289</a:t>
            </a:fld>
            <a:endParaRPr lang="es-AR"/>
          </a:p>
        </p:txBody>
      </p:sp>
    </p:spTree>
    <p:extLst>
      <p:ext uri="{BB962C8B-B14F-4D97-AF65-F5344CB8AC3E}">
        <p14:creationId xmlns:p14="http://schemas.microsoft.com/office/powerpoint/2010/main" val="28825379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C6175-A2FD-68B1-8DB3-1CDC76A91C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074EEF-BABD-ABD7-26C0-8ACFB93EA8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D2E0A7-D50E-8023-762D-6761EDE2FB30}"/>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7B044D0-C969-992F-0DF3-9B6E960D7545}"/>
              </a:ext>
            </a:extLst>
          </p:cNvPr>
          <p:cNvSpPr>
            <a:spLocks noGrp="1"/>
          </p:cNvSpPr>
          <p:nvPr>
            <p:ph type="sldNum" sz="quarter" idx="5"/>
          </p:nvPr>
        </p:nvSpPr>
        <p:spPr/>
        <p:txBody>
          <a:bodyPr/>
          <a:lstStyle/>
          <a:p>
            <a:fld id="{5EF84C45-10BB-45EF-A3F5-30E23A2028F5}" type="slidenum">
              <a:rPr lang="es-AR" smtClean="0"/>
              <a:t>290</a:t>
            </a:fld>
            <a:endParaRPr lang="es-AR"/>
          </a:p>
        </p:txBody>
      </p:sp>
    </p:spTree>
    <p:extLst>
      <p:ext uri="{BB962C8B-B14F-4D97-AF65-F5344CB8AC3E}">
        <p14:creationId xmlns:p14="http://schemas.microsoft.com/office/powerpoint/2010/main" val="31347381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EAE9D-EFD0-1255-7270-E0E0C6ED93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D7EA33-F9B8-2B34-6EB0-BBB20B9425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08F14AD-34B8-85FF-A914-9A0BA981D6E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B4AFDB8-A6A8-C3CB-1DE9-B1A58BE2B10A}"/>
              </a:ext>
            </a:extLst>
          </p:cNvPr>
          <p:cNvSpPr>
            <a:spLocks noGrp="1"/>
          </p:cNvSpPr>
          <p:nvPr>
            <p:ph type="sldNum" sz="quarter" idx="5"/>
          </p:nvPr>
        </p:nvSpPr>
        <p:spPr/>
        <p:txBody>
          <a:bodyPr/>
          <a:lstStyle/>
          <a:p>
            <a:fld id="{5EF84C45-10BB-45EF-A3F5-30E23A2028F5}" type="slidenum">
              <a:rPr lang="es-AR" smtClean="0"/>
              <a:t>291</a:t>
            </a:fld>
            <a:endParaRPr lang="es-AR"/>
          </a:p>
        </p:txBody>
      </p:sp>
    </p:spTree>
    <p:extLst>
      <p:ext uri="{BB962C8B-B14F-4D97-AF65-F5344CB8AC3E}">
        <p14:creationId xmlns:p14="http://schemas.microsoft.com/office/powerpoint/2010/main" val="42221262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423DF-F0A8-0ED6-1C69-7CB94F85A5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F08A976-1E7D-C905-4985-F7885BA6673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B5C4BD9-5231-CAB1-FC17-3F9869CB26F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29232BF-2390-84B9-9141-8AF9AE9CE981}"/>
              </a:ext>
            </a:extLst>
          </p:cNvPr>
          <p:cNvSpPr>
            <a:spLocks noGrp="1"/>
          </p:cNvSpPr>
          <p:nvPr>
            <p:ph type="sldNum" sz="quarter" idx="5"/>
          </p:nvPr>
        </p:nvSpPr>
        <p:spPr/>
        <p:txBody>
          <a:bodyPr/>
          <a:lstStyle/>
          <a:p>
            <a:fld id="{5EF84C45-10BB-45EF-A3F5-30E23A2028F5}" type="slidenum">
              <a:rPr lang="es-AR" smtClean="0"/>
              <a:t>292</a:t>
            </a:fld>
            <a:endParaRPr lang="es-AR"/>
          </a:p>
        </p:txBody>
      </p:sp>
    </p:spTree>
    <p:extLst>
      <p:ext uri="{BB962C8B-B14F-4D97-AF65-F5344CB8AC3E}">
        <p14:creationId xmlns:p14="http://schemas.microsoft.com/office/powerpoint/2010/main" val="2171223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3710D-90C2-6E2D-8673-F11E37D09E1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5090EE0-26A6-EA34-80A1-42231F94236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EAFD17E-C7B4-D928-0BEF-B2CF6B73E07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3AFA7C8-2EA5-5388-8F54-C0BAE7126912}"/>
              </a:ext>
            </a:extLst>
          </p:cNvPr>
          <p:cNvSpPr>
            <a:spLocks noGrp="1"/>
          </p:cNvSpPr>
          <p:nvPr>
            <p:ph type="sldNum" sz="quarter" idx="5"/>
          </p:nvPr>
        </p:nvSpPr>
        <p:spPr/>
        <p:txBody>
          <a:bodyPr/>
          <a:lstStyle/>
          <a:p>
            <a:fld id="{5EF84C45-10BB-45EF-A3F5-30E23A2028F5}" type="slidenum">
              <a:rPr lang="es-AR" smtClean="0"/>
              <a:t>293</a:t>
            </a:fld>
            <a:endParaRPr lang="es-AR"/>
          </a:p>
        </p:txBody>
      </p:sp>
    </p:spTree>
    <p:extLst>
      <p:ext uri="{BB962C8B-B14F-4D97-AF65-F5344CB8AC3E}">
        <p14:creationId xmlns:p14="http://schemas.microsoft.com/office/powerpoint/2010/main" val="177505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DD9F2-B3F2-F99A-DA40-AEF8B58449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B93DC8-536E-08B1-B1AA-B9EBCA5790D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9DF239-6C0D-0A02-755B-5138337C33D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E5C1C64-4F4A-5C47-E570-E5FB1FED98CD}"/>
              </a:ext>
            </a:extLst>
          </p:cNvPr>
          <p:cNvSpPr>
            <a:spLocks noGrp="1"/>
          </p:cNvSpPr>
          <p:nvPr>
            <p:ph type="sldNum" sz="quarter" idx="5"/>
          </p:nvPr>
        </p:nvSpPr>
        <p:spPr/>
        <p:txBody>
          <a:bodyPr/>
          <a:lstStyle/>
          <a:p>
            <a:fld id="{5EF84C45-10BB-45EF-A3F5-30E23A2028F5}" type="slidenum">
              <a:rPr lang="es-AR" smtClean="0"/>
              <a:t>125</a:t>
            </a:fld>
            <a:endParaRPr lang="es-AR"/>
          </a:p>
        </p:txBody>
      </p:sp>
    </p:spTree>
    <p:extLst>
      <p:ext uri="{BB962C8B-B14F-4D97-AF65-F5344CB8AC3E}">
        <p14:creationId xmlns:p14="http://schemas.microsoft.com/office/powerpoint/2010/main" val="32580903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799B-7069-C11C-DE44-CB82967228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4A1D9C-066E-BA00-FD22-34AE67BC0D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9D4319-E531-D34D-A342-8BC31333B7F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55BD348-C19C-E859-028B-A9A1B2B2CAEA}"/>
              </a:ext>
            </a:extLst>
          </p:cNvPr>
          <p:cNvSpPr>
            <a:spLocks noGrp="1"/>
          </p:cNvSpPr>
          <p:nvPr>
            <p:ph type="sldNum" sz="quarter" idx="5"/>
          </p:nvPr>
        </p:nvSpPr>
        <p:spPr/>
        <p:txBody>
          <a:bodyPr/>
          <a:lstStyle/>
          <a:p>
            <a:fld id="{5EF84C45-10BB-45EF-A3F5-30E23A2028F5}" type="slidenum">
              <a:rPr lang="es-AR" smtClean="0"/>
              <a:t>294</a:t>
            </a:fld>
            <a:endParaRPr lang="es-AR"/>
          </a:p>
        </p:txBody>
      </p:sp>
    </p:spTree>
    <p:extLst>
      <p:ext uri="{BB962C8B-B14F-4D97-AF65-F5344CB8AC3E}">
        <p14:creationId xmlns:p14="http://schemas.microsoft.com/office/powerpoint/2010/main" val="259276498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9627-094B-896C-7C21-E1DE16AAAA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29B3CCE-1E0E-A61A-5C76-7CD5FA4330A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F5301D-4151-B1E7-A230-762B4AC3537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29370E8-4455-972A-5B7E-A0D22C49E928}"/>
              </a:ext>
            </a:extLst>
          </p:cNvPr>
          <p:cNvSpPr>
            <a:spLocks noGrp="1"/>
          </p:cNvSpPr>
          <p:nvPr>
            <p:ph type="sldNum" sz="quarter" idx="5"/>
          </p:nvPr>
        </p:nvSpPr>
        <p:spPr/>
        <p:txBody>
          <a:bodyPr/>
          <a:lstStyle/>
          <a:p>
            <a:fld id="{5EF84C45-10BB-45EF-A3F5-30E23A2028F5}" type="slidenum">
              <a:rPr lang="es-AR" smtClean="0"/>
              <a:t>295</a:t>
            </a:fld>
            <a:endParaRPr lang="es-AR"/>
          </a:p>
        </p:txBody>
      </p:sp>
    </p:spTree>
    <p:extLst>
      <p:ext uri="{BB962C8B-B14F-4D97-AF65-F5344CB8AC3E}">
        <p14:creationId xmlns:p14="http://schemas.microsoft.com/office/powerpoint/2010/main" val="31199580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43F2-BB9A-A08B-DF3A-6A2AD0BF39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33C973-B978-1513-058A-F6EDA37F57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BD9D62-71F4-4B3D-CDE0-5DE78257183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6FFDF30-A9AE-4FD2-3F2B-29A46E3DBE4B}"/>
              </a:ext>
            </a:extLst>
          </p:cNvPr>
          <p:cNvSpPr>
            <a:spLocks noGrp="1"/>
          </p:cNvSpPr>
          <p:nvPr>
            <p:ph type="sldNum" sz="quarter" idx="5"/>
          </p:nvPr>
        </p:nvSpPr>
        <p:spPr/>
        <p:txBody>
          <a:bodyPr/>
          <a:lstStyle/>
          <a:p>
            <a:fld id="{5EF84C45-10BB-45EF-A3F5-30E23A2028F5}" type="slidenum">
              <a:rPr lang="es-AR" smtClean="0"/>
              <a:t>296</a:t>
            </a:fld>
            <a:endParaRPr lang="es-AR"/>
          </a:p>
        </p:txBody>
      </p:sp>
    </p:spTree>
    <p:extLst>
      <p:ext uri="{BB962C8B-B14F-4D97-AF65-F5344CB8AC3E}">
        <p14:creationId xmlns:p14="http://schemas.microsoft.com/office/powerpoint/2010/main" val="30162535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7650-69E9-103E-59E0-DBE96CC974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054926-39E7-57F4-2FB3-29DC3EDE21C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ED3B97-6643-65AF-354B-6A79F8A2633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C776B27-8A77-E0DF-7D08-434EE1B2FAB3}"/>
              </a:ext>
            </a:extLst>
          </p:cNvPr>
          <p:cNvSpPr>
            <a:spLocks noGrp="1"/>
          </p:cNvSpPr>
          <p:nvPr>
            <p:ph type="sldNum" sz="quarter" idx="5"/>
          </p:nvPr>
        </p:nvSpPr>
        <p:spPr/>
        <p:txBody>
          <a:bodyPr/>
          <a:lstStyle/>
          <a:p>
            <a:fld id="{5EF84C45-10BB-45EF-A3F5-30E23A2028F5}" type="slidenum">
              <a:rPr lang="es-AR" smtClean="0"/>
              <a:t>297</a:t>
            </a:fld>
            <a:endParaRPr lang="es-AR"/>
          </a:p>
        </p:txBody>
      </p:sp>
    </p:spTree>
    <p:extLst>
      <p:ext uri="{BB962C8B-B14F-4D97-AF65-F5344CB8AC3E}">
        <p14:creationId xmlns:p14="http://schemas.microsoft.com/office/powerpoint/2010/main" val="10746316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76FAF-1850-297A-3A3C-C1250DB7B1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F337FD8-ECFA-A4D4-93CC-163109C4731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AB7D9F-E8ED-A53C-45AE-97B95404318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F6315EE-5C89-1C19-772F-7A89C5E4161E}"/>
              </a:ext>
            </a:extLst>
          </p:cNvPr>
          <p:cNvSpPr>
            <a:spLocks noGrp="1"/>
          </p:cNvSpPr>
          <p:nvPr>
            <p:ph type="sldNum" sz="quarter" idx="5"/>
          </p:nvPr>
        </p:nvSpPr>
        <p:spPr/>
        <p:txBody>
          <a:bodyPr/>
          <a:lstStyle/>
          <a:p>
            <a:fld id="{5EF84C45-10BB-45EF-A3F5-30E23A2028F5}" type="slidenum">
              <a:rPr lang="es-AR" smtClean="0"/>
              <a:t>298</a:t>
            </a:fld>
            <a:endParaRPr lang="es-AR"/>
          </a:p>
        </p:txBody>
      </p:sp>
    </p:spTree>
    <p:extLst>
      <p:ext uri="{BB962C8B-B14F-4D97-AF65-F5344CB8AC3E}">
        <p14:creationId xmlns:p14="http://schemas.microsoft.com/office/powerpoint/2010/main" val="12973492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84B9A-DAE5-9FCA-A932-A3D3B61946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1ED0F3-8834-1A6E-0722-F02C5CCD5C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EA3166E-05CA-79CB-DFCF-86B37ACC2A7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E18981A-EB4E-C70E-1BE7-DB8213995ABF}"/>
              </a:ext>
            </a:extLst>
          </p:cNvPr>
          <p:cNvSpPr>
            <a:spLocks noGrp="1"/>
          </p:cNvSpPr>
          <p:nvPr>
            <p:ph type="sldNum" sz="quarter" idx="5"/>
          </p:nvPr>
        </p:nvSpPr>
        <p:spPr/>
        <p:txBody>
          <a:bodyPr/>
          <a:lstStyle/>
          <a:p>
            <a:fld id="{5EF84C45-10BB-45EF-A3F5-30E23A2028F5}" type="slidenum">
              <a:rPr lang="es-AR" smtClean="0"/>
              <a:t>299</a:t>
            </a:fld>
            <a:endParaRPr lang="es-AR"/>
          </a:p>
        </p:txBody>
      </p:sp>
    </p:spTree>
    <p:extLst>
      <p:ext uri="{BB962C8B-B14F-4D97-AF65-F5344CB8AC3E}">
        <p14:creationId xmlns:p14="http://schemas.microsoft.com/office/powerpoint/2010/main" val="15945102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D72DF-D3F6-B95B-0ACB-AE7E825CA8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3F9065-A5B8-850A-04E0-264D05E56C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82017C-AF79-3054-2246-A728649A266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AB5686D-A151-90E6-AE80-D4D9AEF5F5BB}"/>
              </a:ext>
            </a:extLst>
          </p:cNvPr>
          <p:cNvSpPr>
            <a:spLocks noGrp="1"/>
          </p:cNvSpPr>
          <p:nvPr>
            <p:ph type="sldNum" sz="quarter" idx="5"/>
          </p:nvPr>
        </p:nvSpPr>
        <p:spPr/>
        <p:txBody>
          <a:bodyPr/>
          <a:lstStyle/>
          <a:p>
            <a:fld id="{5EF84C45-10BB-45EF-A3F5-30E23A2028F5}" type="slidenum">
              <a:rPr lang="es-AR" smtClean="0"/>
              <a:t>300</a:t>
            </a:fld>
            <a:endParaRPr lang="es-AR"/>
          </a:p>
        </p:txBody>
      </p:sp>
    </p:spTree>
    <p:extLst>
      <p:ext uri="{BB962C8B-B14F-4D97-AF65-F5344CB8AC3E}">
        <p14:creationId xmlns:p14="http://schemas.microsoft.com/office/powerpoint/2010/main" val="20880128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76422-D866-49D7-AAA0-49092DC8A8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CB90B1-E62B-0A08-5296-5DCD9CD240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AD9082C-B266-D82C-D359-05A7F8C5E6C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6E9A787-E05C-682F-D5B3-1A1599C5F648}"/>
              </a:ext>
            </a:extLst>
          </p:cNvPr>
          <p:cNvSpPr>
            <a:spLocks noGrp="1"/>
          </p:cNvSpPr>
          <p:nvPr>
            <p:ph type="sldNum" sz="quarter" idx="5"/>
          </p:nvPr>
        </p:nvSpPr>
        <p:spPr/>
        <p:txBody>
          <a:bodyPr/>
          <a:lstStyle/>
          <a:p>
            <a:fld id="{5EF84C45-10BB-45EF-A3F5-30E23A2028F5}" type="slidenum">
              <a:rPr lang="es-AR" smtClean="0"/>
              <a:t>301</a:t>
            </a:fld>
            <a:endParaRPr lang="es-AR"/>
          </a:p>
        </p:txBody>
      </p:sp>
    </p:spTree>
    <p:extLst>
      <p:ext uri="{BB962C8B-B14F-4D97-AF65-F5344CB8AC3E}">
        <p14:creationId xmlns:p14="http://schemas.microsoft.com/office/powerpoint/2010/main" val="160459732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DC29E-820A-2ACE-D6B3-0340D32D40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3A773F-05E3-D8EE-4A91-6A83A447CF8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F45892-2B96-41CD-F05E-90EDF896877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5A688CB-C9F3-963B-AA1E-CCFCE2BA7A0A}"/>
              </a:ext>
            </a:extLst>
          </p:cNvPr>
          <p:cNvSpPr>
            <a:spLocks noGrp="1"/>
          </p:cNvSpPr>
          <p:nvPr>
            <p:ph type="sldNum" sz="quarter" idx="5"/>
          </p:nvPr>
        </p:nvSpPr>
        <p:spPr/>
        <p:txBody>
          <a:bodyPr/>
          <a:lstStyle/>
          <a:p>
            <a:fld id="{5EF84C45-10BB-45EF-A3F5-30E23A2028F5}" type="slidenum">
              <a:rPr lang="es-AR" smtClean="0"/>
              <a:t>302</a:t>
            </a:fld>
            <a:endParaRPr lang="es-AR"/>
          </a:p>
        </p:txBody>
      </p:sp>
    </p:spTree>
    <p:extLst>
      <p:ext uri="{BB962C8B-B14F-4D97-AF65-F5344CB8AC3E}">
        <p14:creationId xmlns:p14="http://schemas.microsoft.com/office/powerpoint/2010/main" val="35954360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94E3F-AB93-7962-C17C-4E6D7BB09D7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1081F8-79B3-7969-CBFF-5B06201B2F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3343CEA-D638-4E1A-45AE-BD3237E2125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09FB9CF-283B-9F60-1B45-A2A4E7677A43}"/>
              </a:ext>
            </a:extLst>
          </p:cNvPr>
          <p:cNvSpPr>
            <a:spLocks noGrp="1"/>
          </p:cNvSpPr>
          <p:nvPr>
            <p:ph type="sldNum" sz="quarter" idx="5"/>
          </p:nvPr>
        </p:nvSpPr>
        <p:spPr/>
        <p:txBody>
          <a:bodyPr/>
          <a:lstStyle/>
          <a:p>
            <a:fld id="{5EF84C45-10BB-45EF-A3F5-30E23A2028F5}" type="slidenum">
              <a:rPr lang="es-AR" smtClean="0"/>
              <a:t>303</a:t>
            </a:fld>
            <a:endParaRPr lang="es-AR"/>
          </a:p>
        </p:txBody>
      </p:sp>
    </p:spTree>
    <p:extLst>
      <p:ext uri="{BB962C8B-B14F-4D97-AF65-F5344CB8AC3E}">
        <p14:creationId xmlns:p14="http://schemas.microsoft.com/office/powerpoint/2010/main" val="1438375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F0EF0-03AE-9C58-E169-37A793232A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092760-23CC-E10B-4A9F-7F047A2035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5337D2-0066-150A-9B0D-69625119B24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3C0A8A0-F23C-A76E-F4FE-7C16EE083ADB}"/>
              </a:ext>
            </a:extLst>
          </p:cNvPr>
          <p:cNvSpPr>
            <a:spLocks noGrp="1"/>
          </p:cNvSpPr>
          <p:nvPr>
            <p:ph type="sldNum" sz="quarter" idx="5"/>
          </p:nvPr>
        </p:nvSpPr>
        <p:spPr/>
        <p:txBody>
          <a:bodyPr/>
          <a:lstStyle/>
          <a:p>
            <a:fld id="{5EF84C45-10BB-45EF-A3F5-30E23A2028F5}" type="slidenum">
              <a:rPr lang="es-AR" smtClean="0"/>
              <a:t>126</a:t>
            </a:fld>
            <a:endParaRPr lang="es-AR"/>
          </a:p>
        </p:txBody>
      </p:sp>
    </p:spTree>
    <p:extLst>
      <p:ext uri="{BB962C8B-B14F-4D97-AF65-F5344CB8AC3E}">
        <p14:creationId xmlns:p14="http://schemas.microsoft.com/office/powerpoint/2010/main" val="143877457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A0947-F5F5-DD96-F3A5-A24275DF5C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39F31E-213B-4A58-220F-CB7C28AB58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00000E-3AE8-A4AD-14A4-D5D64B8CF67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D943C20-5955-7202-7925-1423DF15F6E0}"/>
              </a:ext>
            </a:extLst>
          </p:cNvPr>
          <p:cNvSpPr>
            <a:spLocks noGrp="1"/>
          </p:cNvSpPr>
          <p:nvPr>
            <p:ph type="sldNum" sz="quarter" idx="5"/>
          </p:nvPr>
        </p:nvSpPr>
        <p:spPr/>
        <p:txBody>
          <a:bodyPr/>
          <a:lstStyle/>
          <a:p>
            <a:fld id="{5EF84C45-10BB-45EF-A3F5-30E23A2028F5}" type="slidenum">
              <a:rPr lang="es-AR" smtClean="0"/>
              <a:t>304</a:t>
            </a:fld>
            <a:endParaRPr lang="es-AR"/>
          </a:p>
        </p:txBody>
      </p:sp>
    </p:spTree>
    <p:extLst>
      <p:ext uri="{BB962C8B-B14F-4D97-AF65-F5344CB8AC3E}">
        <p14:creationId xmlns:p14="http://schemas.microsoft.com/office/powerpoint/2010/main" val="137466658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86C4-732B-25B8-8591-F38FB6A695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489DE8-5D42-F310-17F6-35E965D7F2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4835AE-CA1D-B56C-05AD-13734D9129C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75EA310-AF01-3075-D974-D6BF8AD2D336}"/>
              </a:ext>
            </a:extLst>
          </p:cNvPr>
          <p:cNvSpPr>
            <a:spLocks noGrp="1"/>
          </p:cNvSpPr>
          <p:nvPr>
            <p:ph type="sldNum" sz="quarter" idx="5"/>
          </p:nvPr>
        </p:nvSpPr>
        <p:spPr/>
        <p:txBody>
          <a:bodyPr/>
          <a:lstStyle/>
          <a:p>
            <a:fld id="{5EF84C45-10BB-45EF-A3F5-30E23A2028F5}" type="slidenum">
              <a:rPr lang="es-AR" smtClean="0"/>
              <a:t>305</a:t>
            </a:fld>
            <a:endParaRPr lang="es-AR"/>
          </a:p>
        </p:txBody>
      </p:sp>
    </p:spTree>
    <p:extLst>
      <p:ext uri="{BB962C8B-B14F-4D97-AF65-F5344CB8AC3E}">
        <p14:creationId xmlns:p14="http://schemas.microsoft.com/office/powerpoint/2010/main" val="7167011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5397C-43AC-0569-246B-65068594DB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F47254-D90A-08C3-00AD-B1374655CF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4D614B-54E6-D598-613C-73DDC85F02A0}"/>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CE84C87-2302-22A8-708B-7205B1366868}"/>
              </a:ext>
            </a:extLst>
          </p:cNvPr>
          <p:cNvSpPr>
            <a:spLocks noGrp="1"/>
          </p:cNvSpPr>
          <p:nvPr>
            <p:ph type="sldNum" sz="quarter" idx="5"/>
          </p:nvPr>
        </p:nvSpPr>
        <p:spPr/>
        <p:txBody>
          <a:bodyPr/>
          <a:lstStyle/>
          <a:p>
            <a:fld id="{5EF84C45-10BB-45EF-A3F5-30E23A2028F5}" type="slidenum">
              <a:rPr lang="es-AR" smtClean="0"/>
              <a:t>306</a:t>
            </a:fld>
            <a:endParaRPr lang="es-AR"/>
          </a:p>
        </p:txBody>
      </p:sp>
    </p:spTree>
    <p:extLst>
      <p:ext uri="{BB962C8B-B14F-4D97-AF65-F5344CB8AC3E}">
        <p14:creationId xmlns:p14="http://schemas.microsoft.com/office/powerpoint/2010/main" val="36668723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DF58-124B-389B-0434-1CE2D4949D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D871A4-485F-99C3-3819-66DEB50AC5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80CCBC-3D40-9DEA-A681-237446412CD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DCAE12E-39B5-2EEA-969E-8FBAD80CD873}"/>
              </a:ext>
            </a:extLst>
          </p:cNvPr>
          <p:cNvSpPr>
            <a:spLocks noGrp="1"/>
          </p:cNvSpPr>
          <p:nvPr>
            <p:ph type="sldNum" sz="quarter" idx="5"/>
          </p:nvPr>
        </p:nvSpPr>
        <p:spPr/>
        <p:txBody>
          <a:bodyPr/>
          <a:lstStyle/>
          <a:p>
            <a:fld id="{5EF84C45-10BB-45EF-A3F5-30E23A2028F5}" type="slidenum">
              <a:rPr lang="es-AR" smtClean="0"/>
              <a:t>307</a:t>
            </a:fld>
            <a:endParaRPr lang="es-AR"/>
          </a:p>
        </p:txBody>
      </p:sp>
    </p:spTree>
    <p:extLst>
      <p:ext uri="{BB962C8B-B14F-4D97-AF65-F5344CB8AC3E}">
        <p14:creationId xmlns:p14="http://schemas.microsoft.com/office/powerpoint/2010/main" val="41141287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112B0-01AD-0170-2BD8-C125588089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BE8D59-2F19-5F98-66C7-B52A983E27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C622D0-EC4F-71EC-B37C-7D398A42135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439A5FC-3DE0-3ED1-30BC-A22BBF0CE376}"/>
              </a:ext>
            </a:extLst>
          </p:cNvPr>
          <p:cNvSpPr>
            <a:spLocks noGrp="1"/>
          </p:cNvSpPr>
          <p:nvPr>
            <p:ph type="sldNum" sz="quarter" idx="5"/>
          </p:nvPr>
        </p:nvSpPr>
        <p:spPr/>
        <p:txBody>
          <a:bodyPr/>
          <a:lstStyle/>
          <a:p>
            <a:fld id="{5EF84C45-10BB-45EF-A3F5-30E23A2028F5}" type="slidenum">
              <a:rPr lang="es-AR" smtClean="0"/>
              <a:t>308</a:t>
            </a:fld>
            <a:endParaRPr lang="es-AR"/>
          </a:p>
        </p:txBody>
      </p:sp>
    </p:spTree>
    <p:extLst>
      <p:ext uri="{BB962C8B-B14F-4D97-AF65-F5344CB8AC3E}">
        <p14:creationId xmlns:p14="http://schemas.microsoft.com/office/powerpoint/2010/main" val="281497905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858EE-A595-3C57-AECA-2A5BFFE60F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2FE0FD-0FDE-6939-FDD3-36CD915E67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35616A7-D0A2-5DCA-5305-AF1E39C8A2F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6FDB77F-3BFC-7853-F268-C55C6A8AB9CB}"/>
              </a:ext>
            </a:extLst>
          </p:cNvPr>
          <p:cNvSpPr>
            <a:spLocks noGrp="1"/>
          </p:cNvSpPr>
          <p:nvPr>
            <p:ph type="sldNum" sz="quarter" idx="5"/>
          </p:nvPr>
        </p:nvSpPr>
        <p:spPr/>
        <p:txBody>
          <a:bodyPr/>
          <a:lstStyle/>
          <a:p>
            <a:fld id="{5EF84C45-10BB-45EF-A3F5-30E23A2028F5}" type="slidenum">
              <a:rPr lang="es-AR" smtClean="0"/>
              <a:t>309</a:t>
            </a:fld>
            <a:endParaRPr lang="es-AR"/>
          </a:p>
        </p:txBody>
      </p:sp>
    </p:spTree>
    <p:extLst>
      <p:ext uri="{BB962C8B-B14F-4D97-AF65-F5344CB8AC3E}">
        <p14:creationId xmlns:p14="http://schemas.microsoft.com/office/powerpoint/2010/main" val="8186845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FE0D4-6D71-0B7F-D8D0-72168019C7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C3515A-A9A7-FC46-1755-FF863227C3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4BC78D-B11E-C007-7013-805677C739D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7B83BD7-86E8-1AD4-C321-7A7252F56B60}"/>
              </a:ext>
            </a:extLst>
          </p:cNvPr>
          <p:cNvSpPr>
            <a:spLocks noGrp="1"/>
          </p:cNvSpPr>
          <p:nvPr>
            <p:ph type="sldNum" sz="quarter" idx="5"/>
          </p:nvPr>
        </p:nvSpPr>
        <p:spPr/>
        <p:txBody>
          <a:bodyPr/>
          <a:lstStyle/>
          <a:p>
            <a:fld id="{5EF84C45-10BB-45EF-A3F5-30E23A2028F5}" type="slidenum">
              <a:rPr lang="es-AR" smtClean="0"/>
              <a:t>310</a:t>
            </a:fld>
            <a:endParaRPr lang="es-AR"/>
          </a:p>
        </p:txBody>
      </p:sp>
    </p:spTree>
    <p:extLst>
      <p:ext uri="{BB962C8B-B14F-4D97-AF65-F5344CB8AC3E}">
        <p14:creationId xmlns:p14="http://schemas.microsoft.com/office/powerpoint/2010/main" val="290310881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88C4-E1D6-D60E-ED7E-9E435E103E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2D24E9-C53D-FC8A-97E7-42EB75E1743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628168F-C157-0328-CFE5-4496B4E9E8D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A93AF77-32E7-A0A5-B5B7-BF12DE7E2F0F}"/>
              </a:ext>
            </a:extLst>
          </p:cNvPr>
          <p:cNvSpPr>
            <a:spLocks noGrp="1"/>
          </p:cNvSpPr>
          <p:nvPr>
            <p:ph type="sldNum" sz="quarter" idx="5"/>
          </p:nvPr>
        </p:nvSpPr>
        <p:spPr/>
        <p:txBody>
          <a:bodyPr/>
          <a:lstStyle/>
          <a:p>
            <a:fld id="{5EF84C45-10BB-45EF-A3F5-30E23A2028F5}" type="slidenum">
              <a:rPr lang="es-AR" smtClean="0"/>
              <a:t>311</a:t>
            </a:fld>
            <a:endParaRPr lang="es-AR"/>
          </a:p>
        </p:txBody>
      </p:sp>
    </p:spTree>
    <p:extLst>
      <p:ext uri="{BB962C8B-B14F-4D97-AF65-F5344CB8AC3E}">
        <p14:creationId xmlns:p14="http://schemas.microsoft.com/office/powerpoint/2010/main" val="277711948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01D8-494D-A819-ACC7-80A4225367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1FADE4B-312C-94A7-3676-C4CBF388B5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79DE06A-E11A-0F77-EFD2-B948187940A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177503E-BCE9-24F7-BDB7-32AA36442D73}"/>
              </a:ext>
            </a:extLst>
          </p:cNvPr>
          <p:cNvSpPr>
            <a:spLocks noGrp="1"/>
          </p:cNvSpPr>
          <p:nvPr>
            <p:ph type="sldNum" sz="quarter" idx="5"/>
          </p:nvPr>
        </p:nvSpPr>
        <p:spPr/>
        <p:txBody>
          <a:bodyPr/>
          <a:lstStyle/>
          <a:p>
            <a:fld id="{5EF84C45-10BB-45EF-A3F5-30E23A2028F5}" type="slidenum">
              <a:rPr lang="es-AR" smtClean="0"/>
              <a:t>312</a:t>
            </a:fld>
            <a:endParaRPr lang="es-AR"/>
          </a:p>
        </p:txBody>
      </p:sp>
    </p:spTree>
    <p:extLst>
      <p:ext uri="{BB962C8B-B14F-4D97-AF65-F5344CB8AC3E}">
        <p14:creationId xmlns:p14="http://schemas.microsoft.com/office/powerpoint/2010/main" val="72834190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3A75F-EC95-7481-30E6-719E6A38D6C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2D622B-9FB7-D2CE-2634-9A5AC763E7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992D9B-9865-6B2B-2E4A-58D380DC432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C9F551F-8FFD-C36A-BAE5-679ABB5B68D0}"/>
              </a:ext>
            </a:extLst>
          </p:cNvPr>
          <p:cNvSpPr>
            <a:spLocks noGrp="1"/>
          </p:cNvSpPr>
          <p:nvPr>
            <p:ph type="sldNum" sz="quarter" idx="5"/>
          </p:nvPr>
        </p:nvSpPr>
        <p:spPr/>
        <p:txBody>
          <a:bodyPr/>
          <a:lstStyle/>
          <a:p>
            <a:fld id="{5EF84C45-10BB-45EF-A3F5-30E23A2028F5}" type="slidenum">
              <a:rPr lang="es-AR" smtClean="0"/>
              <a:t>313</a:t>
            </a:fld>
            <a:endParaRPr lang="es-AR"/>
          </a:p>
        </p:txBody>
      </p:sp>
    </p:spTree>
    <p:extLst>
      <p:ext uri="{BB962C8B-B14F-4D97-AF65-F5344CB8AC3E}">
        <p14:creationId xmlns:p14="http://schemas.microsoft.com/office/powerpoint/2010/main" val="1663493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BE197-C68A-B83D-B423-0B726003D9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F84C59-5E88-729A-6166-21A7459BB8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35D95C6-978D-9B2C-A830-EB755B153F8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6E5957B-7183-CDFE-2731-69B21EDC18EA}"/>
              </a:ext>
            </a:extLst>
          </p:cNvPr>
          <p:cNvSpPr>
            <a:spLocks noGrp="1"/>
          </p:cNvSpPr>
          <p:nvPr>
            <p:ph type="sldNum" sz="quarter" idx="5"/>
          </p:nvPr>
        </p:nvSpPr>
        <p:spPr/>
        <p:txBody>
          <a:bodyPr/>
          <a:lstStyle/>
          <a:p>
            <a:fld id="{5EF84C45-10BB-45EF-A3F5-30E23A2028F5}" type="slidenum">
              <a:rPr lang="es-AR" smtClean="0"/>
              <a:t>127</a:t>
            </a:fld>
            <a:endParaRPr lang="es-AR"/>
          </a:p>
        </p:txBody>
      </p:sp>
    </p:spTree>
    <p:extLst>
      <p:ext uri="{BB962C8B-B14F-4D97-AF65-F5344CB8AC3E}">
        <p14:creationId xmlns:p14="http://schemas.microsoft.com/office/powerpoint/2010/main" val="379661440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031B-1C44-1C96-8927-5596A0C7EE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4ED700E-1AFE-7370-2054-DB367B2F90C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26AF95-4F17-89FB-9397-174E5A0D59D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BF87840-EF9A-168C-B354-64B9C53EAE2E}"/>
              </a:ext>
            </a:extLst>
          </p:cNvPr>
          <p:cNvSpPr>
            <a:spLocks noGrp="1"/>
          </p:cNvSpPr>
          <p:nvPr>
            <p:ph type="sldNum" sz="quarter" idx="5"/>
          </p:nvPr>
        </p:nvSpPr>
        <p:spPr/>
        <p:txBody>
          <a:bodyPr/>
          <a:lstStyle/>
          <a:p>
            <a:fld id="{5EF84C45-10BB-45EF-A3F5-30E23A2028F5}" type="slidenum">
              <a:rPr lang="es-AR" smtClean="0"/>
              <a:t>314</a:t>
            </a:fld>
            <a:endParaRPr lang="es-AR"/>
          </a:p>
        </p:txBody>
      </p:sp>
    </p:spTree>
    <p:extLst>
      <p:ext uri="{BB962C8B-B14F-4D97-AF65-F5344CB8AC3E}">
        <p14:creationId xmlns:p14="http://schemas.microsoft.com/office/powerpoint/2010/main" val="7851302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35D69-7E9F-3003-4D2C-F35629BA7E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45196E-92BF-A6C4-AE32-86AE74B8FA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20023B-1936-C96E-A6DF-077A0EECBBC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3846B68-BA2C-2197-9FBC-28CD68F93A48}"/>
              </a:ext>
            </a:extLst>
          </p:cNvPr>
          <p:cNvSpPr>
            <a:spLocks noGrp="1"/>
          </p:cNvSpPr>
          <p:nvPr>
            <p:ph type="sldNum" sz="quarter" idx="5"/>
          </p:nvPr>
        </p:nvSpPr>
        <p:spPr/>
        <p:txBody>
          <a:bodyPr/>
          <a:lstStyle/>
          <a:p>
            <a:fld id="{5EF84C45-10BB-45EF-A3F5-30E23A2028F5}" type="slidenum">
              <a:rPr lang="es-AR" smtClean="0"/>
              <a:t>315</a:t>
            </a:fld>
            <a:endParaRPr lang="es-AR"/>
          </a:p>
        </p:txBody>
      </p:sp>
    </p:spTree>
    <p:extLst>
      <p:ext uri="{BB962C8B-B14F-4D97-AF65-F5344CB8AC3E}">
        <p14:creationId xmlns:p14="http://schemas.microsoft.com/office/powerpoint/2010/main" val="246402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1E375-EB30-4A61-4612-CBE7157C15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91BBAF-A713-499C-9823-E8A68E11BA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72F33F-74E7-01BD-9B2E-B4C54719ED4A}"/>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F9D1D24-D495-B0E5-3428-8231CCA9FBD4}"/>
              </a:ext>
            </a:extLst>
          </p:cNvPr>
          <p:cNvSpPr>
            <a:spLocks noGrp="1"/>
          </p:cNvSpPr>
          <p:nvPr>
            <p:ph type="sldNum" sz="quarter" idx="5"/>
          </p:nvPr>
        </p:nvSpPr>
        <p:spPr/>
        <p:txBody>
          <a:bodyPr/>
          <a:lstStyle/>
          <a:p>
            <a:fld id="{5EF84C45-10BB-45EF-A3F5-30E23A2028F5}" type="slidenum">
              <a:rPr lang="es-AR" smtClean="0"/>
              <a:t>128</a:t>
            </a:fld>
            <a:endParaRPr lang="es-AR"/>
          </a:p>
        </p:txBody>
      </p:sp>
    </p:spTree>
    <p:extLst>
      <p:ext uri="{BB962C8B-B14F-4D97-AF65-F5344CB8AC3E}">
        <p14:creationId xmlns:p14="http://schemas.microsoft.com/office/powerpoint/2010/main" val="1467337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19BE-CC95-18A4-A7D1-443D18CB0B0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62B5B8-3356-EB07-1748-1D220E90883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9BA124-7350-E96A-1928-E91837BD6CB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D2987FD-672B-F7E6-B54D-B289AB3EB158}"/>
              </a:ext>
            </a:extLst>
          </p:cNvPr>
          <p:cNvSpPr>
            <a:spLocks noGrp="1"/>
          </p:cNvSpPr>
          <p:nvPr>
            <p:ph type="sldNum" sz="quarter" idx="5"/>
          </p:nvPr>
        </p:nvSpPr>
        <p:spPr/>
        <p:txBody>
          <a:bodyPr/>
          <a:lstStyle/>
          <a:p>
            <a:fld id="{5EF84C45-10BB-45EF-A3F5-30E23A2028F5}" type="slidenum">
              <a:rPr lang="es-AR" smtClean="0"/>
              <a:t>129</a:t>
            </a:fld>
            <a:endParaRPr lang="es-AR"/>
          </a:p>
        </p:txBody>
      </p:sp>
    </p:spTree>
    <p:extLst>
      <p:ext uri="{BB962C8B-B14F-4D97-AF65-F5344CB8AC3E}">
        <p14:creationId xmlns:p14="http://schemas.microsoft.com/office/powerpoint/2010/main" val="16930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9A5AD-C28C-6AE3-8672-247CF57410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7A117C-B70C-F2AB-8D0F-26B2AFDE33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400373-0AFE-897E-E8EC-846414BB0D6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54450AD-DA3E-3951-9B99-6848AF9E73C9}"/>
              </a:ext>
            </a:extLst>
          </p:cNvPr>
          <p:cNvSpPr>
            <a:spLocks noGrp="1"/>
          </p:cNvSpPr>
          <p:nvPr>
            <p:ph type="sldNum" sz="quarter" idx="5"/>
          </p:nvPr>
        </p:nvSpPr>
        <p:spPr/>
        <p:txBody>
          <a:bodyPr/>
          <a:lstStyle/>
          <a:p>
            <a:fld id="{5EF84C45-10BB-45EF-A3F5-30E23A2028F5}" type="slidenum">
              <a:rPr lang="es-AR" smtClean="0"/>
              <a:t>112</a:t>
            </a:fld>
            <a:endParaRPr lang="es-AR"/>
          </a:p>
        </p:txBody>
      </p:sp>
    </p:spTree>
    <p:extLst>
      <p:ext uri="{BB962C8B-B14F-4D97-AF65-F5344CB8AC3E}">
        <p14:creationId xmlns:p14="http://schemas.microsoft.com/office/powerpoint/2010/main" val="4116046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68821-3634-CE78-C217-CAD67F66A7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349CF1-5A3A-597E-676D-D4DE58B14E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105E4F-D864-BE8D-837A-D021D4E6320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D38BFA2-20AA-1272-A853-363A487E3485}"/>
              </a:ext>
            </a:extLst>
          </p:cNvPr>
          <p:cNvSpPr>
            <a:spLocks noGrp="1"/>
          </p:cNvSpPr>
          <p:nvPr>
            <p:ph type="sldNum" sz="quarter" idx="5"/>
          </p:nvPr>
        </p:nvSpPr>
        <p:spPr/>
        <p:txBody>
          <a:bodyPr/>
          <a:lstStyle/>
          <a:p>
            <a:fld id="{5EF84C45-10BB-45EF-A3F5-30E23A2028F5}" type="slidenum">
              <a:rPr lang="es-AR" smtClean="0"/>
              <a:t>130</a:t>
            </a:fld>
            <a:endParaRPr lang="es-AR"/>
          </a:p>
        </p:txBody>
      </p:sp>
    </p:spTree>
    <p:extLst>
      <p:ext uri="{BB962C8B-B14F-4D97-AF65-F5344CB8AC3E}">
        <p14:creationId xmlns:p14="http://schemas.microsoft.com/office/powerpoint/2010/main" val="340429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7585-4820-D75A-159D-B808CFD528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1BD55D-C90C-DECD-5007-06359A1413C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135D3EC-8FD4-92E2-C479-0F08C4B8D08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CE2058F-A881-0A0D-51D9-359E3E8C2F7D}"/>
              </a:ext>
            </a:extLst>
          </p:cNvPr>
          <p:cNvSpPr>
            <a:spLocks noGrp="1"/>
          </p:cNvSpPr>
          <p:nvPr>
            <p:ph type="sldNum" sz="quarter" idx="5"/>
          </p:nvPr>
        </p:nvSpPr>
        <p:spPr/>
        <p:txBody>
          <a:bodyPr/>
          <a:lstStyle/>
          <a:p>
            <a:fld id="{5EF84C45-10BB-45EF-A3F5-30E23A2028F5}" type="slidenum">
              <a:rPr lang="es-AR" smtClean="0"/>
              <a:t>131</a:t>
            </a:fld>
            <a:endParaRPr lang="es-AR"/>
          </a:p>
        </p:txBody>
      </p:sp>
    </p:spTree>
    <p:extLst>
      <p:ext uri="{BB962C8B-B14F-4D97-AF65-F5344CB8AC3E}">
        <p14:creationId xmlns:p14="http://schemas.microsoft.com/office/powerpoint/2010/main" val="26628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4E465-6D91-07AE-AB9D-B78AF42B42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364C52-443B-1117-FE4E-3E213984B86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9400B4-DE3A-EECF-7108-4C949E4AF2A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7A24658-A695-50B7-ED68-1FB2E8369B71}"/>
              </a:ext>
            </a:extLst>
          </p:cNvPr>
          <p:cNvSpPr>
            <a:spLocks noGrp="1"/>
          </p:cNvSpPr>
          <p:nvPr>
            <p:ph type="sldNum" sz="quarter" idx="5"/>
          </p:nvPr>
        </p:nvSpPr>
        <p:spPr/>
        <p:txBody>
          <a:bodyPr/>
          <a:lstStyle/>
          <a:p>
            <a:fld id="{5EF84C45-10BB-45EF-A3F5-30E23A2028F5}" type="slidenum">
              <a:rPr lang="es-AR" smtClean="0"/>
              <a:t>132</a:t>
            </a:fld>
            <a:endParaRPr lang="es-AR"/>
          </a:p>
        </p:txBody>
      </p:sp>
    </p:spTree>
    <p:extLst>
      <p:ext uri="{BB962C8B-B14F-4D97-AF65-F5344CB8AC3E}">
        <p14:creationId xmlns:p14="http://schemas.microsoft.com/office/powerpoint/2010/main" val="3118944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1D764-B7EE-671C-DA44-3982A325C1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F20AE0-AB21-73F6-6D13-89AEE085BED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D1E4CE-45AF-3CC0-6B87-CC6A3852763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FDE9AEE-4E62-7BC3-FE9E-4B8B472860C4}"/>
              </a:ext>
            </a:extLst>
          </p:cNvPr>
          <p:cNvSpPr>
            <a:spLocks noGrp="1"/>
          </p:cNvSpPr>
          <p:nvPr>
            <p:ph type="sldNum" sz="quarter" idx="5"/>
          </p:nvPr>
        </p:nvSpPr>
        <p:spPr/>
        <p:txBody>
          <a:bodyPr/>
          <a:lstStyle/>
          <a:p>
            <a:fld id="{5EF84C45-10BB-45EF-A3F5-30E23A2028F5}" type="slidenum">
              <a:rPr lang="es-AR" smtClean="0"/>
              <a:t>133</a:t>
            </a:fld>
            <a:endParaRPr lang="es-AR"/>
          </a:p>
        </p:txBody>
      </p:sp>
    </p:spTree>
    <p:extLst>
      <p:ext uri="{BB962C8B-B14F-4D97-AF65-F5344CB8AC3E}">
        <p14:creationId xmlns:p14="http://schemas.microsoft.com/office/powerpoint/2010/main" val="3360292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260F-96F5-A265-A2BB-4E9DDD0AEA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CCF772-7245-B835-740C-2C9CEA52C52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9704DE8-FD60-A707-27B6-CF29A3830EF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40BDC8A-F512-9BA6-ED9C-9A98F91ECC9D}"/>
              </a:ext>
            </a:extLst>
          </p:cNvPr>
          <p:cNvSpPr>
            <a:spLocks noGrp="1"/>
          </p:cNvSpPr>
          <p:nvPr>
            <p:ph type="sldNum" sz="quarter" idx="5"/>
          </p:nvPr>
        </p:nvSpPr>
        <p:spPr/>
        <p:txBody>
          <a:bodyPr/>
          <a:lstStyle/>
          <a:p>
            <a:fld id="{5EF84C45-10BB-45EF-A3F5-30E23A2028F5}" type="slidenum">
              <a:rPr lang="es-AR" smtClean="0"/>
              <a:t>134</a:t>
            </a:fld>
            <a:endParaRPr lang="es-AR"/>
          </a:p>
        </p:txBody>
      </p:sp>
    </p:spTree>
    <p:extLst>
      <p:ext uri="{BB962C8B-B14F-4D97-AF65-F5344CB8AC3E}">
        <p14:creationId xmlns:p14="http://schemas.microsoft.com/office/powerpoint/2010/main" val="2423454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5842C-3D7F-787A-E67B-E848445166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F59DF2-957A-56A7-44AF-F3E395E65F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844992-545A-691D-5EE3-6D625661A6A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1F6BE6F-BD53-B7D3-626E-BB147E637388}"/>
              </a:ext>
            </a:extLst>
          </p:cNvPr>
          <p:cNvSpPr>
            <a:spLocks noGrp="1"/>
          </p:cNvSpPr>
          <p:nvPr>
            <p:ph type="sldNum" sz="quarter" idx="5"/>
          </p:nvPr>
        </p:nvSpPr>
        <p:spPr/>
        <p:txBody>
          <a:bodyPr/>
          <a:lstStyle/>
          <a:p>
            <a:fld id="{5EF84C45-10BB-45EF-A3F5-30E23A2028F5}" type="slidenum">
              <a:rPr lang="es-AR" smtClean="0"/>
              <a:t>135</a:t>
            </a:fld>
            <a:endParaRPr lang="es-AR"/>
          </a:p>
        </p:txBody>
      </p:sp>
    </p:spTree>
    <p:extLst>
      <p:ext uri="{BB962C8B-B14F-4D97-AF65-F5344CB8AC3E}">
        <p14:creationId xmlns:p14="http://schemas.microsoft.com/office/powerpoint/2010/main" val="3164870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E7E2A-60FB-B053-AB51-CB8EA775FF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36BA81-5C3C-6233-7C78-57424078FA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736E00-7E0C-EB37-178F-FF58889BF2C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5F2D6F5-4787-F43B-BC1B-9616A7A4A3B5}"/>
              </a:ext>
            </a:extLst>
          </p:cNvPr>
          <p:cNvSpPr>
            <a:spLocks noGrp="1"/>
          </p:cNvSpPr>
          <p:nvPr>
            <p:ph type="sldNum" sz="quarter" idx="5"/>
          </p:nvPr>
        </p:nvSpPr>
        <p:spPr/>
        <p:txBody>
          <a:bodyPr/>
          <a:lstStyle/>
          <a:p>
            <a:fld id="{5EF84C45-10BB-45EF-A3F5-30E23A2028F5}" type="slidenum">
              <a:rPr lang="es-AR" smtClean="0"/>
              <a:t>136</a:t>
            </a:fld>
            <a:endParaRPr lang="es-AR"/>
          </a:p>
        </p:txBody>
      </p:sp>
    </p:spTree>
    <p:extLst>
      <p:ext uri="{BB962C8B-B14F-4D97-AF65-F5344CB8AC3E}">
        <p14:creationId xmlns:p14="http://schemas.microsoft.com/office/powerpoint/2010/main" val="3097545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BE81-34D1-F80F-0EE7-3B2062FA5D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7E6892-52FA-AEC8-23B9-BD1D025967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39011B-0B19-6A04-C511-39FCAB6B087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9623FC4-297E-1586-107E-749507690651}"/>
              </a:ext>
            </a:extLst>
          </p:cNvPr>
          <p:cNvSpPr>
            <a:spLocks noGrp="1"/>
          </p:cNvSpPr>
          <p:nvPr>
            <p:ph type="sldNum" sz="quarter" idx="5"/>
          </p:nvPr>
        </p:nvSpPr>
        <p:spPr/>
        <p:txBody>
          <a:bodyPr/>
          <a:lstStyle/>
          <a:p>
            <a:fld id="{5EF84C45-10BB-45EF-A3F5-30E23A2028F5}" type="slidenum">
              <a:rPr lang="es-AR" smtClean="0"/>
              <a:t>137</a:t>
            </a:fld>
            <a:endParaRPr lang="es-AR"/>
          </a:p>
        </p:txBody>
      </p:sp>
    </p:spTree>
    <p:extLst>
      <p:ext uri="{BB962C8B-B14F-4D97-AF65-F5344CB8AC3E}">
        <p14:creationId xmlns:p14="http://schemas.microsoft.com/office/powerpoint/2010/main" val="1444196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F14F-B7A5-E436-91D9-169243BE22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83DD6-19B7-5BFE-94D0-7F8DAD98F8C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DA709A-AB68-03B1-CEAF-AB3139BEA80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2B1C9E3-0227-AEFC-4F49-A6E01802082C}"/>
              </a:ext>
            </a:extLst>
          </p:cNvPr>
          <p:cNvSpPr>
            <a:spLocks noGrp="1"/>
          </p:cNvSpPr>
          <p:nvPr>
            <p:ph type="sldNum" sz="quarter" idx="5"/>
          </p:nvPr>
        </p:nvSpPr>
        <p:spPr/>
        <p:txBody>
          <a:bodyPr/>
          <a:lstStyle/>
          <a:p>
            <a:fld id="{5EF84C45-10BB-45EF-A3F5-30E23A2028F5}" type="slidenum">
              <a:rPr lang="es-AR" smtClean="0"/>
              <a:t>138</a:t>
            </a:fld>
            <a:endParaRPr lang="es-AR"/>
          </a:p>
        </p:txBody>
      </p:sp>
    </p:spTree>
    <p:extLst>
      <p:ext uri="{BB962C8B-B14F-4D97-AF65-F5344CB8AC3E}">
        <p14:creationId xmlns:p14="http://schemas.microsoft.com/office/powerpoint/2010/main" val="2790750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7EC70-77C5-3B56-EA09-073DFE68D8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1C7D79-9830-002F-3BFE-9EB89BCAA8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722993-B97E-87C2-982D-44744699296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7390536-72ED-9DCA-6ACF-6BFC8EF2FC40}"/>
              </a:ext>
            </a:extLst>
          </p:cNvPr>
          <p:cNvSpPr>
            <a:spLocks noGrp="1"/>
          </p:cNvSpPr>
          <p:nvPr>
            <p:ph type="sldNum" sz="quarter" idx="5"/>
          </p:nvPr>
        </p:nvSpPr>
        <p:spPr/>
        <p:txBody>
          <a:bodyPr/>
          <a:lstStyle/>
          <a:p>
            <a:fld id="{5EF84C45-10BB-45EF-A3F5-30E23A2028F5}" type="slidenum">
              <a:rPr lang="es-AR" smtClean="0"/>
              <a:t>139</a:t>
            </a:fld>
            <a:endParaRPr lang="es-AR"/>
          </a:p>
        </p:txBody>
      </p:sp>
    </p:spTree>
    <p:extLst>
      <p:ext uri="{BB962C8B-B14F-4D97-AF65-F5344CB8AC3E}">
        <p14:creationId xmlns:p14="http://schemas.microsoft.com/office/powerpoint/2010/main" val="230494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35E41-B4E2-ED23-0876-090E716212E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CB4494-FD59-1AC1-7444-7FB6C4D322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845120-B846-83F6-D47E-E1F30D6DE2C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3098232-94A1-7E2E-79D5-F78D7ABFFC50}"/>
              </a:ext>
            </a:extLst>
          </p:cNvPr>
          <p:cNvSpPr>
            <a:spLocks noGrp="1"/>
          </p:cNvSpPr>
          <p:nvPr>
            <p:ph type="sldNum" sz="quarter" idx="5"/>
          </p:nvPr>
        </p:nvSpPr>
        <p:spPr/>
        <p:txBody>
          <a:bodyPr/>
          <a:lstStyle/>
          <a:p>
            <a:fld id="{5EF84C45-10BB-45EF-A3F5-30E23A2028F5}" type="slidenum">
              <a:rPr lang="es-AR" smtClean="0"/>
              <a:t>113</a:t>
            </a:fld>
            <a:endParaRPr lang="es-AR"/>
          </a:p>
        </p:txBody>
      </p:sp>
    </p:spTree>
    <p:extLst>
      <p:ext uri="{BB962C8B-B14F-4D97-AF65-F5344CB8AC3E}">
        <p14:creationId xmlns:p14="http://schemas.microsoft.com/office/powerpoint/2010/main" val="2374908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FF7E7-A2FB-4796-C4E0-C9FD8F2DEB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584DB7-6FED-F168-0449-2A77FDB035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AD5726A-E812-ED68-E5EE-32D41986744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3A137E6-B6B0-822E-404D-FEEE772BD7F0}"/>
              </a:ext>
            </a:extLst>
          </p:cNvPr>
          <p:cNvSpPr>
            <a:spLocks noGrp="1"/>
          </p:cNvSpPr>
          <p:nvPr>
            <p:ph type="sldNum" sz="quarter" idx="5"/>
          </p:nvPr>
        </p:nvSpPr>
        <p:spPr/>
        <p:txBody>
          <a:bodyPr/>
          <a:lstStyle/>
          <a:p>
            <a:fld id="{5EF84C45-10BB-45EF-A3F5-30E23A2028F5}" type="slidenum">
              <a:rPr lang="es-AR" smtClean="0"/>
              <a:t>140</a:t>
            </a:fld>
            <a:endParaRPr lang="es-AR"/>
          </a:p>
        </p:txBody>
      </p:sp>
    </p:spTree>
    <p:extLst>
      <p:ext uri="{BB962C8B-B14F-4D97-AF65-F5344CB8AC3E}">
        <p14:creationId xmlns:p14="http://schemas.microsoft.com/office/powerpoint/2010/main" val="6462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1A63B-F8C7-A006-3A5A-C506152B9C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59DE5D-2103-67CD-2232-AF4DE1C5FCA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60B330-E922-2EA0-6411-CEDECC03062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B33E2DD-A350-B01A-45D2-6D04DCCC1849}"/>
              </a:ext>
            </a:extLst>
          </p:cNvPr>
          <p:cNvSpPr>
            <a:spLocks noGrp="1"/>
          </p:cNvSpPr>
          <p:nvPr>
            <p:ph type="sldNum" sz="quarter" idx="5"/>
          </p:nvPr>
        </p:nvSpPr>
        <p:spPr/>
        <p:txBody>
          <a:bodyPr/>
          <a:lstStyle/>
          <a:p>
            <a:fld id="{5EF84C45-10BB-45EF-A3F5-30E23A2028F5}" type="slidenum">
              <a:rPr lang="es-AR" smtClean="0"/>
              <a:t>141</a:t>
            </a:fld>
            <a:endParaRPr lang="es-AR"/>
          </a:p>
        </p:txBody>
      </p:sp>
    </p:spTree>
    <p:extLst>
      <p:ext uri="{BB962C8B-B14F-4D97-AF65-F5344CB8AC3E}">
        <p14:creationId xmlns:p14="http://schemas.microsoft.com/office/powerpoint/2010/main" val="3201634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EDBA6-8552-7073-DDAC-2AE279ABA2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83A88C-478E-9439-8FC0-6900008C44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61C3C4-27E9-13EE-1FA8-7A518ADA81F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94237AA-3C5B-7A83-7AF9-A89BE534883B}"/>
              </a:ext>
            </a:extLst>
          </p:cNvPr>
          <p:cNvSpPr>
            <a:spLocks noGrp="1"/>
          </p:cNvSpPr>
          <p:nvPr>
            <p:ph type="sldNum" sz="quarter" idx="5"/>
          </p:nvPr>
        </p:nvSpPr>
        <p:spPr/>
        <p:txBody>
          <a:bodyPr/>
          <a:lstStyle/>
          <a:p>
            <a:fld id="{5EF84C45-10BB-45EF-A3F5-30E23A2028F5}" type="slidenum">
              <a:rPr lang="es-AR" smtClean="0"/>
              <a:t>142</a:t>
            </a:fld>
            <a:endParaRPr lang="es-AR"/>
          </a:p>
        </p:txBody>
      </p:sp>
    </p:spTree>
    <p:extLst>
      <p:ext uri="{BB962C8B-B14F-4D97-AF65-F5344CB8AC3E}">
        <p14:creationId xmlns:p14="http://schemas.microsoft.com/office/powerpoint/2010/main" val="4292917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0C073-1AF2-F69A-CD93-57D9A14CB1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B894A3-A0AC-BA3D-6FC8-C08EF55583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EE49E3-F2A8-F2E3-0928-A183941406A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915629C-DD1B-D510-7D0E-77B1F41BC226}"/>
              </a:ext>
            </a:extLst>
          </p:cNvPr>
          <p:cNvSpPr>
            <a:spLocks noGrp="1"/>
          </p:cNvSpPr>
          <p:nvPr>
            <p:ph type="sldNum" sz="quarter" idx="5"/>
          </p:nvPr>
        </p:nvSpPr>
        <p:spPr/>
        <p:txBody>
          <a:bodyPr/>
          <a:lstStyle/>
          <a:p>
            <a:fld id="{5EF84C45-10BB-45EF-A3F5-30E23A2028F5}" type="slidenum">
              <a:rPr lang="es-AR" smtClean="0"/>
              <a:t>143</a:t>
            </a:fld>
            <a:endParaRPr lang="es-AR"/>
          </a:p>
        </p:txBody>
      </p:sp>
    </p:spTree>
    <p:extLst>
      <p:ext uri="{BB962C8B-B14F-4D97-AF65-F5344CB8AC3E}">
        <p14:creationId xmlns:p14="http://schemas.microsoft.com/office/powerpoint/2010/main" val="3713932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595B5-460F-5097-F733-FAED5B0FCE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784512-B4AA-8CC5-1BCB-4D659DDE571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3EE06F-B093-E032-EB6F-D10D7A4CC71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A7DCE35-4F84-E148-1DC8-78C85B191857}"/>
              </a:ext>
            </a:extLst>
          </p:cNvPr>
          <p:cNvSpPr>
            <a:spLocks noGrp="1"/>
          </p:cNvSpPr>
          <p:nvPr>
            <p:ph type="sldNum" sz="quarter" idx="5"/>
          </p:nvPr>
        </p:nvSpPr>
        <p:spPr/>
        <p:txBody>
          <a:bodyPr/>
          <a:lstStyle/>
          <a:p>
            <a:fld id="{5EF84C45-10BB-45EF-A3F5-30E23A2028F5}" type="slidenum">
              <a:rPr lang="es-AR" smtClean="0"/>
              <a:t>144</a:t>
            </a:fld>
            <a:endParaRPr lang="es-AR"/>
          </a:p>
        </p:txBody>
      </p:sp>
    </p:spTree>
    <p:extLst>
      <p:ext uri="{BB962C8B-B14F-4D97-AF65-F5344CB8AC3E}">
        <p14:creationId xmlns:p14="http://schemas.microsoft.com/office/powerpoint/2010/main" val="4176631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4F6CA-45AB-71BA-9F4E-59134C5879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54094C-19D6-95A8-FFA6-2F08361BA0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56036E-E913-F3DC-BB7A-AE9C15030C5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36ED3A7-5872-73F7-5C17-AB53D6DE38AC}"/>
              </a:ext>
            </a:extLst>
          </p:cNvPr>
          <p:cNvSpPr>
            <a:spLocks noGrp="1"/>
          </p:cNvSpPr>
          <p:nvPr>
            <p:ph type="sldNum" sz="quarter" idx="5"/>
          </p:nvPr>
        </p:nvSpPr>
        <p:spPr/>
        <p:txBody>
          <a:bodyPr/>
          <a:lstStyle/>
          <a:p>
            <a:fld id="{5EF84C45-10BB-45EF-A3F5-30E23A2028F5}" type="slidenum">
              <a:rPr lang="es-AR" smtClean="0"/>
              <a:t>145</a:t>
            </a:fld>
            <a:endParaRPr lang="es-AR"/>
          </a:p>
        </p:txBody>
      </p:sp>
    </p:spTree>
    <p:extLst>
      <p:ext uri="{BB962C8B-B14F-4D97-AF65-F5344CB8AC3E}">
        <p14:creationId xmlns:p14="http://schemas.microsoft.com/office/powerpoint/2010/main" val="3296959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4BE2D-80C1-914D-C3A5-38E8485B8B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AA3727-A219-0E1B-6A5B-323B774228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BE6C39-84C9-B3BA-9A7C-086200595A4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0C7A9B0-C98F-196D-FDC5-93FD3A57E7B8}"/>
              </a:ext>
            </a:extLst>
          </p:cNvPr>
          <p:cNvSpPr>
            <a:spLocks noGrp="1"/>
          </p:cNvSpPr>
          <p:nvPr>
            <p:ph type="sldNum" sz="quarter" idx="5"/>
          </p:nvPr>
        </p:nvSpPr>
        <p:spPr/>
        <p:txBody>
          <a:bodyPr/>
          <a:lstStyle/>
          <a:p>
            <a:fld id="{5EF84C45-10BB-45EF-A3F5-30E23A2028F5}" type="slidenum">
              <a:rPr lang="es-AR" smtClean="0"/>
              <a:t>146</a:t>
            </a:fld>
            <a:endParaRPr lang="es-AR"/>
          </a:p>
        </p:txBody>
      </p:sp>
    </p:spTree>
    <p:extLst>
      <p:ext uri="{BB962C8B-B14F-4D97-AF65-F5344CB8AC3E}">
        <p14:creationId xmlns:p14="http://schemas.microsoft.com/office/powerpoint/2010/main" val="1177392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30110-51C4-42EA-63ED-0E554C3DC5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60F38B-3F79-E739-2B38-684DC20D24A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78EB01-9FEB-538C-8779-6036AFF83F1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28539B3-4C93-F150-5D8B-26A9F1256280}"/>
              </a:ext>
            </a:extLst>
          </p:cNvPr>
          <p:cNvSpPr>
            <a:spLocks noGrp="1"/>
          </p:cNvSpPr>
          <p:nvPr>
            <p:ph type="sldNum" sz="quarter" idx="5"/>
          </p:nvPr>
        </p:nvSpPr>
        <p:spPr/>
        <p:txBody>
          <a:bodyPr/>
          <a:lstStyle/>
          <a:p>
            <a:fld id="{5EF84C45-10BB-45EF-A3F5-30E23A2028F5}" type="slidenum">
              <a:rPr lang="es-AR" smtClean="0"/>
              <a:t>147</a:t>
            </a:fld>
            <a:endParaRPr lang="es-AR"/>
          </a:p>
        </p:txBody>
      </p:sp>
    </p:spTree>
    <p:extLst>
      <p:ext uri="{BB962C8B-B14F-4D97-AF65-F5344CB8AC3E}">
        <p14:creationId xmlns:p14="http://schemas.microsoft.com/office/powerpoint/2010/main" val="137185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62053-6E7F-CD0E-5D99-46FCFA9F25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96389F-C5EB-A553-597C-3F05CB77CE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686400-ECB5-C4EA-45D6-B1E0A9A1A82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5EC7472-6E3C-77DA-62C8-5980E83AAA63}"/>
              </a:ext>
            </a:extLst>
          </p:cNvPr>
          <p:cNvSpPr>
            <a:spLocks noGrp="1"/>
          </p:cNvSpPr>
          <p:nvPr>
            <p:ph type="sldNum" sz="quarter" idx="5"/>
          </p:nvPr>
        </p:nvSpPr>
        <p:spPr/>
        <p:txBody>
          <a:bodyPr/>
          <a:lstStyle/>
          <a:p>
            <a:fld id="{5EF84C45-10BB-45EF-A3F5-30E23A2028F5}" type="slidenum">
              <a:rPr lang="es-AR" smtClean="0"/>
              <a:t>148</a:t>
            </a:fld>
            <a:endParaRPr lang="es-AR"/>
          </a:p>
        </p:txBody>
      </p:sp>
    </p:spTree>
    <p:extLst>
      <p:ext uri="{BB962C8B-B14F-4D97-AF65-F5344CB8AC3E}">
        <p14:creationId xmlns:p14="http://schemas.microsoft.com/office/powerpoint/2010/main" val="3649109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DDA37-5762-7EEE-190B-65D712994E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F3C648-6E3F-02DA-63C6-F52BC7B435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A1D1E2-6D30-69EA-DAF7-5360C07BB40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541F094-7886-0CFB-4321-389FF3D6ECA5}"/>
              </a:ext>
            </a:extLst>
          </p:cNvPr>
          <p:cNvSpPr>
            <a:spLocks noGrp="1"/>
          </p:cNvSpPr>
          <p:nvPr>
            <p:ph type="sldNum" sz="quarter" idx="5"/>
          </p:nvPr>
        </p:nvSpPr>
        <p:spPr/>
        <p:txBody>
          <a:bodyPr/>
          <a:lstStyle/>
          <a:p>
            <a:fld id="{5EF84C45-10BB-45EF-A3F5-30E23A2028F5}" type="slidenum">
              <a:rPr lang="es-AR" smtClean="0"/>
              <a:t>149</a:t>
            </a:fld>
            <a:endParaRPr lang="es-AR"/>
          </a:p>
        </p:txBody>
      </p:sp>
    </p:spTree>
    <p:extLst>
      <p:ext uri="{BB962C8B-B14F-4D97-AF65-F5344CB8AC3E}">
        <p14:creationId xmlns:p14="http://schemas.microsoft.com/office/powerpoint/2010/main" val="310553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D346F-39D5-18D3-91FB-78FB2B498EC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4F98DC-8D82-BF90-7DBB-BEA2B857F5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CF63D1-3AA2-2756-FD79-19EE8BA41CE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3EED49B-C2D7-57F7-F888-F2B9889DC4E5}"/>
              </a:ext>
            </a:extLst>
          </p:cNvPr>
          <p:cNvSpPr>
            <a:spLocks noGrp="1"/>
          </p:cNvSpPr>
          <p:nvPr>
            <p:ph type="sldNum" sz="quarter" idx="5"/>
          </p:nvPr>
        </p:nvSpPr>
        <p:spPr/>
        <p:txBody>
          <a:bodyPr/>
          <a:lstStyle/>
          <a:p>
            <a:fld id="{5EF84C45-10BB-45EF-A3F5-30E23A2028F5}" type="slidenum">
              <a:rPr lang="es-AR" smtClean="0"/>
              <a:t>114</a:t>
            </a:fld>
            <a:endParaRPr lang="es-AR"/>
          </a:p>
        </p:txBody>
      </p:sp>
    </p:spTree>
    <p:extLst>
      <p:ext uri="{BB962C8B-B14F-4D97-AF65-F5344CB8AC3E}">
        <p14:creationId xmlns:p14="http://schemas.microsoft.com/office/powerpoint/2010/main" val="932490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F14E2-647E-740B-A094-9CB4960D90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5442207-D7E9-4F78-4676-A6A0AC9A26D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1F0EB0-CA46-FED2-9504-D826D6BB21F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A8C2D015-BD6F-8C0A-C739-719A0C28FB2C}"/>
              </a:ext>
            </a:extLst>
          </p:cNvPr>
          <p:cNvSpPr>
            <a:spLocks noGrp="1"/>
          </p:cNvSpPr>
          <p:nvPr>
            <p:ph type="sldNum" sz="quarter" idx="5"/>
          </p:nvPr>
        </p:nvSpPr>
        <p:spPr/>
        <p:txBody>
          <a:bodyPr/>
          <a:lstStyle/>
          <a:p>
            <a:fld id="{5EF84C45-10BB-45EF-A3F5-30E23A2028F5}" type="slidenum">
              <a:rPr lang="es-AR" smtClean="0"/>
              <a:t>150</a:t>
            </a:fld>
            <a:endParaRPr lang="es-AR"/>
          </a:p>
        </p:txBody>
      </p:sp>
    </p:spTree>
    <p:extLst>
      <p:ext uri="{BB962C8B-B14F-4D97-AF65-F5344CB8AC3E}">
        <p14:creationId xmlns:p14="http://schemas.microsoft.com/office/powerpoint/2010/main" val="3236788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E6180-C919-1CAE-99AC-7E2C747B63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E5797D-315A-AC3D-0C0D-E40918A406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B7F2FA-CA84-4617-5B63-F3C388DE411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DA45587-64E2-F695-DC44-00C8F84C49E2}"/>
              </a:ext>
            </a:extLst>
          </p:cNvPr>
          <p:cNvSpPr>
            <a:spLocks noGrp="1"/>
          </p:cNvSpPr>
          <p:nvPr>
            <p:ph type="sldNum" sz="quarter" idx="5"/>
          </p:nvPr>
        </p:nvSpPr>
        <p:spPr/>
        <p:txBody>
          <a:bodyPr/>
          <a:lstStyle/>
          <a:p>
            <a:fld id="{5EF84C45-10BB-45EF-A3F5-30E23A2028F5}" type="slidenum">
              <a:rPr lang="es-AR" smtClean="0"/>
              <a:t>151</a:t>
            </a:fld>
            <a:endParaRPr lang="es-AR"/>
          </a:p>
        </p:txBody>
      </p:sp>
    </p:spTree>
    <p:extLst>
      <p:ext uri="{BB962C8B-B14F-4D97-AF65-F5344CB8AC3E}">
        <p14:creationId xmlns:p14="http://schemas.microsoft.com/office/powerpoint/2010/main" val="4230011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52D26-2114-88F6-6D8B-CEB20BFA02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5AF067-89AD-C49F-6378-64FD94F6ED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923925-CF73-B8AF-82BB-CFA439757AF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C0C1CCD-0B94-0126-8A58-5DF90CA32078}"/>
              </a:ext>
            </a:extLst>
          </p:cNvPr>
          <p:cNvSpPr>
            <a:spLocks noGrp="1"/>
          </p:cNvSpPr>
          <p:nvPr>
            <p:ph type="sldNum" sz="quarter" idx="5"/>
          </p:nvPr>
        </p:nvSpPr>
        <p:spPr/>
        <p:txBody>
          <a:bodyPr/>
          <a:lstStyle/>
          <a:p>
            <a:fld id="{5EF84C45-10BB-45EF-A3F5-30E23A2028F5}" type="slidenum">
              <a:rPr lang="es-AR" smtClean="0"/>
              <a:t>152</a:t>
            </a:fld>
            <a:endParaRPr lang="es-AR"/>
          </a:p>
        </p:txBody>
      </p:sp>
    </p:spTree>
    <p:extLst>
      <p:ext uri="{BB962C8B-B14F-4D97-AF65-F5344CB8AC3E}">
        <p14:creationId xmlns:p14="http://schemas.microsoft.com/office/powerpoint/2010/main" val="587965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E8B9-CB22-887A-96C1-40DF966E18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FB7DD9-3B05-9199-F5ED-6AFABC4BD4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6BC936-DF18-3AB9-DB86-EDA5F83E867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AF03DFF-5142-638B-48B6-B1EAEF731D65}"/>
              </a:ext>
            </a:extLst>
          </p:cNvPr>
          <p:cNvSpPr>
            <a:spLocks noGrp="1"/>
          </p:cNvSpPr>
          <p:nvPr>
            <p:ph type="sldNum" sz="quarter" idx="5"/>
          </p:nvPr>
        </p:nvSpPr>
        <p:spPr/>
        <p:txBody>
          <a:bodyPr/>
          <a:lstStyle/>
          <a:p>
            <a:fld id="{5EF84C45-10BB-45EF-A3F5-30E23A2028F5}" type="slidenum">
              <a:rPr lang="es-AR" smtClean="0"/>
              <a:t>153</a:t>
            </a:fld>
            <a:endParaRPr lang="es-AR"/>
          </a:p>
        </p:txBody>
      </p:sp>
    </p:spTree>
    <p:extLst>
      <p:ext uri="{BB962C8B-B14F-4D97-AF65-F5344CB8AC3E}">
        <p14:creationId xmlns:p14="http://schemas.microsoft.com/office/powerpoint/2010/main" val="2853760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AA38-95B2-4542-F6FA-D6FD26D102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671B9C-FE5A-3EE1-2327-D9146AB04B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25AFC0-B026-331A-17A8-2339F20F828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9F4CBB4-94E4-153C-6EE1-E533FFB6AA32}"/>
              </a:ext>
            </a:extLst>
          </p:cNvPr>
          <p:cNvSpPr>
            <a:spLocks noGrp="1"/>
          </p:cNvSpPr>
          <p:nvPr>
            <p:ph type="sldNum" sz="quarter" idx="5"/>
          </p:nvPr>
        </p:nvSpPr>
        <p:spPr/>
        <p:txBody>
          <a:bodyPr/>
          <a:lstStyle/>
          <a:p>
            <a:fld id="{5EF84C45-10BB-45EF-A3F5-30E23A2028F5}" type="slidenum">
              <a:rPr lang="es-AR" smtClean="0"/>
              <a:t>154</a:t>
            </a:fld>
            <a:endParaRPr lang="es-AR"/>
          </a:p>
        </p:txBody>
      </p:sp>
    </p:spTree>
    <p:extLst>
      <p:ext uri="{BB962C8B-B14F-4D97-AF65-F5344CB8AC3E}">
        <p14:creationId xmlns:p14="http://schemas.microsoft.com/office/powerpoint/2010/main" val="1382569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35FBA-DCDE-3EF9-C8C8-EE4A8B661C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BFAE28-DDE4-57CB-050B-AA2D9587756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AA51A0-44C7-DB5A-9752-799B8A0C24A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79E326A-71C0-01E6-EC70-5E61F433C596}"/>
              </a:ext>
            </a:extLst>
          </p:cNvPr>
          <p:cNvSpPr>
            <a:spLocks noGrp="1"/>
          </p:cNvSpPr>
          <p:nvPr>
            <p:ph type="sldNum" sz="quarter" idx="5"/>
          </p:nvPr>
        </p:nvSpPr>
        <p:spPr/>
        <p:txBody>
          <a:bodyPr/>
          <a:lstStyle/>
          <a:p>
            <a:fld id="{5EF84C45-10BB-45EF-A3F5-30E23A2028F5}" type="slidenum">
              <a:rPr lang="es-AR" smtClean="0"/>
              <a:t>155</a:t>
            </a:fld>
            <a:endParaRPr lang="es-AR"/>
          </a:p>
        </p:txBody>
      </p:sp>
    </p:spTree>
    <p:extLst>
      <p:ext uri="{BB962C8B-B14F-4D97-AF65-F5344CB8AC3E}">
        <p14:creationId xmlns:p14="http://schemas.microsoft.com/office/powerpoint/2010/main" val="1978042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4E60-F9BC-7288-2D35-8937952EE8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B8E86B-C631-7E4D-DA23-281A0C3C6F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066F44-3FFF-4C8C-7ED2-80711D186D7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7F9A870-5B27-080C-0CAD-6BC4810D7067}"/>
              </a:ext>
            </a:extLst>
          </p:cNvPr>
          <p:cNvSpPr>
            <a:spLocks noGrp="1"/>
          </p:cNvSpPr>
          <p:nvPr>
            <p:ph type="sldNum" sz="quarter" idx="5"/>
          </p:nvPr>
        </p:nvSpPr>
        <p:spPr/>
        <p:txBody>
          <a:bodyPr/>
          <a:lstStyle/>
          <a:p>
            <a:fld id="{5EF84C45-10BB-45EF-A3F5-30E23A2028F5}" type="slidenum">
              <a:rPr lang="es-AR" smtClean="0"/>
              <a:t>156</a:t>
            </a:fld>
            <a:endParaRPr lang="es-AR"/>
          </a:p>
        </p:txBody>
      </p:sp>
    </p:spTree>
    <p:extLst>
      <p:ext uri="{BB962C8B-B14F-4D97-AF65-F5344CB8AC3E}">
        <p14:creationId xmlns:p14="http://schemas.microsoft.com/office/powerpoint/2010/main" val="1081233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DD55-2BC5-7926-5938-E11BD86B21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CF318B-6C88-4034-D9AE-6D6B922720A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92CEF7-3CE9-2754-88CD-317E1EE0E63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4816A3F-E663-858D-325C-B0E6C79DE9BF}"/>
              </a:ext>
            </a:extLst>
          </p:cNvPr>
          <p:cNvSpPr>
            <a:spLocks noGrp="1"/>
          </p:cNvSpPr>
          <p:nvPr>
            <p:ph type="sldNum" sz="quarter" idx="5"/>
          </p:nvPr>
        </p:nvSpPr>
        <p:spPr/>
        <p:txBody>
          <a:bodyPr/>
          <a:lstStyle/>
          <a:p>
            <a:fld id="{5EF84C45-10BB-45EF-A3F5-30E23A2028F5}" type="slidenum">
              <a:rPr lang="es-AR" smtClean="0"/>
              <a:t>157</a:t>
            </a:fld>
            <a:endParaRPr lang="es-AR"/>
          </a:p>
        </p:txBody>
      </p:sp>
    </p:spTree>
    <p:extLst>
      <p:ext uri="{BB962C8B-B14F-4D97-AF65-F5344CB8AC3E}">
        <p14:creationId xmlns:p14="http://schemas.microsoft.com/office/powerpoint/2010/main" val="537827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01C4-2FAB-4AEC-4D6B-D45D7561A8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A77886-29E0-A6FA-DFDD-71A287D3C4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B7CFA49-7745-881A-8BEE-98300B35DA4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20BA2CF-C3AE-CC75-4ABD-17FE3F576861}"/>
              </a:ext>
            </a:extLst>
          </p:cNvPr>
          <p:cNvSpPr>
            <a:spLocks noGrp="1"/>
          </p:cNvSpPr>
          <p:nvPr>
            <p:ph type="sldNum" sz="quarter" idx="5"/>
          </p:nvPr>
        </p:nvSpPr>
        <p:spPr/>
        <p:txBody>
          <a:bodyPr/>
          <a:lstStyle/>
          <a:p>
            <a:fld id="{5EF84C45-10BB-45EF-A3F5-30E23A2028F5}" type="slidenum">
              <a:rPr lang="es-AR" smtClean="0"/>
              <a:t>158</a:t>
            </a:fld>
            <a:endParaRPr lang="es-AR"/>
          </a:p>
        </p:txBody>
      </p:sp>
    </p:spTree>
    <p:extLst>
      <p:ext uri="{BB962C8B-B14F-4D97-AF65-F5344CB8AC3E}">
        <p14:creationId xmlns:p14="http://schemas.microsoft.com/office/powerpoint/2010/main" val="2288638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BF535-2DFC-5ECF-04A6-2A17BE6C0E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46015C-4A58-7B40-D4A3-24E2FA0D99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2B93CD-56B1-4A79-9E5E-234EF6573A6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12D4590-D37C-BA13-94EF-42F30F0CB462}"/>
              </a:ext>
            </a:extLst>
          </p:cNvPr>
          <p:cNvSpPr>
            <a:spLocks noGrp="1"/>
          </p:cNvSpPr>
          <p:nvPr>
            <p:ph type="sldNum" sz="quarter" idx="5"/>
          </p:nvPr>
        </p:nvSpPr>
        <p:spPr/>
        <p:txBody>
          <a:bodyPr/>
          <a:lstStyle/>
          <a:p>
            <a:fld id="{5EF84C45-10BB-45EF-A3F5-30E23A2028F5}" type="slidenum">
              <a:rPr lang="es-AR" smtClean="0"/>
              <a:t>159</a:t>
            </a:fld>
            <a:endParaRPr lang="es-AR"/>
          </a:p>
        </p:txBody>
      </p:sp>
    </p:spTree>
    <p:extLst>
      <p:ext uri="{BB962C8B-B14F-4D97-AF65-F5344CB8AC3E}">
        <p14:creationId xmlns:p14="http://schemas.microsoft.com/office/powerpoint/2010/main" val="336516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5116A-56CB-F34B-2F96-CDE81A364DD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965411-0E88-F3FE-EF7D-5BE795605D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452C4F1-5F93-36E9-602F-61259BCE3DF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4590003-F0E4-9A88-219F-958E0948C698}"/>
              </a:ext>
            </a:extLst>
          </p:cNvPr>
          <p:cNvSpPr>
            <a:spLocks noGrp="1"/>
          </p:cNvSpPr>
          <p:nvPr>
            <p:ph type="sldNum" sz="quarter" idx="5"/>
          </p:nvPr>
        </p:nvSpPr>
        <p:spPr/>
        <p:txBody>
          <a:bodyPr/>
          <a:lstStyle/>
          <a:p>
            <a:fld id="{5EF84C45-10BB-45EF-A3F5-30E23A2028F5}" type="slidenum">
              <a:rPr lang="es-AR" smtClean="0"/>
              <a:t>115</a:t>
            </a:fld>
            <a:endParaRPr lang="es-AR"/>
          </a:p>
        </p:txBody>
      </p:sp>
    </p:spTree>
    <p:extLst>
      <p:ext uri="{BB962C8B-B14F-4D97-AF65-F5344CB8AC3E}">
        <p14:creationId xmlns:p14="http://schemas.microsoft.com/office/powerpoint/2010/main" val="3935560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60FBE-52A2-E48F-6A9D-07B069C5831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763C2BC-CFD6-4D8B-104F-E483583352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999046-CD75-5528-FFA8-FF321F4C630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B42370B-BECD-FAFF-3C5D-5666E37D9CBE}"/>
              </a:ext>
            </a:extLst>
          </p:cNvPr>
          <p:cNvSpPr>
            <a:spLocks noGrp="1"/>
          </p:cNvSpPr>
          <p:nvPr>
            <p:ph type="sldNum" sz="quarter" idx="5"/>
          </p:nvPr>
        </p:nvSpPr>
        <p:spPr/>
        <p:txBody>
          <a:bodyPr/>
          <a:lstStyle/>
          <a:p>
            <a:fld id="{5EF84C45-10BB-45EF-A3F5-30E23A2028F5}" type="slidenum">
              <a:rPr lang="es-AR" smtClean="0"/>
              <a:t>160</a:t>
            </a:fld>
            <a:endParaRPr lang="es-AR"/>
          </a:p>
        </p:txBody>
      </p:sp>
    </p:spTree>
    <p:extLst>
      <p:ext uri="{BB962C8B-B14F-4D97-AF65-F5344CB8AC3E}">
        <p14:creationId xmlns:p14="http://schemas.microsoft.com/office/powerpoint/2010/main" val="3958782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9150D-3845-EA0D-3144-BF8ADD8DC5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41DB34-9707-F12A-5FF6-73BF96884A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003113-FB6A-3CE6-3664-DA937A3B6C2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AA9A781-485B-6F3E-02E5-4C30F0C8D07E}"/>
              </a:ext>
            </a:extLst>
          </p:cNvPr>
          <p:cNvSpPr>
            <a:spLocks noGrp="1"/>
          </p:cNvSpPr>
          <p:nvPr>
            <p:ph type="sldNum" sz="quarter" idx="5"/>
          </p:nvPr>
        </p:nvSpPr>
        <p:spPr/>
        <p:txBody>
          <a:bodyPr/>
          <a:lstStyle/>
          <a:p>
            <a:fld id="{5EF84C45-10BB-45EF-A3F5-30E23A2028F5}" type="slidenum">
              <a:rPr lang="es-AR" smtClean="0"/>
              <a:t>161</a:t>
            </a:fld>
            <a:endParaRPr lang="es-AR"/>
          </a:p>
        </p:txBody>
      </p:sp>
    </p:spTree>
    <p:extLst>
      <p:ext uri="{BB962C8B-B14F-4D97-AF65-F5344CB8AC3E}">
        <p14:creationId xmlns:p14="http://schemas.microsoft.com/office/powerpoint/2010/main" val="387415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5CCE5-D23A-01CD-A553-57952E70A4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294DE8-49E6-F203-5844-0955C454E1B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CE0CFA-E1A6-1E95-D375-1E3FEE8CDBD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D680C18-03A6-0713-050F-B0B4614F8EB7}"/>
              </a:ext>
            </a:extLst>
          </p:cNvPr>
          <p:cNvSpPr>
            <a:spLocks noGrp="1"/>
          </p:cNvSpPr>
          <p:nvPr>
            <p:ph type="sldNum" sz="quarter" idx="5"/>
          </p:nvPr>
        </p:nvSpPr>
        <p:spPr/>
        <p:txBody>
          <a:bodyPr/>
          <a:lstStyle/>
          <a:p>
            <a:fld id="{5EF84C45-10BB-45EF-A3F5-30E23A2028F5}" type="slidenum">
              <a:rPr lang="es-AR" smtClean="0"/>
              <a:t>162</a:t>
            </a:fld>
            <a:endParaRPr lang="es-AR"/>
          </a:p>
        </p:txBody>
      </p:sp>
    </p:spTree>
    <p:extLst>
      <p:ext uri="{BB962C8B-B14F-4D97-AF65-F5344CB8AC3E}">
        <p14:creationId xmlns:p14="http://schemas.microsoft.com/office/powerpoint/2010/main" val="2345895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3F83A-078D-73BA-E741-1926E9EAF67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2AA78D-E56E-BBB6-848D-FEBE635BC3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C5F2C1-9AA2-2989-EA83-532FC0750B1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66B46AF-C37C-CB37-8BB5-E68D7DD6C644}"/>
              </a:ext>
            </a:extLst>
          </p:cNvPr>
          <p:cNvSpPr>
            <a:spLocks noGrp="1"/>
          </p:cNvSpPr>
          <p:nvPr>
            <p:ph type="sldNum" sz="quarter" idx="5"/>
          </p:nvPr>
        </p:nvSpPr>
        <p:spPr/>
        <p:txBody>
          <a:bodyPr/>
          <a:lstStyle/>
          <a:p>
            <a:fld id="{5EF84C45-10BB-45EF-A3F5-30E23A2028F5}" type="slidenum">
              <a:rPr lang="es-AR" smtClean="0"/>
              <a:t>163</a:t>
            </a:fld>
            <a:endParaRPr lang="es-AR"/>
          </a:p>
        </p:txBody>
      </p:sp>
    </p:spTree>
    <p:extLst>
      <p:ext uri="{BB962C8B-B14F-4D97-AF65-F5344CB8AC3E}">
        <p14:creationId xmlns:p14="http://schemas.microsoft.com/office/powerpoint/2010/main" val="4012557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32E1F-F2E8-AEDE-1184-EE4743E4978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FA628-C3E0-C470-19A0-EC8BC12B1CD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D53579-714F-F241-6A12-540FB56E4B0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7B4EA6B-2A1A-F2FA-A390-CBAB98600A04}"/>
              </a:ext>
            </a:extLst>
          </p:cNvPr>
          <p:cNvSpPr>
            <a:spLocks noGrp="1"/>
          </p:cNvSpPr>
          <p:nvPr>
            <p:ph type="sldNum" sz="quarter" idx="5"/>
          </p:nvPr>
        </p:nvSpPr>
        <p:spPr/>
        <p:txBody>
          <a:bodyPr/>
          <a:lstStyle/>
          <a:p>
            <a:fld id="{5EF84C45-10BB-45EF-A3F5-30E23A2028F5}" type="slidenum">
              <a:rPr lang="es-AR" smtClean="0"/>
              <a:t>164</a:t>
            </a:fld>
            <a:endParaRPr lang="es-AR"/>
          </a:p>
        </p:txBody>
      </p:sp>
    </p:spTree>
    <p:extLst>
      <p:ext uri="{BB962C8B-B14F-4D97-AF65-F5344CB8AC3E}">
        <p14:creationId xmlns:p14="http://schemas.microsoft.com/office/powerpoint/2010/main" val="3388604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F60FE-24E1-30C8-6D75-429B19F75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1F5EE2-A7B2-10B2-33E3-BD1EBDB854E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8ED3341-95F9-D4A6-E7B7-CEB9DE8E901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0FB151C-7676-6DDF-072C-C31ADF535139}"/>
              </a:ext>
            </a:extLst>
          </p:cNvPr>
          <p:cNvSpPr>
            <a:spLocks noGrp="1"/>
          </p:cNvSpPr>
          <p:nvPr>
            <p:ph type="sldNum" sz="quarter" idx="5"/>
          </p:nvPr>
        </p:nvSpPr>
        <p:spPr/>
        <p:txBody>
          <a:bodyPr/>
          <a:lstStyle/>
          <a:p>
            <a:fld id="{5EF84C45-10BB-45EF-A3F5-30E23A2028F5}" type="slidenum">
              <a:rPr lang="es-AR" smtClean="0"/>
              <a:t>165</a:t>
            </a:fld>
            <a:endParaRPr lang="es-AR"/>
          </a:p>
        </p:txBody>
      </p:sp>
    </p:spTree>
    <p:extLst>
      <p:ext uri="{BB962C8B-B14F-4D97-AF65-F5344CB8AC3E}">
        <p14:creationId xmlns:p14="http://schemas.microsoft.com/office/powerpoint/2010/main" val="3920701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84A99-DE4F-A9D7-122A-A61DF6BF1F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AB3937-CF0F-134C-918A-1F690EFFE5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402C5C-25B6-B8A9-17AE-05E33417513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D7399085-BAF6-EFF8-E53D-BE43B22CD9CF}"/>
              </a:ext>
            </a:extLst>
          </p:cNvPr>
          <p:cNvSpPr>
            <a:spLocks noGrp="1"/>
          </p:cNvSpPr>
          <p:nvPr>
            <p:ph type="sldNum" sz="quarter" idx="5"/>
          </p:nvPr>
        </p:nvSpPr>
        <p:spPr/>
        <p:txBody>
          <a:bodyPr/>
          <a:lstStyle/>
          <a:p>
            <a:fld id="{5EF84C45-10BB-45EF-A3F5-30E23A2028F5}" type="slidenum">
              <a:rPr lang="es-AR" smtClean="0"/>
              <a:t>166</a:t>
            </a:fld>
            <a:endParaRPr lang="es-AR"/>
          </a:p>
        </p:txBody>
      </p:sp>
    </p:spTree>
    <p:extLst>
      <p:ext uri="{BB962C8B-B14F-4D97-AF65-F5344CB8AC3E}">
        <p14:creationId xmlns:p14="http://schemas.microsoft.com/office/powerpoint/2010/main" val="204898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EE32-E67B-21A3-F6C7-6142489A0B0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EF896E-80F2-8598-5339-E2BE37F155A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A11EA6-B7ED-59FA-1E19-E2795B6508B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76CE94C-1366-083A-69A6-108904960CBF}"/>
              </a:ext>
            </a:extLst>
          </p:cNvPr>
          <p:cNvSpPr>
            <a:spLocks noGrp="1"/>
          </p:cNvSpPr>
          <p:nvPr>
            <p:ph type="sldNum" sz="quarter" idx="5"/>
          </p:nvPr>
        </p:nvSpPr>
        <p:spPr/>
        <p:txBody>
          <a:bodyPr/>
          <a:lstStyle/>
          <a:p>
            <a:fld id="{5EF84C45-10BB-45EF-A3F5-30E23A2028F5}" type="slidenum">
              <a:rPr lang="es-AR" smtClean="0"/>
              <a:t>167</a:t>
            </a:fld>
            <a:endParaRPr lang="es-AR"/>
          </a:p>
        </p:txBody>
      </p:sp>
    </p:spTree>
    <p:extLst>
      <p:ext uri="{BB962C8B-B14F-4D97-AF65-F5344CB8AC3E}">
        <p14:creationId xmlns:p14="http://schemas.microsoft.com/office/powerpoint/2010/main" val="2279752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16535-2D91-51CC-90BF-FB27962DFB5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74706B-C08C-A6B8-85F5-6052D809C7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1BAC44-D300-2439-2A61-C95416C3330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D9603C8-7B98-D74C-FF39-B85EDF8E0099}"/>
              </a:ext>
            </a:extLst>
          </p:cNvPr>
          <p:cNvSpPr>
            <a:spLocks noGrp="1"/>
          </p:cNvSpPr>
          <p:nvPr>
            <p:ph type="sldNum" sz="quarter" idx="5"/>
          </p:nvPr>
        </p:nvSpPr>
        <p:spPr/>
        <p:txBody>
          <a:bodyPr/>
          <a:lstStyle/>
          <a:p>
            <a:fld id="{5EF84C45-10BB-45EF-A3F5-30E23A2028F5}" type="slidenum">
              <a:rPr lang="es-AR" smtClean="0"/>
              <a:t>168</a:t>
            </a:fld>
            <a:endParaRPr lang="es-AR"/>
          </a:p>
        </p:txBody>
      </p:sp>
    </p:spTree>
    <p:extLst>
      <p:ext uri="{BB962C8B-B14F-4D97-AF65-F5344CB8AC3E}">
        <p14:creationId xmlns:p14="http://schemas.microsoft.com/office/powerpoint/2010/main" val="3919347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0D008-3493-E60B-F33B-1BF27DB96F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594D98-559C-9442-6214-7981CB7D3B1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C618C32-853F-67CD-D1DC-3E1FB7DADF57}"/>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2334141-5CE1-6BE9-25BA-E44C89877E8A}"/>
              </a:ext>
            </a:extLst>
          </p:cNvPr>
          <p:cNvSpPr>
            <a:spLocks noGrp="1"/>
          </p:cNvSpPr>
          <p:nvPr>
            <p:ph type="sldNum" sz="quarter" idx="5"/>
          </p:nvPr>
        </p:nvSpPr>
        <p:spPr/>
        <p:txBody>
          <a:bodyPr/>
          <a:lstStyle/>
          <a:p>
            <a:fld id="{5EF84C45-10BB-45EF-A3F5-30E23A2028F5}" type="slidenum">
              <a:rPr lang="es-AR" smtClean="0"/>
              <a:t>169</a:t>
            </a:fld>
            <a:endParaRPr lang="es-AR"/>
          </a:p>
        </p:txBody>
      </p:sp>
    </p:spTree>
    <p:extLst>
      <p:ext uri="{BB962C8B-B14F-4D97-AF65-F5344CB8AC3E}">
        <p14:creationId xmlns:p14="http://schemas.microsoft.com/office/powerpoint/2010/main" val="414165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50AB-C520-4215-C5F0-6E8A353EBC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C76CCA-A630-4F74-9C87-EFDD65FE1F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6DE6AB2-5EBC-E1F7-F6DB-4F4C526E2C4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8304ED5-0770-FD53-2751-D313D0539ADB}"/>
              </a:ext>
            </a:extLst>
          </p:cNvPr>
          <p:cNvSpPr>
            <a:spLocks noGrp="1"/>
          </p:cNvSpPr>
          <p:nvPr>
            <p:ph type="sldNum" sz="quarter" idx="5"/>
          </p:nvPr>
        </p:nvSpPr>
        <p:spPr/>
        <p:txBody>
          <a:bodyPr/>
          <a:lstStyle/>
          <a:p>
            <a:fld id="{5EF84C45-10BB-45EF-A3F5-30E23A2028F5}" type="slidenum">
              <a:rPr lang="es-AR" smtClean="0"/>
              <a:t>116</a:t>
            </a:fld>
            <a:endParaRPr lang="es-AR"/>
          </a:p>
        </p:txBody>
      </p:sp>
    </p:spTree>
    <p:extLst>
      <p:ext uri="{BB962C8B-B14F-4D97-AF65-F5344CB8AC3E}">
        <p14:creationId xmlns:p14="http://schemas.microsoft.com/office/powerpoint/2010/main" val="3115652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087AB-BE67-C840-2F2B-1D03D018E8F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7F5E17-5B39-178E-3B13-E0B9257697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7282EF4-F372-AF21-B883-52B1D04C078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A604FE2-82F3-95F7-8733-687C972F121E}"/>
              </a:ext>
            </a:extLst>
          </p:cNvPr>
          <p:cNvSpPr>
            <a:spLocks noGrp="1"/>
          </p:cNvSpPr>
          <p:nvPr>
            <p:ph type="sldNum" sz="quarter" idx="5"/>
          </p:nvPr>
        </p:nvSpPr>
        <p:spPr/>
        <p:txBody>
          <a:bodyPr/>
          <a:lstStyle/>
          <a:p>
            <a:fld id="{5EF84C45-10BB-45EF-A3F5-30E23A2028F5}" type="slidenum">
              <a:rPr lang="es-AR" smtClean="0"/>
              <a:t>170</a:t>
            </a:fld>
            <a:endParaRPr lang="es-AR"/>
          </a:p>
        </p:txBody>
      </p:sp>
    </p:spTree>
    <p:extLst>
      <p:ext uri="{BB962C8B-B14F-4D97-AF65-F5344CB8AC3E}">
        <p14:creationId xmlns:p14="http://schemas.microsoft.com/office/powerpoint/2010/main" val="4075579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0D521-B402-C0AB-9466-E500964225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B44141-5295-BCB2-136F-8F4E78E1ED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5A357A-3D9A-AAE7-C259-2FB03C039EA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F2AEAB3-8597-DD8F-105C-92A7C782EA3F}"/>
              </a:ext>
            </a:extLst>
          </p:cNvPr>
          <p:cNvSpPr>
            <a:spLocks noGrp="1"/>
          </p:cNvSpPr>
          <p:nvPr>
            <p:ph type="sldNum" sz="quarter" idx="5"/>
          </p:nvPr>
        </p:nvSpPr>
        <p:spPr/>
        <p:txBody>
          <a:bodyPr/>
          <a:lstStyle/>
          <a:p>
            <a:fld id="{5EF84C45-10BB-45EF-A3F5-30E23A2028F5}" type="slidenum">
              <a:rPr lang="es-AR" smtClean="0"/>
              <a:t>171</a:t>
            </a:fld>
            <a:endParaRPr lang="es-AR"/>
          </a:p>
        </p:txBody>
      </p:sp>
    </p:spTree>
    <p:extLst>
      <p:ext uri="{BB962C8B-B14F-4D97-AF65-F5344CB8AC3E}">
        <p14:creationId xmlns:p14="http://schemas.microsoft.com/office/powerpoint/2010/main" val="193572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F575-6A5E-CFB9-9EE4-F392F9DA22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4039A9-A070-6829-72E2-597122C943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2D85CA-F0A9-B05E-8E3B-1A582B93D6B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27C9F54-0E19-D01B-DA2E-54B9B7C37461}"/>
              </a:ext>
            </a:extLst>
          </p:cNvPr>
          <p:cNvSpPr>
            <a:spLocks noGrp="1"/>
          </p:cNvSpPr>
          <p:nvPr>
            <p:ph type="sldNum" sz="quarter" idx="5"/>
          </p:nvPr>
        </p:nvSpPr>
        <p:spPr/>
        <p:txBody>
          <a:bodyPr/>
          <a:lstStyle/>
          <a:p>
            <a:fld id="{5EF84C45-10BB-45EF-A3F5-30E23A2028F5}" type="slidenum">
              <a:rPr lang="es-AR" smtClean="0"/>
              <a:t>172</a:t>
            </a:fld>
            <a:endParaRPr lang="es-AR"/>
          </a:p>
        </p:txBody>
      </p:sp>
    </p:spTree>
    <p:extLst>
      <p:ext uri="{BB962C8B-B14F-4D97-AF65-F5344CB8AC3E}">
        <p14:creationId xmlns:p14="http://schemas.microsoft.com/office/powerpoint/2010/main" val="1500669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6290C-13FF-4E5F-BE48-2AB7348358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C30E69-F634-543B-366A-3619839683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890985-5D57-8A2B-4DA5-4B312D59030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7ED9EA3-3E79-E9CB-364C-1418F0B2ACFA}"/>
              </a:ext>
            </a:extLst>
          </p:cNvPr>
          <p:cNvSpPr>
            <a:spLocks noGrp="1"/>
          </p:cNvSpPr>
          <p:nvPr>
            <p:ph type="sldNum" sz="quarter" idx="5"/>
          </p:nvPr>
        </p:nvSpPr>
        <p:spPr/>
        <p:txBody>
          <a:bodyPr/>
          <a:lstStyle/>
          <a:p>
            <a:fld id="{5EF84C45-10BB-45EF-A3F5-30E23A2028F5}" type="slidenum">
              <a:rPr lang="es-AR" smtClean="0"/>
              <a:t>173</a:t>
            </a:fld>
            <a:endParaRPr lang="es-AR"/>
          </a:p>
        </p:txBody>
      </p:sp>
    </p:spTree>
    <p:extLst>
      <p:ext uri="{BB962C8B-B14F-4D97-AF65-F5344CB8AC3E}">
        <p14:creationId xmlns:p14="http://schemas.microsoft.com/office/powerpoint/2010/main" val="2556416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03D09-CB87-6F1D-98BC-B9E8B8D0D49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5F100C-F90C-029B-E2DA-4D081FEDA96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B9E530-DDBC-E167-C11F-568694435DB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81BEE15-3294-C2F4-5336-302115F05AB4}"/>
              </a:ext>
            </a:extLst>
          </p:cNvPr>
          <p:cNvSpPr>
            <a:spLocks noGrp="1"/>
          </p:cNvSpPr>
          <p:nvPr>
            <p:ph type="sldNum" sz="quarter" idx="5"/>
          </p:nvPr>
        </p:nvSpPr>
        <p:spPr/>
        <p:txBody>
          <a:bodyPr/>
          <a:lstStyle/>
          <a:p>
            <a:fld id="{5EF84C45-10BB-45EF-A3F5-30E23A2028F5}" type="slidenum">
              <a:rPr lang="es-AR" smtClean="0"/>
              <a:t>174</a:t>
            </a:fld>
            <a:endParaRPr lang="es-AR"/>
          </a:p>
        </p:txBody>
      </p:sp>
    </p:spTree>
    <p:extLst>
      <p:ext uri="{BB962C8B-B14F-4D97-AF65-F5344CB8AC3E}">
        <p14:creationId xmlns:p14="http://schemas.microsoft.com/office/powerpoint/2010/main" val="16624349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646F2-7615-3D53-D981-F1F2324822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451C88-37E5-4949-9BA9-B57D83A8A5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F9B12F-FA09-3C61-ACA2-619E58CDFCC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E2AC815-E88E-A941-6FF4-38A9F354E371}"/>
              </a:ext>
            </a:extLst>
          </p:cNvPr>
          <p:cNvSpPr>
            <a:spLocks noGrp="1"/>
          </p:cNvSpPr>
          <p:nvPr>
            <p:ph type="sldNum" sz="quarter" idx="5"/>
          </p:nvPr>
        </p:nvSpPr>
        <p:spPr/>
        <p:txBody>
          <a:bodyPr/>
          <a:lstStyle/>
          <a:p>
            <a:fld id="{5EF84C45-10BB-45EF-A3F5-30E23A2028F5}" type="slidenum">
              <a:rPr lang="es-AR" smtClean="0"/>
              <a:t>175</a:t>
            </a:fld>
            <a:endParaRPr lang="es-AR"/>
          </a:p>
        </p:txBody>
      </p:sp>
    </p:spTree>
    <p:extLst>
      <p:ext uri="{BB962C8B-B14F-4D97-AF65-F5344CB8AC3E}">
        <p14:creationId xmlns:p14="http://schemas.microsoft.com/office/powerpoint/2010/main" val="2728670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0DB55-FFD7-F30C-5E5D-AE5A778919C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FBF74E-3319-8B1F-C74D-380B1D4116D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E1BD1C-74CE-39D8-3F94-40D14F9A9FC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0C63B99-1DBB-289E-25AD-85FD10FBD95E}"/>
              </a:ext>
            </a:extLst>
          </p:cNvPr>
          <p:cNvSpPr>
            <a:spLocks noGrp="1"/>
          </p:cNvSpPr>
          <p:nvPr>
            <p:ph type="sldNum" sz="quarter" idx="5"/>
          </p:nvPr>
        </p:nvSpPr>
        <p:spPr/>
        <p:txBody>
          <a:bodyPr/>
          <a:lstStyle/>
          <a:p>
            <a:fld id="{5EF84C45-10BB-45EF-A3F5-30E23A2028F5}" type="slidenum">
              <a:rPr lang="es-AR" smtClean="0"/>
              <a:t>176</a:t>
            </a:fld>
            <a:endParaRPr lang="es-AR"/>
          </a:p>
        </p:txBody>
      </p:sp>
    </p:spTree>
    <p:extLst>
      <p:ext uri="{BB962C8B-B14F-4D97-AF65-F5344CB8AC3E}">
        <p14:creationId xmlns:p14="http://schemas.microsoft.com/office/powerpoint/2010/main" val="2169452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1AA34-E358-6238-3B79-51F30FCDB3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80ED34-FADF-F890-071B-CB035941BE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AF957C9-1C22-2243-262F-9F8F731ED7B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D121940-82C2-1033-065F-459341B94ECA}"/>
              </a:ext>
            </a:extLst>
          </p:cNvPr>
          <p:cNvSpPr>
            <a:spLocks noGrp="1"/>
          </p:cNvSpPr>
          <p:nvPr>
            <p:ph type="sldNum" sz="quarter" idx="5"/>
          </p:nvPr>
        </p:nvSpPr>
        <p:spPr/>
        <p:txBody>
          <a:bodyPr/>
          <a:lstStyle/>
          <a:p>
            <a:fld id="{5EF84C45-10BB-45EF-A3F5-30E23A2028F5}" type="slidenum">
              <a:rPr lang="es-AR" smtClean="0"/>
              <a:t>177</a:t>
            </a:fld>
            <a:endParaRPr lang="es-AR"/>
          </a:p>
        </p:txBody>
      </p:sp>
    </p:spTree>
    <p:extLst>
      <p:ext uri="{BB962C8B-B14F-4D97-AF65-F5344CB8AC3E}">
        <p14:creationId xmlns:p14="http://schemas.microsoft.com/office/powerpoint/2010/main" val="4187431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7A1F4-C88C-1BB9-6BE5-B6C1CE055D7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B5009E-622A-6C8D-923C-A0F54C8EE4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DD2239-B4C5-A136-7961-383B6DDA0871}"/>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B5E0AFF-9C20-143E-C885-D694547F779B}"/>
              </a:ext>
            </a:extLst>
          </p:cNvPr>
          <p:cNvSpPr>
            <a:spLocks noGrp="1"/>
          </p:cNvSpPr>
          <p:nvPr>
            <p:ph type="sldNum" sz="quarter" idx="5"/>
          </p:nvPr>
        </p:nvSpPr>
        <p:spPr/>
        <p:txBody>
          <a:bodyPr/>
          <a:lstStyle/>
          <a:p>
            <a:fld id="{5EF84C45-10BB-45EF-A3F5-30E23A2028F5}" type="slidenum">
              <a:rPr lang="es-AR" smtClean="0"/>
              <a:t>178</a:t>
            </a:fld>
            <a:endParaRPr lang="es-AR"/>
          </a:p>
        </p:txBody>
      </p:sp>
    </p:spTree>
    <p:extLst>
      <p:ext uri="{BB962C8B-B14F-4D97-AF65-F5344CB8AC3E}">
        <p14:creationId xmlns:p14="http://schemas.microsoft.com/office/powerpoint/2010/main" val="1497127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6FFF-7CF7-2B5C-7AA6-6C157C280A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08205B-BE89-753C-109D-AC498E0D34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2EFB82-B225-086E-AD47-BDAC740600E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DB6617E-4655-BBE9-4508-3DBE78813EFA}"/>
              </a:ext>
            </a:extLst>
          </p:cNvPr>
          <p:cNvSpPr>
            <a:spLocks noGrp="1"/>
          </p:cNvSpPr>
          <p:nvPr>
            <p:ph type="sldNum" sz="quarter" idx="5"/>
          </p:nvPr>
        </p:nvSpPr>
        <p:spPr/>
        <p:txBody>
          <a:bodyPr/>
          <a:lstStyle/>
          <a:p>
            <a:fld id="{5EF84C45-10BB-45EF-A3F5-30E23A2028F5}" type="slidenum">
              <a:rPr lang="es-AR" smtClean="0"/>
              <a:t>179</a:t>
            </a:fld>
            <a:endParaRPr lang="es-AR"/>
          </a:p>
        </p:txBody>
      </p:sp>
    </p:spTree>
    <p:extLst>
      <p:ext uri="{BB962C8B-B14F-4D97-AF65-F5344CB8AC3E}">
        <p14:creationId xmlns:p14="http://schemas.microsoft.com/office/powerpoint/2010/main" val="298735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7C8C5-80FE-B3DF-5648-E39AEAADFC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D4BA28-10E0-A620-9A8D-E8F7CC7DF7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1F5411-AA6B-5A9D-7E71-317CB909270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D0C0A8E-4509-B961-46D2-D0C8457327F0}"/>
              </a:ext>
            </a:extLst>
          </p:cNvPr>
          <p:cNvSpPr>
            <a:spLocks noGrp="1"/>
          </p:cNvSpPr>
          <p:nvPr>
            <p:ph type="sldNum" sz="quarter" idx="5"/>
          </p:nvPr>
        </p:nvSpPr>
        <p:spPr/>
        <p:txBody>
          <a:bodyPr/>
          <a:lstStyle/>
          <a:p>
            <a:fld id="{5EF84C45-10BB-45EF-A3F5-30E23A2028F5}" type="slidenum">
              <a:rPr lang="es-AR" smtClean="0"/>
              <a:t>117</a:t>
            </a:fld>
            <a:endParaRPr lang="es-AR"/>
          </a:p>
        </p:txBody>
      </p:sp>
    </p:spTree>
    <p:extLst>
      <p:ext uri="{BB962C8B-B14F-4D97-AF65-F5344CB8AC3E}">
        <p14:creationId xmlns:p14="http://schemas.microsoft.com/office/powerpoint/2010/main" val="2551870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7115-5988-433E-E963-61FB337A85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729256-6AE0-709B-E66A-6DFE190C39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F3BC26-0DBD-3AF9-188F-11454067F8F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9080B81-D953-7B5B-D2C8-421561A25925}"/>
              </a:ext>
            </a:extLst>
          </p:cNvPr>
          <p:cNvSpPr>
            <a:spLocks noGrp="1"/>
          </p:cNvSpPr>
          <p:nvPr>
            <p:ph type="sldNum" sz="quarter" idx="5"/>
          </p:nvPr>
        </p:nvSpPr>
        <p:spPr/>
        <p:txBody>
          <a:bodyPr/>
          <a:lstStyle/>
          <a:p>
            <a:fld id="{5EF84C45-10BB-45EF-A3F5-30E23A2028F5}" type="slidenum">
              <a:rPr lang="es-AR" smtClean="0"/>
              <a:t>180</a:t>
            </a:fld>
            <a:endParaRPr lang="es-AR"/>
          </a:p>
        </p:txBody>
      </p:sp>
    </p:spTree>
    <p:extLst>
      <p:ext uri="{BB962C8B-B14F-4D97-AF65-F5344CB8AC3E}">
        <p14:creationId xmlns:p14="http://schemas.microsoft.com/office/powerpoint/2010/main" val="3355426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BE6A9-F49A-1DB4-D18B-7F94187A0EB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C5DE83-19AA-3C77-1DA4-EA1D566E6C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E69D85-5F9B-5C56-4DDA-B97475D8711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D9992D6-CDAE-D1D0-FD03-CC9BE643D206}"/>
              </a:ext>
            </a:extLst>
          </p:cNvPr>
          <p:cNvSpPr>
            <a:spLocks noGrp="1"/>
          </p:cNvSpPr>
          <p:nvPr>
            <p:ph type="sldNum" sz="quarter" idx="5"/>
          </p:nvPr>
        </p:nvSpPr>
        <p:spPr/>
        <p:txBody>
          <a:bodyPr/>
          <a:lstStyle/>
          <a:p>
            <a:fld id="{5EF84C45-10BB-45EF-A3F5-30E23A2028F5}" type="slidenum">
              <a:rPr lang="es-AR" smtClean="0"/>
              <a:t>181</a:t>
            </a:fld>
            <a:endParaRPr lang="es-AR"/>
          </a:p>
        </p:txBody>
      </p:sp>
    </p:spTree>
    <p:extLst>
      <p:ext uri="{BB962C8B-B14F-4D97-AF65-F5344CB8AC3E}">
        <p14:creationId xmlns:p14="http://schemas.microsoft.com/office/powerpoint/2010/main" val="18641491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D5CE6-CFDA-2FD2-37BF-F53E8FE01D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3BAD01-D694-F9A6-0C34-B5B10CB4802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3E1506-5D23-DBA1-6C29-E384ABBD032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5E21B5D-5816-FB69-A486-B2523265E4B9}"/>
              </a:ext>
            </a:extLst>
          </p:cNvPr>
          <p:cNvSpPr>
            <a:spLocks noGrp="1"/>
          </p:cNvSpPr>
          <p:nvPr>
            <p:ph type="sldNum" sz="quarter" idx="5"/>
          </p:nvPr>
        </p:nvSpPr>
        <p:spPr/>
        <p:txBody>
          <a:bodyPr/>
          <a:lstStyle/>
          <a:p>
            <a:fld id="{5EF84C45-10BB-45EF-A3F5-30E23A2028F5}" type="slidenum">
              <a:rPr lang="es-AR" smtClean="0"/>
              <a:t>182</a:t>
            </a:fld>
            <a:endParaRPr lang="es-AR"/>
          </a:p>
        </p:txBody>
      </p:sp>
    </p:spTree>
    <p:extLst>
      <p:ext uri="{BB962C8B-B14F-4D97-AF65-F5344CB8AC3E}">
        <p14:creationId xmlns:p14="http://schemas.microsoft.com/office/powerpoint/2010/main" val="296354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6F7DC-8E70-4BAF-3A14-3B41ACC702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A73518-18C8-A080-B834-F44AB54071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A2A593A-13DF-29EE-D85D-A814955EAEF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1C2DF00-6091-D58C-8E47-C7A0FF804D39}"/>
              </a:ext>
            </a:extLst>
          </p:cNvPr>
          <p:cNvSpPr>
            <a:spLocks noGrp="1"/>
          </p:cNvSpPr>
          <p:nvPr>
            <p:ph type="sldNum" sz="quarter" idx="5"/>
          </p:nvPr>
        </p:nvSpPr>
        <p:spPr/>
        <p:txBody>
          <a:bodyPr/>
          <a:lstStyle/>
          <a:p>
            <a:fld id="{5EF84C45-10BB-45EF-A3F5-30E23A2028F5}" type="slidenum">
              <a:rPr lang="es-AR" smtClean="0"/>
              <a:t>183</a:t>
            </a:fld>
            <a:endParaRPr lang="es-AR"/>
          </a:p>
        </p:txBody>
      </p:sp>
    </p:spTree>
    <p:extLst>
      <p:ext uri="{BB962C8B-B14F-4D97-AF65-F5344CB8AC3E}">
        <p14:creationId xmlns:p14="http://schemas.microsoft.com/office/powerpoint/2010/main" val="29986971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CADB2-A562-F365-F2E9-A141BDD4C3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DFAC9E-3C8D-0D93-84CB-EB0173E652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AEBCB4A-23D9-AE8C-820E-B0A2FC2266E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14D3D152-CA39-5A36-1C34-BC6EC17B5397}"/>
              </a:ext>
            </a:extLst>
          </p:cNvPr>
          <p:cNvSpPr>
            <a:spLocks noGrp="1"/>
          </p:cNvSpPr>
          <p:nvPr>
            <p:ph type="sldNum" sz="quarter" idx="5"/>
          </p:nvPr>
        </p:nvSpPr>
        <p:spPr/>
        <p:txBody>
          <a:bodyPr/>
          <a:lstStyle/>
          <a:p>
            <a:fld id="{5EF84C45-10BB-45EF-A3F5-30E23A2028F5}" type="slidenum">
              <a:rPr lang="es-AR" smtClean="0"/>
              <a:t>184</a:t>
            </a:fld>
            <a:endParaRPr lang="es-AR"/>
          </a:p>
        </p:txBody>
      </p:sp>
    </p:spTree>
    <p:extLst>
      <p:ext uri="{BB962C8B-B14F-4D97-AF65-F5344CB8AC3E}">
        <p14:creationId xmlns:p14="http://schemas.microsoft.com/office/powerpoint/2010/main" val="41404692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45057-D267-8007-EF8D-4179D0414A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5F9B29-F72B-56E3-50EA-B1CCF058BD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C37DAB-EEB1-87D4-FBB3-CD3651B6930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A75E80A-0358-FEBC-2714-0704DD3354A4}"/>
              </a:ext>
            </a:extLst>
          </p:cNvPr>
          <p:cNvSpPr>
            <a:spLocks noGrp="1"/>
          </p:cNvSpPr>
          <p:nvPr>
            <p:ph type="sldNum" sz="quarter" idx="5"/>
          </p:nvPr>
        </p:nvSpPr>
        <p:spPr/>
        <p:txBody>
          <a:bodyPr/>
          <a:lstStyle/>
          <a:p>
            <a:fld id="{5EF84C45-10BB-45EF-A3F5-30E23A2028F5}" type="slidenum">
              <a:rPr lang="es-AR" smtClean="0"/>
              <a:t>185</a:t>
            </a:fld>
            <a:endParaRPr lang="es-AR"/>
          </a:p>
        </p:txBody>
      </p:sp>
    </p:spTree>
    <p:extLst>
      <p:ext uri="{BB962C8B-B14F-4D97-AF65-F5344CB8AC3E}">
        <p14:creationId xmlns:p14="http://schemas.microsoft.com/office/powerpoint/2010/main" val="3744299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AC17-7ED3-BC02-E7F4-7468D32436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42EB76-6301-E856-9DC1-83D3F9B7EF3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C970518-8475-FE8B-2392-1468375EB1E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8B6B3E6-B69B-0136-DD13-2F34866C55D1}"/>
              </a:ext>
            </a:extLst>
          </p:cNvPr>
          <p:cNvSpPr>
            <a:spLocks noGrp="1"/>
          </p:cNvSpPr>
          <p:nvPr>
            <p:ph type="sldNum" sz="quarter" idx="5"/>
          </p:nvPr>
        </p:nvSpPr>
        <p:spPr/>
        <p:txBody>
          <a:bodyPr/>
          <a:lstStyle/>
          <a:p>
            <a:fld id="{5EF84C45-10BB-45EF-A3F5-30E23A2028F5}" type="slidenum">
              <a:rPr lang="es-AR" smtClean="0"/>
              <a:t>186</a:t>
            </a:fld>
            <a:endParaRPr lang="es-AR"/>
          </a:p>
        </p:txBody>
      </p:sp>
    </p:spTree>
    <p:extLst>
      <p:ext uri="{BB962C8B-B14F-4D97-AF65-F5344CB8AC3E}">
        <p14:creationId xmlns:p14="http://schemas.microsoft.com/office/powerpoint/2010/main" val="33884969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2DF7-FCB5-3A52-B27C-E022797F78F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FA668A-6227-583C-6F01-F8942648BC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B72C50-4853-6DA4-236E-9A30FF65A72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06B2E7E-B2BB-5499-B699-A55D6246EA5A}"/>
              </a:ext>
            </a:extLst>
          </p:cNvPr>
          <p:cNvSpPr>
            <a:spLocks noGrp="1"/>
          </p:cNvSpPr>
          <p:nvPr>
            <p:ph type="sldNum" sz="quarter" idx="5"/>
          </p:nvPr>
        </p:nvSpPr>
        <p:spPr/>
        <p:txBody>
          <a:bodyPr/>
          <a:lstStyle/>
          <a:p>
            <a:fld id="{5EF84C45-10BB-45EF-A3F5-30E23A2028F5}" type="slidenum">
              <a:rPr lang="es-AR" smtClean="0"/>
              <a:t>187</a:t>
            </a:fld>
            <a:endParaRPr lang="es-AR"/>
          </a:p>
        </p:txBody>
      </p:sp>
    </p:spTree>
    <p:extLst>
      <p:ext uri="{BB962C8B-B14F-4D97-AF65-F5344CB8AC3E}">
        <p14:creationId xmlns:p14="http://schemas.microsoft.com/office/powerpoint/2010/main" val="22515137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3FD30-759C-2758-382F-FD7B6E676F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AC5B13-121F-1261-0DC3-05F259503B4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D47DB6-A5A5-61DF-0716-87EEA2B8067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B91B2F2-F309-8522-3926-FEB250D91F08}"/>
              </a:ext>
            </a:extLst>
          </p:cNvPr>
          <p:cNvSpPr>
            <a:spLocks noGrp="1"/>
          </p:cNvSpPr>
          <p:nvPr>
            <p:ph type="sldNum" sz="quarter" idx="5"/>
          </p:nvPr>
        </p:nvSpPr>
        <p:spPr/>
        <p:txBody>
          <a:bodyPr/>
          <a:lstStyle/>
          <a:p>
            <a:fld id="{5EF84C45-10BB-45EF-A3F5-30E23A2028F5}" type="slidenum">
              <a:rPr lang="es-AR" smtClean="0"/>
              <a:t>188</a:t>
            </a:fld>
            <a:endParaRPr lang="es-AR"/>
          </a:p>
        </p:txBody>
      </p:sp>
    </p:spTree>
    <p:extLst>
      <p:ext uri="{BB962C8B-B14F-4D97-AF65-F5344CB8AC3E}">
        <p14:creationId xmlns:p14="http://schemas.microsoft.com/office/powerpoint/2010/main" val="40179775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178F-D043-B9FE-CC68-445685F824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9660BC-2CDD-489D-31BD-922D8ABF61D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9AF9A7-D15A-6311-21D8-62470A21CCB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8C7CDA7-4D26-2816-E1E4-86ED4C300CB0}"/>
              </a:ext>
            </a:extLst>
          </p:cNvPr>
          <p:cNvSpPr>
            <a:spLocks noGrp="1"/>
          </p:cNvSpPr>
          <p:nvPr>
            <p:ph type="sldNum" sz="quarter" idx="5"/>
          </p:nvPr>
        </p:nvSpPr>
        <p:spPr/>
        <p:txBody>
          <a:bodyPr/>
          <a:lstStyle/>
          <a:p>
            <a:fld id="{5EF84C45-10BB-45EF-A3F5-30E23A2028F5}" type="slidenum">
              <a:rPr lang="es-AR" smtClean="0"/>
              <a:t>189</a:t>
            </a:fld>
            <a:endParaRPr lang="es-AR"/>
          </a:p>
        </p:txBody>
      </p:sp>
    </p:spTree>
    <p:extLst>
      <p:ext uri="{BB962C8B-B14F-4D97-AF65-F5344CB8AC3E}">
        <p14:creationId xmlns:p14="http://schemas.microsoft.com/office/powerpoint/2010/main" val="2411432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57A93-91EF-36BF-2C94-5651686786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633048-EB83-7A85-EC43-DD42A62E04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85CD8C0-0071-DF45-4C01-A231FF0C4C00}"/>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4A102DC-19E4-B787-4EF5-96C59EDC13A9}"/>
              </a:ext>
            </a:extLst>
          </p:cNvPr>
          <p:cNvSpPr>
            <a:spLocks noGrp="1"/>
          </p:cNvSpPr>
          <p:nvPr>
            <p:ph type="sldNum" sz="quarter" idx="5"/>
          </p:nvPr>
        </p:nvSpPr>
        <p:spPr/>
        <p:txBody>
          <a:bodyPr/>
          <a:lstStyle/>
          <a:p>
            <a:fld id="{5EF84C45-10BB-45EF-A3F5-30E23A2028F5}" type="slidenum">
              <a:rPr lang="es-AR" smtClean="0"/>
              <a:t>118</a:t>
            </a:fld>
            <a:endParaRPr lang="es-AR"/>
          </a:p>
        </p:txBody>
      </p:sp>
    </p:spTree>
    <p:extLst>
      <p:ext uri="{BB962C8B-B14F-4D97-AF65-F5344CB8AC3E}">
        <p14:creationId xmlns:p14="http://schemas.microsoft.com/office/powerpoint/2010/main" val="3459181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D3E35-740C-9038-7A75-E3A9B96772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D86381-E3A1-94C6-F366-C334AE9988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6BA3822-4716-E3B0-F627-DC4089C8303C}"/>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D6B9540-DEDD-7352-7F7A-8BD564A7AD8B}"/>
              </a:ext>
            </a:extLst>
          </p:cNvPr>
          <p:cNvSpPr>
            <a:spLocks noGrp="1"/>
          </p:cNvSpPr>
          <p:nvPr>
            <p:ph type="sldNum" sz="quarter" idx="5"/>
          </p:nvPr>
        </p:nvSpPr>
        <p:spPr/>
        <p:txBody>
          <a:bodyPr/>
          <a:lstStyle/>
          <a:p>
            <a:fld id="{5EF84C45-10BB-45EF-A3F5-30E23A2028F5}" type="slidenum">
              <a:rPr lang="es-AR" smtClean="0"/>
              <a:t>190</a:t>
            </a:fld>
            <a:endParaRPr lang="es-AR"/>
          </a:p>
        </p:txBody>
      </p:sp>
    </p:spTree>
    <p:extLst>
      <p:ext uri="{BB962C8B-B14F-4D97-AF65-F5344CB8AC3E}">
        <p14:creationId xmlns:p14="http://schemas.microsoft.com/office/powerpoint/2010/main" val="1576410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3FCA9-E338-25BC-E826-6BCF0453AA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59EDA6-D932-55D7-0204-5A87EF04731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E5F478-D02A-2EB6-B1D0-22355EECE66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5123836-0420-77BD-8B05-0EF9DCFEE5E9}"/>
              </a:ext>
            </a:extLst>
          </p:cNvPr>
          <p:cNvSpPr>
            <a:spLocks noGrp="1"/>
          </p:cNvSpPr>
          <p:nvPr>
            <p:ph type="sldNum" sz="quarter" idx="5"/>
          </p:nvPr>
        </p:nvSpPr>
        <p:spPr/>
        <p:txBody>
          <a:bodyPr/>
          <a:lstStyle/>
          <a:p>
            <a:fld id="{5EF84C45-10BB-45EF-A3F5-30E23A2028F5}" type="slidenum">
              <a:rPr lang="es-AR" smtClean="0"/>
              <a:t>191</a:t>
            </a:fld>
            <a:endParaRPr lang="es-AR"/>
          </a:p>
        </p:txBody>
      </p:sp>
    </p:spTree>
    <p:extLst>
      <p:ext uri="{BB962C8B-B14F-4D97-AF65-F5344CB8AC3E}">
        <p14:creationId xmlns:p14="http://schemas.microsoft.com/office/powerpoint/2010/main" val="2318548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8A32-A801-EA82-93E2-28B3054A04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426E62-3C76-F584-7B78-CDC59C4F15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A1817DE-243A-C781-C9D3-483C4AA5EFD6}"/>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F1B27B5-FE74-B186-F5F7-25A27C4623CA}"/>
              </a:ext>
            </a:extLst>
          </p:cNvPr>
          <p:cNvSpPr>
            <a:spLocks noGrp="1"/>
          </p:cNvSpPr>
          <p:nvPr>
            <p:ph type="sldNum" sz="quarter" idx="5"/>
          </p:nvPr>
        </p:nvSpPr>
        <p:spPr/>
        <p:txBody>
          <a:bodyPr/>
          <a:lstStyle/>
          <a:p>
            <a:fld id="{5EF84C45-10BB-45EF-A3F5-30E23A2028F5}" type="slidenum">
              <a:rPr lang="es-AR" smtClean="0"/>
              <a:t>192</a:t>
            </a:fld>
            <a:endParaRPr lang="es-AR"/>
          </a:p>
        </p:txBody>
      </p:sp>
    </p:spTree>
    <p:extLst>
      <p:ext uri="{BB962C8B-B14F-4D97-AF65-F5344CB8AC3E}">
        <p14:creationId xmlns:p14="http://schemas.microsoft.com/office/powerpoint/2010/main" val="26134193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F6C9-C69B-5CDF-FFED-B03E31A65D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44DC55-3C30-9E21-6E5F-4E8293DB32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0DE2E4A-D5DE-4C2F-4AE1-72961C896AC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B8B5A9E1-117B-1779-C7EE-9E426B023442}"/>
              </a:ext>
            </a:extLst>
          </p:cNvPr>
          <p:cNvSpPr>
            <a:spLocks noGrp="1"/>
          </p:cNvSpPr>
          <p:nvPr>
            <p:ph type="sldNum" sz="quarter" idx="5"/>
          </p:nvPr>
        </p:nvSpPr>
        <p:spPr/>
        <p:txBody>
          <a:bodyPr/>
          <a:lstStyle/>
          <a:p>
            <a:fld id="{5EF84C45-10BB-45EF-A3F5-30E23A2028F5}" type="slidenum">
              <a:rPr lang="es-AR" smtClean="0"/>
              <a:t>193</a:t>
            </a:fld>
            <a:endParaRPr lang="es-AR"/>
          </a:p>
        </p:txBody>
      </p:sp>
    </p:spTree>
    <p:extLst>
      <p:ext uri="{BB962C8B-B14F-4D97-AF65-F5344CB8AC3E}">
        <p14:creationId xmlns:p14="http://schemas.microsoft.com/office/powerpoint/2010/main" val="28015738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BD05-17DE-7D49-35A4-46D91CFF49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42B0FE-AEAE-8629-B471-845B3487F7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F989D0-DC17-924D-EB17-DB4AA01E7C4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A8DF73A-4EF7-D600-5E02-CCDF494BB2F2}"/>
              </a:ext>
            </a:extLst>
          </p:cNvPr>
          <p:cNvSpPr>
            <a:spLocks noGrp="1"/>
          </p:cNvSpPr>
          <p:nvPr>
            <p:ph type="sldNum" sz="quarter" idx="5"/>
          </p:nvPr>
        </p:nvSpPr>
        <p:spPr/>
        <p:txBody>
          <a:bodyPr/>
          <a:lstStyle/>
          <a:p>
            <a:fld id="{5EF84C45-10BB-45EF-A3F5-30E23A2028F5}" type="slidenum">
              <a:rPr lang="es-AR" smtClean="0"/>
              <a:t>194</a:t>
            </a:fld>
            <a:endParaRPr lang="es-AR"/>
          </a:p>
        </p:txBody>
      </p:sp>
    </p:spTree>
    <p:extLst>
      <p:ext uri="{BB962C8B-B14F-4D97-AF65-F5344CB8AC3E}">
        <p14:creationId xmlns:p14="http://schemas.microsoft.com/office/powerpoint/2010/main" val="4766442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597B8-CA9E-1D7A-7EB9-F46D96EC76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72FC41-2140-D56B-7144-574CA2BE2EB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4332C5-EB55-E3F1-E326-22DB6C4B049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41E3AA21-6A20-5ED1-BB5A-B12F063ACE15}"/>
              </a:ext>
            </a:extLst>
          </p:cNvPr>
          <p:cNvSpPr>
            <a:spLocks noGrp="1"/>
          </p:cNvSpPr>
          <p:nvPr>
            <p:ph type="sldNum" sz="quarter" idx="5"/>
          </p:nvPr>
        </p:nvSpPr>
        <p:spPr/>
        <p:txBody>
          <a:bodyPr/>
          <a:lstStyle/>
          <a:p>
            <a:fld id="{5EF84C45-10BB-45EF-A3F5-30E23A2028F5}" type="slidenum">
              <a:rPr lang="es-AR" smtClean="0"/>
              <a:t>195</a:t>
            </a:fld>
            <a:endParaRPr lang="es-AR"/>
          </a:p>
        </p:txBody>
      </p:sp>
    </p:spTree>
    <p:extLst>
      <p:ext uri="{BB962C8B-B14F-4D97-AF65-F5344CB8AC3E}">
        <p14:creationId xmlns:p14="http://schemas.microsoft.com/office/powerpoint/2010/main" val="3398513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D202-B6A0-90F9-485C-FF416B6B0D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9000DC-8905-5F3A-1851-36BC1FC034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43EC25-BF0E-F779-EE5C-B626D7FB344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544EDF72-9EBA-C4A6-A19F-DC4F0139523D}"/>
              </a:ext>
            </a:extLst>
          </p:cNvPr>
          <p:cNvSpPr>
            <a:spLocks noGrp="1"/>
          </p:cNvSpPr>
          <p:nvPr>
            <p:ph type="sldNum" sz="quarter" idx="5"/>
          </p:nvPr>
        </p:nvSpPr>
        <p:spPr/>
        <p:txBody>
          <a:bodyPr/>
          <a:lstStyle/>
          <a:p>
            <a:fld id="{5EF84C45-10BB-45EF-A3F5-30E23A2028F5}" type="slidenum">
              <a:rPr lang="es-AR" smtClean="0"/>
              <a:t>196</a:t>
            </a:fld>
            <a:endParaRPr lang="es-AR"/>
          </a:p>
        </p:txBody>
      </p:sp>
    </p:spTree>
    <p:extLst>
      <p:ext uri="{BB962C8B-B14F-4D97-AF65-F5344CB8AC3E}">
        <p14:creationId xmlns:p14="http://schemas.microsoft.com/office/powerpoint/2010/main" val="2445174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4DB9-447F-D14C-DF08-E7E797D173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74555C-D121-5CB2-B233-9F49DA1132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E627C9D-DBB2-F9BC-231C-77749F61ED6E}"/>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C6703980-D883-B9B7-CF65-9C6A46CC9DD9}"/>
              </a:ext>
            </a:extLst>
          </p:cNvPr>
          <p:cNvSpPr>
            <a:spLocks noGrp="1"/>
          </p:cNvSpPr>
          <p:nvPr>
            <p:ph type="sldNum" sz="quarter" idx="5"/>
          </p:nvPr>
        </p:nvSpPr>
        <p:spPr/>
        <p:txBody>
          <a:bodyPr/>
          <a:lstStyle/>
          <a:p>
            <a:fld id="{5EF84C45-10BB-45EF-A3F5-30E23A2028F5}" type="slidenum">
              <a:rPr lang="es-AR" smtClean="0"/>
              <a:t>197</a:t>
            </a:fld>
            <a:endParaRPr lang="es-AR"/>
          </a:p>
        </p:txBody>
      </p:sp>
    </p:spTree>
    <p:extLst>
      <p:ext uri="{BB962C8B-B14F-4D97-AF65-F5344CB8AC3E}">
        <p14:creationId xmlns:p14="http://schemas.microsoft.com/office/powerpoint/2010/main" val="108525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FEE0-83A9-D13F-230D-85D7160E60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3B9BB93-E838-6FAA-312D-CA10A07730D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0E25B6-530C-17C4-9BA0-F922E3181A6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779232C3-FEFB-F9D7-C4B8-209CEF7D4FB3}"/>
              </a:ext>
            </a:extLst>
          </p:cNvPr>
          <p:cNvSpPr>
            <a:spLocks noGrp="1"/>
          </p:cNvSpPr>
          <p:nvPr>
            <p:ph type="sldNum" sz="quarter" idx="5"/>
          </p:nvPr>
        </p:nvSpPr>
        <p:spPr/>
        <p:txBody>
          <a:bodyPr/>
          <a:lstStyle/>
          <a:p>
            <a:fld id="{5EF84C45-10BB-45EF-A3F5-30E23A2028F5}" type="slidenum">
              <a:rPr lang="es-AR" smtClean="0"/>
              <a:t>198</a:t>
            </a:fld>
            <a:endParaRPr lang="es-AR"/>
          </a:p>
        </p:txBody>
      </p:sp>
    </p:spTree>
    <p:extLst>
      <p:ext uri="{BB962C8B-B14F-4D97-AF65-F5344CB8AC3E}">
        <p14:creationId xmlns:p14="http://schemas.microsoft.com/office/powerpoint/2010/main" val="3779848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87A34-6C14-C249-DA7E-9BEC1A12B9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5CDC00-F87E-4BD9-D691-0F7F03D896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BF8AAF-5FB7-C62F-33F7-09F87A8808BD}"/>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5219376-0541-5ADD-AE08-066194929BC2}"/>
              </a:ext>
            </a:extLst>
          </p:cNvPr>
          <p:cNvSpPr>
            <a:spLocks noGrp="1"/>
          </p:cNvSpPr>
          <p:nvPr>
            <p:ph type="sldNum" sz="quarter" idx="5"/>
          </p:nvPr>
        </p:nvSpPr>
        <p:spPr/>
        <p:txBody>
          <a:bodyPr/>
          <a:lstStyle/>
          <a:p>
            <a:fld id="{5EF84C45-10BB-45EF-A3F5-30E23A2028F5}" type="slidenum">
              <a:rPr lang="es-AR" smtClean="0"/>
              <a:t>199</a:t>
            </a:fld>
            <a:endParaRPr lang="es-AR"/>
          </a:p>
        </p:txBody>
      </p:sp>
    </p:spTree>
    <p:extLst>
      <p:ext uri="{BB962C8B-B14F-4D97-AF65-F5344CB8AC3E}">
        <p14:creationId xmlns:p14="http://schemas.microsoft.com/office/powerpoint/2010/main" val="773585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5CD9E-6D56-2A19-B81F-2410D0AC46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C94BE0-BAC1-705D-5CA2-D11A0C4324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DCF7CA0-BD62-E722-6815-67BF5AD5109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AAAE2F5-274B-A9ED-38FF-6833CA3B3B23}"/>
              </a:ext>
            </a:extLst>
          </p:cNvPr>
          <p:cNvSpPr>
            <a:spLocks noGrp="1"/>
          </p:cNvSpPr>
          <p:nvPr>
            <p:ph type="sldNum" sz="quarter" idx="5"/>
          </p:nvPr>
        </p:nvSpPr>
        <p:spPr/>
        <p:txBody>
          <a:bodyPr/>
          <a:lstStyle/>
          <a:p>
            <a:fld id="{5EF84C45-10BB-45EF-A3F5-30E23A2028F5}" type="slidenum">
              <a:rPr lang="es-AR" smtClean="0"/>
              <a:t>119</a:t>
            </a:fld>
            <a:endParaRPr lang="es-AR"/>
          </a:p>
        </p:txBody>
      </p:sp>
    </p:spTree>
    <p:extLst>
      <p:ext uri="{BB962C8B-B14F-4D97-AF65-F5344CB8AC3E}">
        <p14:creationId xmlns:p14="http://schemas.microsoft.com/office/powerpoint/2010/main" val="11678335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94C55-4F81-A163-585B-80FDD04CC5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1D1B96-E6CB-807F-FA52-6D28AB8499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0B3669-0061-D60F-3382-6BBE4A0B244F}"/>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F076D8F6-1C5D-4E30-F1FE-8C9F8031DFB4}"/>
              </a:ext>
            </a:extLst>
          </p:cNvPr>
          <p:cNvSpPr>
            <a:spLocks noGrp="1"/>
          </p:cNvSpPr>
          <p:nvPr>
            <p:ph type="sldNum" sz="quarter" idx="5"/>
          </p:nvPr>
        </p:nvSpPr>
        <p:spPr/>
        <p:txBody>
          <a:bodyPr/>
          <a:lstStyle/>
          <a:p>
            <a:fld id="{5EF84C45-10BB-45EF-A3F5-30E23A2028F5}" type="slidenum">
              <a:rPr lang="es-AR" smtClean="0"/>
              <a:t>200</a:t>
            </a:fld>
            <a:endParaRPr lang="es-AR"/>
          </a:p>
        </p:txBody>
      </p:sp>
    </p:spTree>
    <p:extLst>
      <p:ext uri="{BB962C8B-B14F-4D97-AF65-F5344CB8AC3E}">
        <p14:creationId xmlns:p14="http://schemas.microsoft.com/office/powerpoint/2010/main" val="2311012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34E9-85C9-A423-A8DC-C4C3492E66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A85AEC-9486-740D-FBF4-110C96F20B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0E0DDCB-4D3C-86F2-7733-E7D5A4B9B282}"/>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E71088D2-A4BE-18FD-1841-9C21DF42EE4B}"/>
              </a:ext>
            </a:extLst>
          </p:cNvPr>
          <p:cNvSpPr>
            <a:spLocks noGrp="1"/>
          </p:cNvSpPr>
          <p:nvPr>
            <p:ph type="sldNum" sz="quarter" idx="5"/>
          </p:nvPr>
        </p:nvSpPr>
        <p:spPr/>
        <p:txBody>
          <a:bodyPr/>
          <a:lstStyle/>
          <a:p>
            <a:fld id="{5EF84C45-10BB-45EF-A3F5-30E23A2028F5}" type="slidenum">
              <a:rPr lang="es-AR" smtClean="0"/>
              <a:t>201</a:t>
            </a:fld>
            <a:endParaRPr lang="es-AR"/>
          </a:p>
        </p:txBody>
      </p:sp>
    </p:spTree>
    <p:extLst>
      <p:ext uri="{BB962C8B-B14F-4D97-AF65-F5344CB8AC3E}">
        <p14:creationId xmlns:p14="http://schemas.microsoft.com/office/powerpoint/2010/main" val="3118531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A1C04-32C0-431B-9613-8B9CF96AD2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FA5DA3-EB63-986E-72C9-1188C153CB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C81C790-9A67-5DC8-1788-CA1A598DF9C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CDA7967-5277-F6D7-5C73-F13C9438E99A}"/>
              </a:ext>
            </a:extLst>
          </p:cNvPr>
          <p:cNvSpPr>
            <a:spLocks noGrp="1"/>
          </p:cNvSpPr>
          <p:nvPr>
            <p:ph type="sldNum" sz="quarter" idx="5"/>
          </p:nvPr>
        </p:nvSpPr>
        <p:spPr/>
        <p:txBody>
          <a:bodyPr/>
          <a:lstStyle/>
          <a:p>
            <a:fld id="{5EF84C45-10BB-45EF-A3F5-30E23A2028F5}" type="slidenum">
              <a:rPr lang="es-AR" smtClean="0"/>
              <a:t>202</a:t>
            </a:fld>
            <a:endParaRPr lang="es-AR"/>
          </a:p>
        </p:txBody>
      </p:sp>
    </p:spTree>
    <p:extLst>
      <p:ext uri="{BB962C8B-B14F-4D97-AF65-F5344CB8AC3E}">
        <p14:creationId xmlns:p14="http://schemas.microsoft.com/office/powerpoint/2010/main" val="10988089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FF046-C57E-8729-69EB-8E8F031433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1B42C8-3B12-37C6-393F-AF908833CFD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5A3186B-E2B9-35DB-BFD2-5639F208FE9B}"/>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8B2F27AD-3B46-BA2A-D25F-E908FBD05624}"/>
              </a:ext>
            </a:extLst>
          </p:cNvPr>
          <p:cNvSpPr>
            <a:spLocks noGrp="1"/>
          </p:cNvSpPr>
          <p:nvPr>
            <p:ph type="sldNum" sz="quarter" idx="5"/>
          </p:nvPr>
        </p:nvSpPr>
        <p:spPr/>
        <p:txBody>
          <a:bodyPr/>
          <a:lstStyle/>
          <a:p>
            <a:fld id="{5EF84C45-10BB-45EF-A3F5-30E23A2028F5}" type="slidenum">
              <a:rPr lang="es-AR" smtClean="0"/>
              <a:t>203</a:t>
            </a:fld>
            <a:endParaRPr lang="es-AR"/>
          </a:p>
        </p:txBody>
      </p:sp>
    </p:spTree>
    <p:extLst>
      <p:ext uri="{BB962C8B-B14F-4D97-AF65-F5344CB8AC3E}">
        <p14:creationId xmlns:p14="http://schemas.microsoft.com/office/powerpoint/2010/main" val="1667716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1E0BB-B27C-B19F-6A8D-014AFF1B2D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B35261-FE9D-6490-C25C-2163DDAE927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279A51-8FBB-9162-0278-AF9FC234535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BBDC8CD-C93E-E79B-CBF0-7A3FFFDB56A1}"/>
              </a:ext>
            </a:extLst>
          </p:cNvPr>
          <p:cNvSpPr>
            <a:spLocks noGrp="1"/>
          </p:cNvSpPr>
          <p:nvPr>
            <p:ph type="sldNum" sz="quarter" idx="5"/>
          </p:nvPr>
        </p:nvSpPr>
        <p:spPr/>
        <p:txBody>
          <a:bodyPr/>
          <a:lstStyle/>
          <a:p>
            <a:fld id="{5EF84C45-10BB-45EF-A3F5-30E23A2028F5}" type="slidenum">
              <a:rPr lang="es-AR" smtClean="0"/>
              <a:t>204</a:t>
            </a:fld>
            <a:endParaRPr lang="es-AR"/>
          </a:p>
        </p:txBody>
      </p:sp>
    </p:spTree>
    <p:extLst>
      <p:ext uri="{BB962C8B-B14F-4D97-AF65-F5344CB8AC3E}">
        <p14:creationId xmlns:p14="http://schemas.microsoft.com/office/powerpoint/2010/main" val="1836041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5C158-B0B9-5E27-7CE6-914AE42BC90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2D2C0E-71A5-09F7-7BE7-B2FE41D94E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2F2649-F9C8-7B7E-0979-7EC1464C3D94}"/>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60D260C2-C6F1-77AF-D816-30E08C45A70B}"/>
              </a:ext>
            </a:extLst>
          </p:cNvPr>
          <p:cNvSpPr>
            <a:spLocks noGrp="1"/>
          </p:cNvSpPr>
          <p:nvPr>
            <p:ph type="sldNum" sz="quarter" idx="5"/>
          </p:nvPr>
        </p:nvSpPr>
        <p:spPr/>
        <p:txBody>
          <a:bodyPr/>
          <a:lstStyle/>
          <a:p>
            <a:fld id="{5EF84C45-10BB-45EF-A3F5-30E23A2028F5}" type="slidenum">
              <a:rPr lang="es-AR" smtClean="0"/>
              <a:t>205</a:t>
            </a:fld>
            <a:endParaRPr lang="es-AR"/>
          </a:p>
        </p:txBody>
      </p:sp>
    </p:spTree>
    <p:extLst>
      <p:ext uri="{BB962C8B-B14F-4D97-AF65-F5344CB8AC3E}">
        <p14:creationId xmlns:p14="http://schemas.microsoft.com/office/powerpoint/2010/main" val="2047799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E7DE2-CE94-ADCD-BF48-0B23A68A08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0708AB-E4AE-13BC-4678-DA751AFBA1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F8E2B46-511C-A361-136A-99708BA2B588}"/>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211A78B3-898E-ECAD-9AB4-47D0E2583802}"/>
              </a:ext>
            </a:extLst>
          </p:cNvPr>
          <p:cNvSpPr>
            <a:spLocks noGrp="1"/>
          </p:cNvSpPr>
          <p:nvPr>
            <p:ph type="sldNum" sz="quarter" idx="5"/>
          </p:nvPr>
        </p:nvSpPr>
        <p:spPr/>
        <p:txBody>
          <a:bodyPr/>
          <a:lstStyle/>
          <a:p>
            <a:fld id="{5EF84C45-10BB-45EF-A3F5-30E23A2028F5}" type="slidenum">
              <a:rPr lang="es-AR" smtClean="0"/>
              <a:t>206</a:t>
            </a:fld>
            <a:endParaRPr lang="es-AR"/>
          </a:p>
        </p:txBody>
      </p:sp>
    </p:spTree>
    <p:extLst>
      <p:ext uri="{BB962C8B-B14F-4D97-AF65-F5344CB8AC3E}">
        <p14:creationId xmlns:p14="http://schemas.microsoft.com/office/powerpoint/2010/main" val="13172953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D473-4EEF-CD1E-D742-DA32C8C45E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1187D7-773B-4790-0744-A840385373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28A1BBF-A099-010C-5DC8-6086BCCF1E69}"/>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3B81FD41-83B0-13F4-9F66-0FCB721F45D8}"/>
              </a:ext>
            </a:extLst>
          </p:cNvPr>
          <p:cNvSpPr>
            <a:spLocks noGrp="1"/>
          </p:cNvSpPr>
          <p:nvPr>
            <p:ph type="sldNum" sz="quarter" idx="5"/>
          </p:nvPr>
        </p:nvSpPr>
        <p:spPr/>
        <p:txBody>
          <a:bodyPr/>
          <a:lstStyle/>
          <a:p>
            <a:fld id="{5EF84C45-10BB-45EF-A3F5-30E23A2028F5}" type="slidenum">
              <a:rPr lang="es-AR" smtClean="0"/>
              <a:t>207</a:t>
            </a:fld>
            <a:endParaRPr lang="es-AR"/>
          </a:p>
        </p:txBody>
      </p:sp>
    </p:spTree>
    <p:extLst>
      <p:ext uri="{BB962C8B-B14F-4D97-AF65-F5344CB8AC3E}">
        <p14:creationId xmlns:p14="http://schemas.microsoft.com/office/powerpoint/2010/main" val="34252097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20D0B-63F3-4BD4-2AA6-DB147107E3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7A3242-BFBF-1D91-CF7A-A1448A582E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A73962-DAD1-8029-27BA-AB9797D279E3}"/>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0E68D09B-0CAB-7C85-4916-81F42FB94F4C}"/>
              </a:ext>
            </a:extLst>
          </p:cNvPr>
          <p:cNvSpPr>
            <a:spLocks noGrp="1"/>
          </p:cNvSpPr>
          <p:nvPr>
            <p:ph type="sldNum" sz="quarter" idx="5"/>
          </p:nvPr>
        </p:nvSpPr>
        <p:spPr/>
        <p:txBody>
          <a:bodyPr/>
          <a:lstStyle/>
          <a:p>
            <a:fld id="{5EF84C45-10BB-45EF-A3F5-30E23A2028F5}" type="slidenum">
              <a:rPr lang="es-AR" smtClean="0"/>
              <a:t>208</a:t>
            </a:fld>
            <a:endParaRPr lang="es-AR"/>
          </a:p>
        </p:txBody>
      </p:sp>
    </p:spTree>
    <p:extLst>
      <p:ext uri="{BB962C8B-B14F-4D97-AF65-F5344CB8AC3E}">
        <p14:creationId xmlns:p14="http://schemas.microsoft.com/office/powerpoint/2010/main" val="11037502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1CDA7-B5E6-E01B-8360-61A2C1CA172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61A1E9-AE8F-A67B-1C04-2DC96F0F54E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CEB779-7250-4CB3-F6A4-3F6E74AEE405}"/>
              </a:ext>
            </a:extLst>
          </p:cNvPr>
          <p:cNvSpPr>
            <a:spLocks noGrp="1"/>
          </p:cNvSpPr>
          <p:nvPr>
            <p:ph type="body" idx="1"/>
          </p:nvPr>
        </p:nvSpPr>
        <p:spPr/>
        <p:txBody>
          <a:bodyPr/>
          <a:lstStyle/>
          <a:p>
            <a:endParaRPr lang="es-AR" dirty="0"/>
          </a:p>
        </p:txBody>
      </p:sp>
      <p:sp>
        <p:nvSpPr>
          <p:cNvPr id="4" name="Marcador de número de diapositiva 3">
            <a:extLst>
              <a:ext uri="{FF2B5EF4-FFF2-40B4-BE49-F238E27FC236}">
                <a16:creationId xmlns:a16="http://schemas.microsoft.com/office/drawing/2014/main" id="{9EB52D85-42F9-C470-2DCE-44A1F33699AB}"/>
              </a:ext>
            </a:extLst>
          </p:cNvPr>
          <p:cNvSpPr>
            <a:spLocks noGrp="1"/>
          </p:cNvSpPr>
          <p:nvPr>
            <p:ph type="sldNum" sz="quarter" idx="5"/>
          </p:nvPr>
        </p:nvSpPr>
        <p:spPr/>
        <p:txBody>
          <a:bodyPr/>
          <a:lstStyle/>
          <a:p>
            <a:fld id="{5EF84C45-10BB-45EF-A3F5-30E23A2028F5}" type="slidenum">
              <a:rPr lang="es-AR" smtClean="0"/>
              <a:t>209</a:t>
            </a:fld>
            <a:endParaRPr lang="es-AR"/>
          </a:p>
        </p:txBody>
      </p:sp>
    </p:spTree>
    <p:extLst>
      <p:ext uri="{BB962C8B-B14F-4D97-AF65-F5344CB8AC3E}">
        <p14:creationId xmlns:p14="http://schemas.microsoft.com/office/powerpoint/2010/main" val="385931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639D3-0848-95DC-678F-C491CF24085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E40DFA9-A022-893E-2264-D09C2E8E9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941E7D51-0F24-7E9A-539B-F93BD56A275B}"/>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D551D7F9-194D-8F37-B8D5-01A12C294C9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B43E7A2-D35D-B6E3-984D-93D537697599}"/>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38505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94BC4-D6EA-6D1A-AA2D-124978318BC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318FAE1E-577B-9E3B-F12E-4CF77E83EBA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938368D-2247-EBBA-AFE7-BC7A1A414E83}"/>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BD4BC8F1-9A58-C170-8160-ECD76151DBC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5E4AE8F-FE9B-1BFE-E548-C1ABE1DC16D0}"/>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260446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BC99D06-3600-70DB-8499-ACB3CCE9F48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D7EB06DC-ECC6-4E50-CFDF-E51E55B0117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B3B75E7-5377-09FD-15DC-87F090A53C9D}"/>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FC1B0590-1C8C-EC7C-CC78-1E10AFB208D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C447269-6B74-4A25-F46A-0D75075D85DD}"/>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652966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BE2ED-1C53-242E-DA5F-5E54051215A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3E4CC89-8110-AF2C-4BD2-8D370834EDC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098566B-5BE0-3581-B8AC-BC32377DAEAE}"/>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A57984E2-6533-1A0C-D37A-93A5FBF30BD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351BD55-7D45-533C-F919-EC07EB2FD9FA}"/>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86562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94DA51-0A3B-5455-49AC-E84C60FB2E7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B6BACD88-1C80-488A-E8FA-EA602EEEA1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EE38A71-0475-74B7-4A96-C58B787F095F}"/>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3943DEEF-7FF0-A8D1-A67E-37D19DA650E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5B70642-0579-B9AF-DDFD-8F1533BABE6C}"/>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83942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E06348-1215-41B2-2940-228B48B1841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A115B69-49BA-6DB6-4166-BC9323413BF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D7F3471-F690-634A-0C49-7C0ECB27F3B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F2A3C178-BA8E-9195-42E5-DC492C8FD00A}"/>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6" name="Marcador de pie de página 5">
            <a:extLst>
              <a:ext uri="{FF2B5EF4-FFF2-40B4-BE49-F238E27FC236}">
                <a16:creationId xmlns:a16="http://schemas.microsoft.com/office/drawing/2014/main" id="{41FC1F2E-0A05-102C-1958-83FB7E986BB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E158A31-3EC5-4B48-1112-102293052506}"/>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147794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04432-FF4E-7D33-F9C4-13F05D6CA15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A25CAFE-D95C-62EE-0D02-18B19B1FC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9D26115-5B52-AEB9-CC28-63F13B0A800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EBEACC77-782D-12E6-539D-1D6A08D0A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4FC67C4-7706-3184-A4F4-D8E70E189B6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63A9E8CF-5405-6E43-7390-2012419351B5}"/>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8" name="Marcador de pie de página 7">
            <a:extLst>
              <a:ext uri="{FF2B5EF4-FFF2-40B4-BE49-F238E27FC236}">
                <a16:creationId xmlns:a16="http://schemas.microsoft.com/office/drawing/2014/main" id="{E4DBB251-E0E6-8CF9-7A6D-CE431C70CF1B}"/>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575A889D-5C82-FD61-2DC1-187378458EC6}"/>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385743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867C9-EBE7-CF3D-F88F-2DF2CDD168A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ADA232C3-305A-9C17-2430-7C620E36FABD}"/>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4" name="Marcador de pie de página 3">
            <a:extLst>
              <a:ext uri="{FF2B5EF4-FFF2-40B4-BE49-F238E27FC236}">
                <a16:creationId xmlns:a16="http://schemas.microsoft.com/office/drawing/2014/main" id="{B71F111F-0467-58BC-8AAD-DB01916C0B6A}"/>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02988441-937B-4A13-19E9-9315CF846084}"/>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78289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70A172A-3F9D-C50B-AD7E-57F426E48C0D}"/>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3" name="Marcador de pie de página 2">
            <a:extLst>
              <a:ext uri="{FF2B5EF4-FFF2-40B4-BE49-F238E27FC236}">
                <a16:creationId xmlns:a16="http://schemas.microsoft.com/office/drawing/2014/main" id="{10538C67-FAA7-4912-EFEF-EECCCCA79FFC}"/>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B37A0D02-A065-A070-1BE2-ACF7F990E565}"/>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371192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CDE16-82E2-28F9-5999-A2381A43B0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F087E44-57CA-87BE-A825-42B2FD0DB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FFA10019-B754-AE86-0FE2-FBE5C451B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F43A2EE-3086-B848-D92E-5194CA06E10A}"/>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6" name="Marcador de pie de página 5">
            <a:extLst>
              <a:ext uri="{FF2B5EF4-FFF2-40B4-BE49-F238E27FC236}">
                <a16:creationId xmlns:a16="http://schemas.microsoft.com/office/drawing/2014/main" id="{17E29743-D31B-116D-A0F2-F695D6257D0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3E38DC2D-BB23-33D8-12EA-AC8AAC5C5653}"/>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1422406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4DECA3-600A-B8E1-AF3D-0A567955A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E4B409CC-B82E-7D77-146F-9FD829009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261DD428-A73C-0B23-1ABB-0452F7172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1B2A086-0C92-1B91-5A28-A666C1281B77}"/>
              </a:ext>
            </a:extLst>
          </p:cNvPr>
          <p:cNvSpPr>
            <a:spLocks noGrp="1"/>
          </p:cNvSpPr>
          <p:nvPr>
            <p:ph type="dt" sz="half" idx="10"/>
          </p:nvPr>
        </p:nvSpPr>
        <p:spPr/>
        <p:txBody>
          <a:bodyPr/>
          <a:lstStyle/>
          <a:p>
            <a:fld id="{F17B9F36-D781-40F1-888A-5CE95730C5FB}" type="datetimeFigureOut">
              <a:rPr lang="es-AR" smtClean="0"/>
              <a:t>25/7/2025</a:t>
            </a:fld>
            <a:endParaRPr lang="es-AR"/>
          </a:p>
        </p:txBody>
      </p:sp>
      <p:sp>
        <p:nvSpPr>
          <p:cNvPr id="6" name="Marcador de pie de página 5">
            <a:extLst>
              <a:ext uri="{FF2B5EF4-FFF2-40B4-BE49-F238E27FC236}">
                <a16:creationId xmlns:a16="http://schemas.microsoft.com/office/drawing/2014/main" id="{E741BD08-0ABC-73B1-049E-EE41A79D405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2414C76-E052-1CBD-D073-7540895EE80C}"/>
              </a:ext>
            </a:extLst>
          </p:cNvPr>
          <p:cNvSpPr>
            <a:spLocks noGrp="1"/>
          </p:cNvSpPr>
          <p:nvPr>
            <p:ph type="sldNum" sz="quarter" idx="12"/>
          </p:nvPr>
        </p:nvSpPr>
        <p:spPr/>
        <p:txBody>
          <a:bodyPr/>
          <a:lstStyle/>
          <a:p>
            <a:fld id="{64E74C81-9EF6-45B0-AD2C-C5C73F01F809}" type="slidenum">
              <a:rPr lang="es-AR" smtClean="0"/>
              <a:t>‹Nº›</a:t>
            </a:fld>
            <a:endParaRPr lang="es-AR"/>
          </a:p>
        </p:txBody>
      </p:sp>
    </p:spTree>
    <p:extLst>
      <p:ext uri="{BB962C8B-B14F-4D97-AF65-F5344CB8AC3E}">
        <p14:creationId xmlns:p14="http://schemas.microsoft.com/office/powerpoint/2010/main" val="3142138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EAD068E-B66B-CB7C-1522-779578CA3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9E4F585E-70A4-4DB4-6282-9A36E0086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DA2FFC2-2856-B005-D8A8-6B86ECDFB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7B9F36-D781-40F1-888A-5CE95730C5FB}" type="datetimeFigureOut">
              <a:rPr lang="es-AR" smtClean="0"/>
              <a:t>25/7/2025</a:t>
            </a:fld>
            <a:endParaRPr lang="es-AR"/>
          </a:p>
        </p:txBody>
      </p:sp>
      <p:sp>
        <p:nvSpPr>
          <p:cNvPr id="5" name="Marcador de pie de página 4">
            <a:extLst>
              <a:ext uri="{FF2B5EF4-FFF2-40B4-BE49-F238E27FC236}">
                <a16:creationId xmlns:a16="http://schemas.microsoft.com/office/drawing/2014/main" id="{2ABD4DEC-4C94-0037-4879-59B73DFFE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AR"/>
          </a:p>
        </p:txBody>
      </p:sp>
      <p:sp>
        <p:nvSpPr>
          <p:cNvPr id="6" name="Marcador de número de diapositiva 5">
            <a:extLst>
              <a:ext uri="{FF2B5EF4-FFF2-40B4-BE49-F238E27FC236}">
                <a16:creationId xmlns:a16="http://schemas.microsoft.com/office/drawing/2014/main" id="{37636A6B-B810-B80F-CC77-A8BDDAF24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E74C81-9EF6-45B0-AD2C-C5C73F01F809}" type="slidenum">
              <a:rPr lang="es-AR" smtClean="0"/>
              <a:t>‹Nº›</a:t>
            </a:fld>
            <a:endParaRPr lang="es-AR"/>
          </a:p>
        </p:txBody>
      </p:sp>
    </p:spTree>
    <p:extLst>
      <p:ext uri="{BB962C8B-B14F-4D97-AF65-F5344CB8AC3E}">
        <p14:creationId xmlns:p14="http://schemas.microsoft.com/office/powerpoint/2010/main" val="497887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1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9.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79.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80.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81.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82.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83.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85.png"/><Relationship Id="rId4" Type="http://schemas.openxmlformats.org/officeDocument/2006/relationships/image" Target="../media/image84.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8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91.png"/><Relationship Id="rId4" Type="http://schemas.openxmlformats.org/officeDocument/2006/relationships/image" Target="../media/image90.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92.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93.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hemeOverride" Target="../theme/themeOverride25.xml"/><Relationship Id="rId5" Type="http://schemas.openxmlformats.org/officeDocument/2006/relationships/image" Target="../media/image95.png"/><Relationship Id="rId4" Type="http://schemas.openxmlformats.org/officeDocument/2006/relationships/image" Target="../media/image94.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96.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hemeOverride" Target="../theme/themeOverride27.xml"/><Relationship Id="rId5" Type="http://schemas.openxmlformats.org/officeDocument/2006/relationships/image" Target="../media/image97.png"/><Relationship Id="rId4" Type="http://schemas.openxmlformats.org/officeDocument/2006/relationships/image" Target="../media/image96.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98.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openxmlformats.org/officeDocument/2006/relationships/image" Target="../media/image100.png"/><Relationship Id="rId4" Type="http://schemas.openxmlformats.org/officeDocument/2006/relationships/image" Target="../media/image99.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hemeOverride" Target="../theme/themeOverride43.xml"/><Relationship Id="rId4" Type="http://schemas.openxmlformats.org/officeDocument/2006/relationships/image" Target="../media/image101.png"/></Relationships>
</file>

<file path=ppt/slides/_rels/slide21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notesSlide" Target="../notesSlides/notesSlide105.xml"/><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hemeOverride" Target="../theme/themeOverride45.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hemeOverride" Target="../theme/themeOverride47.xml"/><Relationship Id="rId5" Type="http://schemas.openxmlformats.org/officeDocument/2006/relationships/image" Target="../media/image112.png"/><Relationship Id="rId4" Type="http://schemas.openxmlformats.org/officeDocument/2006/relationships/image" Target="../media/image111.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hemeOverride" Target="../theme/themeOverride48.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hemeOverride" Target="../theme/themeOverride49.xml"/><Relationship Id="rId4" Type="http://schemas.openxmlformats.org/officeDocument/2006/relationships/image" Target="../media/image114.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hemeOverride" Target="../theme/themeOverride50.xml"/><Relationship Id="rId4" Type="http://schemas.openxmlformats.org/officeDocument/2006/relationships/image" Target="../media/image115.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hemeOverride" Target="../theme/themeOverride51.xml"/><Relationship Id="rId4" Type="http://schemas.openxmlformats.org/officeDocument/2006/relationships/image" Target="../media/image116.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DC110-D907-10C3-471F-41D443166D10}"/>
              </a:ext>
            </a:extLst>
          </p:cNvPr>
          <p:cNvSpPr>
            <a:spLocks noGrp="1"/>
          </p:cNvSpPr>
          <p:nvPr>
            <p:ph type="ctrTitle"/>
          </p:nvPr>
        </p:nvSpPr>
        <p:spPr/>
        <p:txBody>
          <a:bodyPr/>
          <a:lstStyle/>
          <a:p>
            <a:r>
              <a:rPr lang="es-MX" dirty="0"/>
              <a:t>Unidad 1</a:t>
            </a:r>
            <a:endParaRPr lang="es-AR" dirty="0"/>
          </a:p>
        </p:txBody>
      </p:sp>
    </p:spTree>
    <p:extLst>
      <p:ext uri="{BB962C8B-B14F-4D97-AF65-F5344CB8AC3E}">
        <p14:creationId xmlns:p14="http://schemas.microsoft.com/office/powerpoint/2010/main" val="3022841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6E88-C185-2E0D-681A-1478693271F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0E540A5-7FA5-015F-6693-C7CB89A0A73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CICLO DE VIDA</a:t>
            </a:r>
            <a:endParaRPr lang="es-AR" dirty="0"/>
          </a:p>
        </p:txBody>
      </p:sp>
      <p:sp>
        <p:nvSpPr>
          <p:cNvPr id="3" name="CuadroTexto 2">
            <a:extLst>
              <a:ext uri="{FF2B5EF4-FFF2-40B4-BE49-F238E27FC236}">
                <a16:creationId xmlns:a16="http://schemas.microsoft.com/office/drawing/2014/main" id="{2B91D787-99C3-C962-B38F-8AFE968CEEB5}"/>
              </a:ext>
            </a:extLst>
          </p:cNvPr>
          <p:cNvSpPr txBox="1"/>
          <p:nvPr/>
        </p:nvSpPr>
        <p:spPr>
          <a:xfrm>
            <a:off x="521110" y="1194307"/>
            <a:ext cx="10009238" cy="1477328"/>
          </a:xfrm>
          <a:prstGeom prst="rect">
            <a:avLst/>
          </a:prstGeom>
          <a:noFill/>
        </p:spPr>
        <p:txBody>
          <a:bodyPr wrap="square">
            <a:spAutoFit/>
          </a:bodyPr>
          <a:lstStyle/>
          <a:p>
            <a:r>
              <a:rPr lang="es-MX" b="1" dirty="0"/>
              <a:t>¿Cuál es la diferencia entre proceso y ciclo de vida?</a:t>
            </a:r>
          </a:p>
          <a:p>
            <a:endParaRPr lang="es-MX" b="1" dirty="0"/>
          </a:p>
          <a:p>
            <a:r>
              <a:rPr lang="es-MX" dirty="0"/>
              <a:t>El proceso define el paso a paso para obtener un objetivo, el ciclo de vida define cómo se van a encarar las actividades que plantea el proceso, en qué orden y cuánto de cada actividad se va a realizar. </a:t>
            </a:r>
            <a:endParaRPr lang="es-AR" b="1" dirty="0"/>
          </a:p>
        </p:txBody>
      </p:sp>
    </p:spTree>
    <p:extLst>
      <p:ext uri="{BB962C8B-B14F-4D97-AF65-F5344CB8AC3E}">
        <p14:creationId xmlns:p14="http://schemas.microsoft.com/office/powerpoint/2010/main" val="4014987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A2699-461A-7698-EBC7-8C6B0CFE991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F813FD1-19FA-DBB3-CAC3-88418E680B8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738B3E55-CC04-48BC-E60D-4910C0B081A8}"/>
              </a:ext>
            </a:extLst>
          </p:cNvPr>
          <p:cNvSpPr txBox="1"/>
          <p:nvPr/>
        </p:nvSpPr>
        <p:spPr>
          <a:xfrm>
            <a:off x="452282" y="1136754"/>
            <a:ext cx="11189111" cy="5355312"/>
          </a:xfrm>
          <a:prstGeom prst="rect">
            <a:avLst/>
          </a:prstGeom>
          <a:noFill/>
        </p:spPr>
        <p:txBody>
          <a:bodyPr wrap="square">
            <a:spAutoFit/>
          </a:bodyPr>
          <a:lstStyle/>
          <a:p>
            <a:r>
              <a:rPr lang="es-MX" b="1" dirty="0"/>
              <a:t>¿Qué es la estimación relativa?</a:t>
            </a:r>
          </a:p>
          <a:p>
            <a:endParaRPr lang="es-MX" b="1" dirty="0">
              <a:solidFill>
                <a:srgbClr val="FF0000"/>
              </a:solidFill>
            </a:endParaRPr>
          </a:p>
          <a:p>
            <a:r>
              <a:rPr lang="es-MX" dirty="0"/>
              <a:t>Es un enfoque para estimar el esfuerzo comparando tareas entre sí, en lugar de intentar adivinar exactamente cuántas horas o días tomará cada una. Es la base de técnicas como Story Points en metodologías ágiles.</a:t>
            </a:r>
          </a:p>
          <a:p>
            <a:endParaRPr lang="es-MX" dirty="0"/>
          </a:p>
          <a:p>
            <a:r>
              <a:rPr lang="es-MX" b="1" dirty="0"/>
              <a:t>Características:</a:t>
            </a:r>
          </a:p>
          <a:p>
            <a:endParaRPr lang="es-MX" dirty="0"/>
          </a:p>
          <a:p>
            <a:pPr marL="342900" indent="-342900">
              <a:buAutoNum type="arabicPeriod"/>
            </a:pPr>
            <a:r>
              <a:rPr lang="es-MX" b="1" dirty="0"/>
              <a:t>Las personas no saben estimar en términos absolutos</a:t>
            </a:r>
          </a:p>
          <a:p>
            <a:pPr marL="342900" indent="-342900">
              <a:buAutoNum type="arabicPeriod"/>
            </a:pPr>
            <a:endParaRPr lang="es-MX" dirty="0"/>
          </a:p>
          <a:p>
            <a:pPr marL="342900" indent="-342900">
              <a:buAutoNum type="arabicPeriod"/>
            </a:pPr>
            <a:r>
              <a:rPr lang="es-MX" b="1" dirty="0"/>
              <a:t>Somos buenos comparando cosas: </a:t>
            </a:r>
            <a:r>
              <a:rPr lang="es-MX" dirty="0"/>
              <a:t>Nuestro cerebro es más preciso comparando que calculando desde cero</a:t>
            </a:r>
          </a:p>
          <a:p>
            <a:pPr marL="342900" indent="-342900">
              <a:buAutoNum type="arabicPeriod"/>
            </a:pPr>
            <a:endParaRPr lang="es-MX" dirty="0"/>
          </a:p>
          <a:p>
            <a:pPr marL="342900" indent="-342900">
              <a:buAutoNum type="arabicPeriod"/>
            </a:pPr>
            <a:r>
              <a:rPr lang="es-MX" b="1" dirty="0"/>
              <a:t>Comparar es generalmente más rápido: </a:t>
            </a:r>
            <a:r>
              <a:rPr lang="es-MX" dirty="0"/>
              <a:t>Hace que el proceso de estimación sea más ágil y eficiente</a:t>
            </a:r>
          </a:p>
          <a:p>
            <a:pPr marL="342900" indent="-342900">
              <a:buAutoNum type="arabicPeriod"/>
            </a:pPr>
            <a:endParaRPr lang="es-MX" dirty="0"/>
          </a:p>
          <a:p>
            <a:pPr marL="342900" indent="-342900">
              <a:buAutoNum type="arabicPeriod"/>
            </a:pPr>
            <a:r>
              <a:rPr lang="es-MX" b="1" dirty="0"/>
              <a:t>Mejor dinámica grupal y pensamiento de equipo: </a:t>
            </a:r>
            <a:r>
              <a:rPr lang="es-MX" dirty="0"/>
              <a:t>Estimar en grupo obliga a discutir y compartir puntos de vista.</a:t>
            </a:r>
          </a:p>
          <a:p>
            <a:pPr marL="342900" indent="-342900">
              <a:buAutoNum type="arabicPeriod"/>
            </a:pPr>
            <a:endParaRPr lang="es-MX" dirty="0"/>
          </a:p>
          <a:p>
            <a:pPr marL="342900" indent="-342900">
              <a:buAutoNum type="arabicPeriod"/>
            </a:pPr>
            <a:r>
              <a:rPr lang="es-MX" b="1" dirty="0"/>
              <a:t>Se emplea mejor el tiempo de análisis de las story: </a:t>
            </a:r>
            <a:r>
              <a:rPr lang="es-MX" dirty="0"/>
              <a:t>Fomenta centrarse en entender bien la historia, no en adivinar tiempos. </a:t>
            </a:r>
          </a:p>
        </p:txBody>
      </p:sp>
    </p:spTree>
    <p:extLst>
      <p:ext uri="{BB962C8B-B14F-4D97-AF65-F5344CB8AC3E}">
        <p14:creationId xmlns:p14="http://schemas.microsoft.com/office/powerpoint/2010/main" val="2948747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FE88-8EF1-E1C9-5E3B-511D53C347C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EB1CDA9-A3C2-4333-726E-B0037E7226F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9BA450E0-70EB-9ED9-018C-0823C07ADB9D}"/>
              </a:ext>
            </a:extLst>
          </p:cNvPr>
          <p:cNvSpPr txBox="1"/>
          <p:nvPr/>
        </p:nvSpPr>
        <p:spPr>
          <a:xfrm>
            <a:off x="452282" y="1136754"/>
            <a:ext cx="11189111" cy="2862322"/>
          </a:xfrm>
          <a:prstGeom prst="rect">
            <a:avLst/>
          </a:prstGeom>
          <a:noFill/>
        </p:spPr>
        <p:txBody>
          <a:bodyPr wrap="square">
            <a:spAutoFit/>
          </a:bodyPr>
          <a:lstStyle/>
          <a:p>
            <a:r>
              <a:rPr lang="es-MX" b="1" dirty="0"/>
              <a:t>¿Qué es el tamaño?</a:t>
            </a:r>
          </a:p>
          <a:p>
            <a:endParaRPr lang="es-MX" b="1" dirty="0">
              <a:solidFill>
                <a:srgbClr val="FF0000"/>
              </a:solidFill>
            </a:endParaRPr>
          </a:p>
          <a:p>
            <a:r>
              <a:rPr lang="es-MX" dirty="0"/>
              <a:t>En metodologías agiles hablamos de cuánto esfuerzo implica completar una historia o feature, refiriéndose a cuan grande o pequeño es algo. El tamaño indica:</a:t>
            </a:r>
          </a:p>
          <a:p>
            <a:endParaRPr lang="es-MX" dirty="0"/>
          </a:p>
          <a:p>
            <a:pPr marL="285750" indent="-285750">
              <a:buFont typeface="Arial" panose="020B0604020202020204" pitchFamily="34" charset="0"/>
              <a:buChar char="•"/>
            </a:pPr>
            <a:r>
              <a:rPr lang="es-MX" dirty="0"/>
              <a:t>Cuán compleja es una feature/story</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Cuánto trabajo es requerido para hacer o completar una feature/story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Cuán grande es una feature/story </a:t>
            </a:r>
          </a:p>
        </p:txBody>
      </p:sp>
    </p:spTree>
    <p:extLst>
      <p:ext uri="{BB962C8B-B14F-4D97-AF65-F5344CB8AC3E}">
        <p14:creationId xmlns:p14="http://schemas.microsoft.com/office/powerpoint/2010/main" val="4357225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26B61-2176-6356-1024-5717A0ED134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F623F81-15D2-FC9B-C67F-28DBFED059D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1B174647-9EC8-3C9E-8EB9-BA4B2012CD56}"/>
              </a:ext>
            </a:extLst>
          </p:cNvPr>
          <p:cNvSpPr txBox="1"/>
          <p:nvPr/>
        </p:nvSpPr>
        <p:spPr>
          <a:xfrm>
            <a:off x="452282" y="1136754"/>
            <a:ext cx="11189111" cy="2862322"/>
          </a:xfrm>
          <a:prstGeom prst="rect">
            <a:avLst/>
          </a:prstGeom>
          <a:noFill/>
        </p:spPr>
        <p:txBody>
          <a:bodyPr wrap="square">
            <a:spAutoFit/>
          </a:bodyPr>
          <a:lstStyle/>
          <a:p>
            <a:r>
              <a:rPr lang="es-MX" b="1" dirty="0"/>
              <a:t>¿Qué es el tamaño?</a:t>
            </a:r>
          </a:p>
          <a:p>
            <a:endParaRPr lang="es-MX" b="1" dirty="0">
              <a:solidFill>
                <a:srgbClr val="FF0000"/>
              </a:solidFill>
            </a:endParaRPr>
          </a:p>
          <a:p>
            <a:r>
              <a:rPr lang="es-MX" dirty="0"/>
              <a:t>En metodologías agiles hablamos de cuánto esfuerzo implica completar una historia o feature, refiriéndose a cuan grande o pequeño es algo. El tamaño indica:</a:t>
            </a:r>
          </a:p>
          <a:p>
            <a:endParaRPr lang="es-MX" dirty="0"/>
          </a:p>
          <a:p>
            <a:pPr marL="285750" indent="-285750">
              <a:buFont typeface="Arial" panose="020B0604020202020204" pitchFamily="34" charset="0"/>
              <a:buChar char="•"/>
            </a:pPr>
            <a:r>
              <a:rPr lang="es-MX" dirty="0"/>
              <a:t>Cuán compleja es una feature/story</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Cuánto trabajo es requerido para hacer o completar una feature/story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Cuán grande es una feature/story </a:t>
            </a:r>
          </a:p>
        </p:txBody>
      </p:sp>
    </p:spTree>
    <p:extLst>
      <p:ext uri="{BB962C8B-B14F-4D97-AF65-F5344CB8AC3E}">
        <p14:creationId xmlns:p14="http://schemas.microsoft.com/office/powerpoint/2010/main" val="11056419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B1430-60C7-FBCE-7855-3B0CBF6481A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2C0A282-2C6F-2FAA-2B05-129BCAC1597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DCF73CF8-C3C5-E79F-F536-8218AFA729C9}"/>
              </a:ext>
            </a:extLst>
          </p:cNvPr>
          <p:cNvSpPr txBox="1"/>
          <p:nvPr/>
        </p:nvSpPr>
        <p:spPr>
          <a:xfrm>
            <a:off x="452282" y="1136754"/>
            <a:ext cx="11189111" cy="3970318"/>
          </a:xfrm>
          <a:prstGeom prst="rect">
            <a:avLst/>
          </a:prstGeom>
          <a:noFill/>
        </p:spPr>
        <p:txBody>
          <a:bodyPr wrap="square">
            <a:spAutoFit/>
          </a:bodyPr>
          <a:lstStyle/>
          <a:p>
            <a:r>
              <a:rPr lang="es-MX" b="1" dirty="0"/>
              <a:t>Tamaño vs Esfuerzo</a:t>
            </a:r>
          </a:p>
          <a:p>
            <a:endParaRPr lang="es-MX" b="1" dirty="0">
              <a:solidFill>
                <a:srgbClr val="FF0000"/>
              </a:solidFill>
            </a:endParaRPr>
          </a:p>
          <a:p>
            <a:r>
              <a:rPr lang="es-MX" dirty="0"/>
              <a:t>El tamaño representa la complejidad y el volumen de trabajo requerido para realizar una tarea (feature o historia de usuario), mientras que el esfuerzo es la cantidad de horas reales de trabajo que alguien necesita para hacerla. El tamaño o la complejidad de una tarea no cambia según quién la haga, pero el esfuerzo si. </a:t>
            </a:r>
            <a:r>
              <a:rPr lang="es-MX" dirty="0">
                <a:solidFill>
                  <a:srgbClr val="FF0000"/>
                </a:solidFill>
              </a:rPr>
              <a:t>Dos personas pueden enfrentar el mismo problema (mismo tamaño), pero una tarda más que otra dependiendo de su experiencia (esfuerzo).</a:t>
            </a:r>
          </a:p>
          <a:p>
            <a:endParaRPr lang="es-MX" dirty="0"/>
          </a:p>
          <a:p>
            <a:endParaRPr lang="es-MX" dirty="0"/>
          </a:p>
          <a:p>
            <a:r>
              <a:rPr lang="es-MX" b="1" dirty="0"/>
              <a:t>Esfuerzo vs calendario</a:t>
            </a:r>
          </a:p>
          <a:p>
            <a:endParaRPr lang="es-MX" dirty="0"/>
          </a:p>
          <a:p>
            <a:r>
              <a:rPr lang="es-MX" dirty="0"/>
              <a:t>El esfuerzo se mide en horas lineales de trabajo efectivo (sin contar pausas, almuerzo, interrupciones). El calendario (fecha de entrega) incluye todo lo que puede pasar en el tiempo real: reuniones, urgencias, ausencias, cambios, etc.</a:t>
            </a:r>
          </a:p>
        </p:txBody>
      </p:sp>
    </p:spTree>
    <p:extLst>
      <p:ext uri="{BB962C8B-B14F-4D97-AF65-F5344CB8AC3E}">
        <p14:creationId xmlns:p14="http://schemas.microsoft.com/office/powerpoint/2010/main" val="3290826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352DA-314E-296C-8B8A-B3FAEA96AA5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8F02CA9-4863-B472-FB89-84692DDC0EB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4315808F-DFE8-FE3F-0773-E8DE118CCAB1}"/>
              </a:ext>
            </a:extLst>
          </p:cNvPr>
          <p:cNvSpPr txBox="1"/>
          <p:nvPr/>
        </p:nvSpPr>
        <p:spPr>
          <a:xfrm>
            <a:off x="344127" y="940554"/>
            <a:ext cx="11189111" cy="4247317"/>
          </a:xfrm>
          <a:prstGeom prst="rect">
            <a:avLst/>
          </a:prstGeom>
          <a:noFill/>
        </p:spPr>
        <p:txBody>
          <a:bodyPr wrap="square">
            <a:spAutoFit/>
          </a:bodyPr>
          <a:lstStyle/>
          <a:p>
            <a:r>
              <a:rPr lang="es-MX" b="1" dirty="0"/>
              <a:t>¿Por qué las estimaciones basadas en tiempo son mas propensas a errores?</a:t>
            </a:r>
          </a:p>
          <a:p>
            <a:endParaRPr lang="es-MX" b="1" dirty="0">
              <a:solidFill>
                <a:srgbClr val="FF0000"/>
              </a:solidFill>
            </a:endParaRPr>
          </a:p>
          <a:p>
            <a:pPr marL="342900" indent="-342900">
              <a:buAutoNum type="arabicPeriod"/>
            </a:pPr>
            <a:r>
              <a:rPr lang="es-MX" b="1" dirty="0"/>
              <a:t>Habilidades del desarrollador: </a:t>
            </a:r>
            <a:r>
              <a:rPr lang="es-MX" dirty="0"/>
              <a:t>Cada persona tiene un nivel de destreza distinto para afrontar tareas técnicas. </a:t>
            </a:r>
          </a:p>
          <a:p>
            <a:pPr marL="342900" indent="-342900">
              <a:buAutoNum type="arabicPeriod"/>
            </a:pPr>
            <a:endParaRPr lang="es-MX" dirty="0"/>
          </a:p>
          <a:p>
            <a:pPr marL="342900" indent="-342900">
              <a:buAutoNum type="arabicPeriod"/>
            </a:pPr>
            <a:r>
              <a:rPr lang="es-MX" b="1" dirty="0"/>
              <a:t>Conocimiento del problema: </a:t>
            </a:r>
            <a:r>
              <a:rPr lang="es-MX" dirty="0"/>
              <a:t>Si quien estima no entiende completamente los requisitos tenderá a hacer suposiciones imprecisas.</a:t>
            </a:r>
          </a:p>
          <a:p>
            <a:pPr marL="342900" indent="-342900">
              <a:buAutoNum type="arabicPeriod"/>
            </a:pPr>
            <a:endParaRPr lang="es-MX" dirty="0"/>
          </a:p>
          <a:p>
            <a:pPr marL="342900" indent="-342900">
              <a:buAutoNum type="arabicPeriod"/>
            </a:pPr>
            <a:r>
              <a:rPr lang="es-MX" b="1" dirty="0"/>
              <a:t>Asunciones: </a:t>
            </a:r>
            <a:r>
              <a:rPr lang="es-MX" dirty="0"/>
              <a:t>Al estimar en tiempo solemos asumir condiciones ideales: sin interrupciones, sin errores, sin cambios. En la práctica, casi siempre surgen imprevistos.</a:t>
            </a:r>
          </a:p>
          <a:p>
            <a:pPr marL="342900" indent="-342900">
              <a:buAutoNum type="arabicPeriod"/>
            </a:pPr>
            <a:endParaRPr lang="es-MX" dirty="0"/>
          </a:p>
          <a:p>
            <a:pPr marL="342900" indent="-342900">
              <a:buAutoNum type="arabicPeriod"/>
            </a:pPr>
            <a:r>
              <a:rPr lang="es-MX" b="1" dirty="0"/>
              <a:t>Experiencia: </a:t>
            </a:r>
            <a:r>
              <a:rPr lang="es-MX" dirty="0"/>
              <a:t>La falta de historial del profesional en proyectos parecidos hace que el margen de error crezca</a:t>
            </a:r>
          </a:p>
          <a:p>
            <a:pPr marL="342900" indent="-342900">
              <a:buAutoNum type="arabicPeriod"/>
            </a:pPr>
            <a:endParaRPr lang="es-MX" b="1" dirty="0"/>
          </a:p>
          <a:p>
            <a:pPr marL="342900" indent="-342900">
              <a:buAutoNum type="arabicPeriod"/>
            </a:pPr>
            <a:r>
              <a:rPr lang="es-MX" b="1" dirty="0"/>
              <a:t>Familiaridad con el dominio de negocio: </a:t>
            </a:r>
            <a:r>
              <a:rPr lang="es-MX" dirty="0"/>
              <a:t>Sin una experiencia en el negocio, las estimaciones de tiempo suelen subestimar la complejidad de las reglas.</a:t>
            </a:r>
            <a:endParaRPr lang="es-MX" b="1" dirty="0">
              <a:solidFill>
                <a:srgbClr val="FF0000"/>
              </a:solidFill>
            </a:endParaRPr>
          </a:p>
        </p:txBody>
      </p:sp>
    </p:spTree>
    <p:extLst>
      <p:ext uri="{BB962C8B-B14F-4D97-AF65-F5344CB8AC3E}">
        <p14:creationId xmlns:p14="http://schemas.microsoft.com/office/powerpoint/2010/main" val="23628712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2467-9970-2488-F548-098FE598DF5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C1A555B-00EA-C1FE-5825-BCDF7E625F8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7B64F2CF-53A0-89CA-7EB8-04CFDD26E1D7}"/>
              </a:ext>
            </a:extLst>
          </p:cNvPr>
          <p:cNvSpPr txBox="1"/>
          <p:nvPr/>
        </p:nvSpPr>
        <p:spPr>
          <a:xfrm>
            <a:off x="344127" y="940554"/>
            <a:ext cx="11189111" cy="4524315"/>
          </a:xfrm>
          <a:prstGeom prst="rect">
            <a:avLst/>
          </a:prstGeom>
          <a:noFill/>
        </p:spPr>
        <p:txBody>
          <a:bodyPr wrap="square">
            <a:spAutoFit/>
          </a:bodyPr>
          <a:lstStyle/>
          <a:p>
            <a:r>
              <a:rPr lang="es-MX" b="1" dirty="0"/>
              <a:t>Formas de representar el tamaño</a:t>
            </a:r>
          </a:p>
          <a:p>
            <a:endParaRPr lang="es-MX" b="1" dirty="0"/>
          </a:p>
          <a:p>
            <a:pPr marL="285750" indent="-285750">
              <a:buFont typeface="Arial" panose="020B0604020202020204" pitchFamily="34" charset="0"/>
              <a:buChar char="•"/>
            </a:pPr>
            <a:r>
              <a:rPr lang="es-MX" b="1" dirty="0"/>
              <a:t>Tamaño por números: 1 a 10</a:t>
            </a:r>
            <a:br>
              <a:rPr lang="es-MX" dirty="0"/>
            </a:br>
            <a:endParaRPr lang="es-MX" dirty="0"/>
          </a:p>
          <a:p>
            <a:pPr marL="285750" indent="-285750">
              <a:buFont typeface="Arial" panose="020B0604020202020204" pitchFamily="34" charset="0"/>
              <a:buChar char="•"/>
            </a:pPr>
            <a:r>
              <a:rPr lang="es-MX" b="1" dirty="0"/>
              <a:t>Talles de remeras: S, M, L, XL, XXL</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Serie de potencias de 2: 1, 2, 4, 8, 16, 32, 64: </a:t>
            </a:r>
            <a:r>
              <a:rPr lang="es-MX" dirty="0"/>
              <a:t>Cada número es el doble del anterior. Esta escala refleja que, a medida que las tareas se hacen más grandes, también aumentan exponencialmente en complejidad.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Serie de Fibonacci: 0, 1, 1, 2, 3, 5, 8, 13, 21: </a:t>
            </a:r>
            <a:r>
              <a:rPr lang="es-MX" dirty="0"/>
              <a:t>Cada número es la suma de los dos anteriores. Refleja el hecho de que la incertidumbre y el esfuerzo crecen de forma no lineal.</a:t>
            </a:r>
          </a:p>
          <a:p>
            <a:pPr marL="285750" indent="-285750">
              <a:buFont typeface="Arial" panose="020B0604020202020204" pitchFamily="34" charset="0"/>
              <a:buChar char="•"/>
            </a:pPr>
            <a:endParaRPr lang="es-MX" dirty="0"/>
          </a:p>
          <a:p>
            <a:r>
              <a:rPr lang="es-MX" b="1" dirty="0"/>
              <a:t>¿Por qué se debe mantener la unidad de medida en todo el proyecto?</a:t>
            </a:r>
          </a:p>
          <a:p>
            <a:endParaRPr lang="es-MX" dirty="0"/>
          </a:p>
          <a:p>
            <a:r>
              <a:rPr lang="es-MX" dirty="0"/>
              <a:t>Porque esa escala se convierte en el metro patrón con el que se mide todo. Si se cambia a mitad del proceso, se rompe la coherencia y ya no se pueden comparar tareas nuevas con las anteriores. </a:t>
            </a:r>
          </a:p>
        </p:txBody>
      </p:sp>
    </p:spTree>
    <p:extLst>
      <p:ext uri="{BB962C8B-B14F-4D97-AF65-F5344CB8AC3E}">
        <p14:creationId xmlns:p14="http://schemas.microsoft.com/office/powerpoint/2010/main" val="42482652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75DD-CD43-7646-21A6-340A65CAC97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C5EA82A-2472-061A-818B-FA7E0B48FF3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E22E60CD-159A-16C0-5211-D09A60E52303}"/>
              </a:ext>
            </a:extLst>
          </p:cNvPr>
          <p:cNvSpPr txBox="1"/>
          <p:nvPr/>
        </p:nvSpPr>
        <p:spPr>
          <a:xfrm>
            <a:off x="344127" y="940554"/>
            <a:ext cx="11189111" cy="2862322"/>
          </a:xfrm>
          <a:prstGeom prst="rect">
            <a:avLst/>
          </a:prstGeom>
          <a:noFill/>
        </p:spPr>
        <p:txBody>
          <a:bodyPr wrap="square">
            <a:spAutoFit/>
          </a:bodyPr>
          <a:lstStyle/>
          <a:p>
            <a:r>
              <a:rPr lang="es-MX" b="1" dirty="0"/>
              <a:t>¿Qué es un Story Point?</a:t>
            </a:r>
          </a:p>
          <a:p>
            <a:endParaRPr lang="es-MX" b="1" dirty="0"/>
          </a:p>
          <a:p>
            <a:r>
              <a:rPr lang="es-MX" dirty="0"/>
              <a:t>Es una unidad de medida específica (del equipo) de, complejidad, riesgo y esfuerzo, es lo que “el kilo” a la unidad de nuestro sistema de medición de peso </a:t>
            </a:r>
          </a:p>
          <a:p>
            <a:endParaRPr lang="es-MX" dirty="0"/>
          </a:p>
          <a:p>
            <a:pPr marL="285750" indent="-285750">
              <a:buFont typeface="Arial" panose="020B0604020202020204" pitchFamily="34" charset="0"/>
              <a:buChar char="•"/>
            </a:pPr>
            <a:r>
              <a:rPr lang="es-MX" dirty="0"/>
              <a:t>Da idea del “peso” de cada story y decide cuan grande (compleja) 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La complejidad de una feature/story tiende a incrementarse exponencialmente: </a:t>
            </a:r>
            <a:r>
              <a:rPr lang="es-MX" dirty="0"/>
              <a:t>En desarrollo de software, a medida que una historia crece en tamaño no solo hay más trabajo, sino que la dificultad, errores posibles y coordinación también aumentan.</a:t>
            </a:r>
          </a:p>
        </p:txBody>
      </p:sp>
    </p:spTree>
    <p:extLst>
      <p:ext uri="{BB962C8B-B14F-4D97-AF65-F5344CB8AC3E}">
        <p14:creationId xmlns:p14="http://schemas.microsoft.com/office/powerpoint/2010/main" val="17085537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3AAF-D322-3FCF-B91B-459D37BE44F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E384839-24E5-BF1C-9AD1-C87D184CFA2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DE4D1B1E-5797-74B9-D7C9-26C74BA1B5B8}"/>
              </a:ext>
            </a:extLst>
          </p:cNvPr>
          <p:cNvSpPr txBox="1"/>
          <p:nvPr/>
        </p:nvSpPr>
        <p:spPr>
          <a:xfrm>
            <a:off x="344127" y="940554"/>
            <a:ext cx="11189111" cy="2308324"/>
          </a:xfrm>
          <a:prstGeom prst="rect">
            <a:avLst/>
          </a:prstGeom>
          <a:noFill/>
        </p:spPr>
        <p:txBody>
          <a:bodyPr wrap="square">
            <a:spAutoFit/>
          </a:bodyPr>
          <a:lstStyle/>
          <a:p>
            <a:r>
              <a:rPr lang="es-MX" b="1" dirty="0"/>
              <a:t>Complejidad que crece exponencialmente</a:t>
            </a:r>
          </a:p>
          <a:p>
            <a:endParaRPr lang="es-MX" b="1" dirty="0"/>
          </a:p>
          <a:p>
            <a:pPr marL="342900" indent="-342900">
              <a:buAutoNum type="arabicPeriod"/>
            </a:pPr>
            <a:r>
              <a:rPr lang="es-MX" dirty="0"/>
              <a:t>Números (1, 2, 3, 5, 8, 13, 21): Son los Story Points, que usan una secuencia tipo Fibonacci.</a:t>
            </a:r>
          </a:p>
          <a:p>
            <a:pPr marL="342900" indent="-342900">
              <a:buAutoNum type="arabicPeriod"/>
            </a:pPr>
            <a:endParaRPr lang="es-MX" dirty="0"/>
          </a:p>
          <a:p>
            <a:pPr marL="342900" indent="-342900">
              <a:buAutoNum type="arabicPeriod"/>
            </a:pPr>
            <a:r>
              <a:rPr lang="es-MX" dirty="0"/>
              <a:t>Tamaño del círculo y la ballena: Muestran que una historia con muchos puntos (como la ballena) no es solo "más grande", sino mucho más compleja y difícil de estimar que una pequeña (como el buceador).</a:t>
            </a:r>
          </a:p>
          <a:p>
            <a:pPr marL="342900" indent="-342900">
              <a:buAutoNum type="arabicPeriod"/>
            </a:pPr>
            <a:endParaRPr lang="es-MX" dirty="0"/>
          </a:p>
          <a:p>
            <a:endParaRPr lang="es-MX" dirty="0"/>
          </a:p>
        </p:txBody>
      </p:sp>
      <p:pic>
        <p:nvPicPr>
          <p:cNvPr id="7" name="Imagen 6">
            <a:extLst>
              <a:ext uri="{FF2B5EF4-FFF2-40B4-BE49-F238E27FC236}">
                <a16:creationId xmlns:a16="http://schemas.microsoft.com/office/drawing/2014/main" id="{EEAF5F79-BAB0-C559-3596-6FD5176B77E2}"/>
              </a:ext>
            </a:extLst>
          </p:cNvPr>
          <p:cNvPicPr>
            <a:picLocks noChangeAspect="1"/>
          </p:cNvPicPr>
          <p:nvPr/>
        </p:nvPicPr>
        <p:blipFill>
          <a:blip r:embed="rId2"/>
          <a:stretch>
            <a:fillRect/>
          </a:stretch>
        </p:blipFill>
        <p:spPr>
          <a:xfrm>
            <a:off x="521110" y="3111189"/>
            <a:ext cx="6287386" cy="3461676"/>
          </a:xfrm>
          <a:prstGeom prst="rect">
            <a:avLst/>
          </a:prstGeom>
        </p:spPr>
      </p:pic>
    </p:spTree>
    <p:extLst>
      <p:ext uri="{BB962C8B-B14F-4D97-AF65-F5344CB8AC3E}">
        <p14:creationId xmlns:p14="http://schemas.microsoft.com/office/powerpoint/2010/main" val="2513994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1C881-B3AC-3A2E-72DA-3C6C046E9D9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9FBA5ED-F0F8-2956-0026-8A295047B8C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6D08CE56-F824-B985-CEE5-2CF45266BBA4}"/>
              </a:ext>
            </a:extLst>
          </p:cNvPr>
          <p:cNvSpPr txBox="1"/>
          <p:nvPr/>
        </p:nvSpPr>
        <p:spPr>
          <a:xfrm>
            <a:off x="344127" y="940554"/>
            <a:ext cx="11847873" cy="1754326"/>
          </a:xfrm>
          <a:prstGeom prst="rect">
            <a:avLst/>
          </a:prstGeom>
          <a:noFill/>
        </p:spPr>
        <p:txBody>
          <a:bodyPr wrap="square">
            <a:spAutoFit/>
          </a:bodyPr>
          <a:lstStyle/>
          <a:p>
            <a:r>
              <a:rPr lang="es-MX" b="1" dirty="0"/>
              <a:t>Incertidumbre</a:t>
            </a:r>
          </a:p>
          <a:p>
            <a:endParaRPr lang="es-MX" b="1" dirty="0"/>
          </a:p>
          <a:p>
            <a:r>
              <a:rPr lang="es-MX" dirty="0"/>
              <a:t>La imagen nos enseña que la puntuación de una User Story no se basa solo en la dificultad técnica o la cantidad Esfuerzo, la Incertidumbre juega un papel crucial.</a:t>
            </a:r>
          </a:p>
          <a:p>
            <a:pPr marL="342900" indent="-342900">
              <a:buAutoNum type="arabicPeriod"/>
            </a:pPr>
            <a:endParaRPr lang="es-MX" dirty="0"/>
          </a:p>
          <a:p>
            <a:endParaRPr lang="es-MX" dirty="0"/>
          </a:p>
        </p:txBody>
      </p:sp>
      <p:pic>
        <p:nvPicPr>
          <p:cNvPr id="5" name="Imagen 4">
            <a:extLst>
              <a:ext uri="{FF2B5EF4-FFF2-40B4-BE49-F238E27FC236}">
                <a16:creationId xmlns:a16="http://schemas.microsoft.com/office/drawing/2014/main" id="{BAF7B810-6A55-2693-2762-44661660D0B0}"/>
              </a:ext>
            </a:extLst>
          </p:cNvPr>
          <p:cNvPicPr>
            <a:picLocks noChangeAspect="1"/>
          </p:cNvPicPr>
          <p:nvPr/>
        </p:nvPicPr>
        <p:blipFill>
          <a:blip r:embed="rId2"/>
          <a:stretch>
            <a:fillRect/>
          </a:stretch>
        </p:blipFill>
        <p:spPr>
          <a:xfrm>
            <a:off x="2708310" y="2792362"/>
            <a:ext cx="7021186" cy="3861396"/>
          </a:xfrm>
          <a:prstGeom prst="rect">
            <a:avLst/>
          </a:prstGeom>
        </p:spPr>
      </p:pic>
    </p:spTree>
    <p:extLst>
      <p:ext uri="{BB962C8B-B14F-4D97-AF65-F5344CB8AC3E}">
        <p14:creationId xmlns:p14="http://schemas.microsoft.com/office/powerpoint/2010/main" val="37277609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916A-B05B-0C1E-E6B9-98AD9CDD0F7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F36A32-BC02-1938-10B3-B3A87324110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9C86B957-1355-E67F-D8ED-38BBB4795FDA}"/>
              </a:ext>
            </a:extLst>
          </p:cNvPr>
          <p:cNvSpPr txBox="1"/>
          <p:nvPr/>
        </p:nvSpPr>
        <p:spPr>
          <a:xfrm>
            <a:off x="344127" y="940554"/>
            <a:ext cx="11847873" cy="2308324"/>
          </a:xfrm>
          <a:prstGeom prst="rect">
            <a:avLst/>
          </a:prstGeom>
          <a:noFill/>
        </p:spPr>
        <p:txBody>
          <a:bodyPr wrap="square">
            <a:spAutoFit/>
          </a:bodyPr>
          <a:lstStyle/>
          <a:p>
            <a:r>
              <a:rPr lang="es-MX" b="1" dirty="0"/>
              <a:t>¿Qué es la velocidad?</a:t>
            </a:r>
          </a:p>
          <a:p>
            <a:endParaRPr lang="es-MX" b="1" dirty="0"/>
          </a:p>
          <a:p>
            <a:r>
              <a:rPr lang="es-MX" dirty="0"/>
              <a:t>Es una medida (métrica) del progreso de un equipo, se calcula sumando el número de story points que el equipo completa durante la iteración. </a:t>
            </a:r>
          </a:p>
          <a:p>
            <a:endParaRPr lang="es-MX" dirty="0"/>
          </a:p>
          <a:p>
            <a:pPr marL="285750" indent="-285750">
              <a:buFont typeface="Arial" panose="020B0604020202020204" pitchFamily="34" charset="0"/>
              <a:buChar char="•"/>
            </a:pPr>
            <a:r>
              <a:rPr lang="es-MX" dirty="0"/>
              <a:t>Se cuentan los story points de las US que están completas, no parcialmente completas.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Corrige los errores de estimación: </a:t>
            </a:r>
            <a:r>
              <a:rPr lang="es-MX" dirty="0"/>
              <a:t>Permite aprender de los errores anteriores y hacer mejores predicciones</a:t>
            </a:r>
          </a:p>
        </p:txBody>
      </p:sp>
      <p:pic>
        <p:nvPicPr>
          <p:cNvPr id="6" name="Imagen 5">
            <a:extLst>
              <a:ext uri="{FF2B5EF4-FFF2-40B4-BE49-F238E27FC236}">
                <a16:creationId xmlns:a16="http://schemas.microsoft.com/office/drawing/2014/main" id="{FD1CBDC0-A0CD-0B88-C5FA-217EA863FFC3}"/>
              </a:ext>
            </a:extLst>
          </p:cNvPr>
          <p:cNvPicPr>
            <a:picLocks noChangeAspect="1"/>
          </p:cNvPicPr>
          <p:nvPr/>
        </p:nvPicPr>
        <p:blipFill>
          <a:blip r:embed="rId2"/>
          <a:stretch>
            <a:fillRect/>
          </a:stretch>
        </p:blipFill>
        <p:spPr>
          <a:xfrm>
            <a:off x="704369" y="3248878"/>
            <a:ext cx="4696480" cy="3486637"/>
          </a:xfrm>
          <a:prstGeom prst="rect">
            <a:avLst/>
          </a:prstGeom>
        </p:spPr>
      </p:pic>
      <p:pic>
        <p:nvPicPr>
          <p:cNvPr id="5" name="Imagen 4">
            <a:extLst>
              <a:ext uri="{FF2B5EF4-FFF2-40B4-BE49-F238E27FC236}">
                <a16:creationId xmlns:a16="http://schemas.microsoft.com/office/drawing/2014/main" id="{D60DE7BD-2B24-1EAE-D19D-85131F4EF1F7}"/>
              </a:ext>
            </a:extLst>
          </p:cNvPr>
          <p:cNvPicPr>
            <a:picLocks noChangeAspect="1"/>
          </p:cNvPicPr>
          <p:nvPr/>
        </p:nvPicPr>
        <p:blipFill>
          <a:blip r:embed="rId3"/>
          <a:stretch>
            <a:fillRect/>
          </a:stretch>
        </p:blipFill>
        <p:spPr>
          <a:xfrm>
            <a:off x="5520110" y="3529947"/>
            <a:ext cx="6396587" cy="2924498"/>
          </a:xfrm>
          <a:prstGeom prst="rect">
            <a:avLst/>
          </a:prstGeom>
        </p:spPr>
      </p:pic>
    </p:spTree>
    <p:extLst>
      <p:ext uri="{BB962C8B-B14F-4D97-AF65-F5344CB8AC3E}">
        <p14:creationId xmlns:p14="http://schemas.microsoft.com/office/powerpoint/2010/main" val="1576129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FEFB-409D-6FE5-9F3C-ADC7BDF6E8E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2C5731E-27F4-4E7A-0B2A-63F21D96766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CICLO DE VIDA DEL PROYECTO Y DEL PRODUCTO</a:t>
            </a:r>
            <a:endParaRPr lang="es-AR" dirty="0"/>
          </a:p>
        </p:txBody>
      </p:sp>
      <p:sp>
        <p:nvSpPr>
          <p:cNvPr id="3" name="CuadroTexto 2">
            <a:extLst>
              <a:ext uri="{FF2B5EF4-FFF2-40B4-BE49-F238E27FC236}">
                <a16:creationId xmlns:a16="http://schemas.microsoft.com/office/drawing/2014/main" id="{EB57AF5B-81EC-18C1-9780-8ACF383768AB}"/>
              </a:ext>
            </a:extLst>
          </p:cNvPr>
          <p:cNvSpPr txBox="1"/>
          <p:nvPr/>
        </p:nvSpPr>
        <p:spPr>
          <a:xfrm>
            <a:off x="521110" y="1194307"/>
            <a:ext cx="10009238" cy="2031325"/>
          </a:xfrm>
          <a:prstGeom prst="rect">
            <a:avLst/>
          </a:prstGeom>
          <a:noFill/>
        </p:spPr>
        <p:txBody>
          <a:bodyPr wrap="square">
            <a:spAutoFit/>
          </a:bodyPr>
          <a:lstStyle/>
          <a:p>
            <a:pPr marL="342900" indent="-342900">
              <a:buAutoNum type="arabicPeriod"/>
            </a:pPr>
            <a:r>
              <a:rPr lang="es-MX" b="1" dirty="0"/>
              <a:t>Ciclo de vida para los productos: </a:t>
            </a:r>
            <a:r>
              <a:rPr lang="es-MX" dirty="0"/>
              <a:t>Inicia con la idea de crear un producto de software y termina cuando ese producto de software es retirado del mercado. Puede haber </a:t>
            </a:r>
            <a:r>
              <a:rPr lang="es-MX" b="1" dirty="0"/>
              <a:t>n</a:t>
            </a:r>
            <a:r>
              <a:rPr lang="es-MX" dirty="0"/>
              <a:t> ciclos de vida de proyectos, cada proyecto genera una versión (release) distinta del producto.</a:t>
            </a:r>
          </a:p>
          <a:p>
            <a:pPr marL="342900" indent="-342900">
              <a:buAutoNum type="arabicPeriod"/>
            </a:pPr>
            <a:endParaRPr lang="es-MX" dirty="0"/>
          </a:p>
          <a:p>
            <a:pPr marL="342900" indent="-342900">
              <a:buAutoNum type="arabicPeriod"/>
            </a:pPr>
            <a:r>
              <a:rPr lang="es-MX" b="1" dirty="0"/>
              <a:t>Ciclo de vida de un proyecto software: </a:t>
            </a:r>
            <a:r>
              <a:rPr lang="es-MX" dirty="0"/>
              <a:t>Es una representación de un proceso, gráfica una descripción del proceso desde una perspectiva particular. Los modelos especifican las fases de proceso y el orden en el que se llevan a cabo. </a:t>
            </a:r>
            <a:endParaRPr lang="es-MX" b="1" dirty="0"/>
          </a:p>
        </p:txBody>
      </p:sp>
      <p:pic>
        <p:nvPicPr>
          <p:cNvPr id="5" name="Imagen 4">
            <a:extLst>
              <a:ext uri="{FF2B5EF4-FFF2-40B4-BE49-F238E27FC236}">
                <a16:creationId xmlns:a16="http://schemas.microsoft.com/office/drawing/2014/main" id="{A458D17C-1009-DA1D-E56A-9E018F860D96}"/>
              </a:ext>
            </a:extLst>
          </p:cNvPr>
          <p:cNvPicPr>
            <a:picLocks noChangeAspect="1"/>
          </p:cNvPicPr>
          <p:nvPr/>
        </p:nvPicPr>
        <p:blipFill>
          <a:blip r:embed="rId2"/>
          <a:stretch>
            <a:fillRect/>
          </a:stretch>
        </p:blipFill>
        <p:spPr>
          <a:xfrm>
            <a:off x="1661652" y="3502631"/>
            <a:ext cx="8643781" cy="3118658"/>
          </a:xfrm>
          <a:prstGeom prst="rect">
            <a:avLst/>
          </a:prstGeom>
        </p:spPr>
      </p:pic>
    </p:spTree>
    <p:extLst>
      <p:ext uri="{BB962C8B-B14F-4D97-AF65-F5344CB8AC3E}">
        <p14:creationId xmlns:p14="http://schemas.microsoft.com/office/powerpoint/2010/main" val="332429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3E305-E68D-8F0C-6713-52A04E5A6E5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2F759F1-5204-09E6-2DC0-16B4AF390A2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5E16ACE6-2C7D-838A-A29D-18A3B34C5AC4}"/>
              </a:ext>
            </a:extLst>
          </p:cNvPr>
          <p:cNvSpPr txBox="1"/>
          <p:nvPr/>
        </p:nvSpPr>
        <p:spPr>
          <a:xfrm>
            <a:off x="157314" y="773406"/>
            <a:ext cx="11562737" cy="4801314"/>
          </a:xfrm>
          <a:prstGeom prst="rect">
            <a:avLst/>
          </a:prstGeom>
          <a:noFill/>
        </p:spPr>
        <p:txBody>
          <a:bodyPr wrap="square">
            <a:spAutoFit/>
          </a:bodyPr>
          <a:lstStyle/>
          <a:p>
            <a:r>
              <a:rPr lang="es-MX" b="1" dirty="0"/>
              <a:t>¿Cómo estimo un proyecto?</a:t>
            </a:r>
          </a:p>
          <a:p>
            <a:endParaRPr lang="es-MX" b="1" dirty="0"/>
          </a:p>
          <a:p>
            <a:r>
              <a:rPr lang="es-MX" dirty="0"/>
              <a:t>La duración de un proyecto no se estima, se deriva tomando el número total de story points y dividiéndolo por la velocidad del equipo. La estimación en story points separa la estimación de esfuerzo de la estimación de la duración. </a:t>
            </a:r>
          </a:p>
          <a:p>
            <a:endParaRPr lang="es-MX" dirty="0"/>
          </a:p>
          <a:p>
            <a:pPr marL="342900" indent="-342900">
              <a:buAutoNum type="arabicPeriod"/>
            </a:pPr>
            <a:r>
              <a:rPr lang="es-MX" b="1" dirty="0"/>
              <a:t>User Stories Priorizadas:</a:t>
            </a:r>
            <a:r>
              <a:rPr lang="es-MX" dirty="0"/>
              <a:t> Se parte de las funcionalidades del proyecto ya ordenados por prioridad.</a:t>
            </a:r>
          </a:p>
          <a:p>
            <a:pPr marL="342900" indent="-342900">
              <a:buAutoNum type="arabicPeriod"/>
            </a:pPr>
            <a:endParaRPr lang="es-MX" b="1" dirty="0"/>
          </a:p>
          <a:p>
            <a:pPr marL="342900" indent="-342900">
              <a:buAutoNum type="arabicPeriod"/>
            </a:pPr>
            <a:r>
              <a:rPr lang="es-MX" b="1" dirty="0"/>
              <a:t>Estimación de tamaño en Story Points</a:t>
            </a:r>
          </a:p>
          <a:p>
            <a:pPr marL="342900" indent="-342900">
              <a:buAutoNum type="arabicPeriod"/>
            </a:pPr>
            <a:endParaRPr lang="es-MX" b="1" dirty="0"/>
          </a:p>
          <a:p>
            <a:pPr marL="342900" indent="-342900">
              <a:buAutoNum type="arabicPeriod"/>
            </a:pPr>
            <a:r>
              <a:rPr lang="es-MX" b="1" dirty="0"/>
              <a:t>Derivar duración:</a:t>
            </a:r>
            <a:r>
              <a:rPr lang="es-MX" dirty="0"/>
              <a:t> Se suma el total de Story Points del proyecto y se divide por la velocidad del equipo (cuántos Story Points puede completar el equipo por sprint/iteración) y eso da la duración estimada.</a:t>
            </a:r>
          </a:p>
          <a:p>
            <a:pPr marL="342900" indent="-342900">
              <a:buAutoNum type="arabicPeriod"/>
            </a:pPr>
            <a:endParaRPr lang="es-MX" b="1" dirty="0"/>
          </a:p>
          <a:p>
            <a:pPr marL="342900" indent="-342900">
              <a:buFontTx/>
              <a:buAutoNum type="arabicPeriod"/>
            </a:pPr>
            <a:r>
              <a:rPr lang="es-MX" b="1" dirty="0"/>
              <a:t>Release Plan:</a:t>
            </a:r>
            <a:r>
              <a:rPr lang="es-MX" dirty="0"/>
              <a:t> El resultado es un plan de cuándo se puede lanzar el producto, la velocidad ayuda a determinar un horizonte de planificación apropiando </a:t>
            </a:r>
          </a:p>
          <a:p>
            <a:pPr marL="342900" indent="-342900">
              <a:buAutoNum type="arabicPeriod"/>
            </a:pPr>
            <a:endParaRPr lang="es-MX" dirty="0"/>
          </a:p>
          <a:p>
            <a:endParaRPr lang="es-MX" dirty="0"/>
          </a:p>
        </p:txBody>
      </p:sp>
      <p:pic>
        <p:nvPicPr>
          <p:cNvPr id="8" name="Imagen 7">
            <a:extLst>
              <a:ext uri="{FF2B5EF4-FFF2-40B4-BE49-F238E27FC236}">
                <a16:creationId xmlns:a16="http://schemas.microsoft.com/office/drawing/2014/main" id="{669C5F6C-3AFB-6DB3-CDC3-F3AE17CF041D}"/>
              </a:ext>
            </a:extLst>
          </p:cNvPr>
          <p:cNvPicPr>
            <a:picLocks noChangeAspect="1"/>
          </p:cNvPicPr>
          <p:nvPr/>
        </p:nvPicPr>
        <p:blipFill>
          <a:blip r:embed="rId2"/>
          <a:stretch>
            <a:fillRect/>
          </a:stretch>
        </p:blipFill>
        <p:spPr>
          <a:xfrm>
            <a:off x="1863211" y="5046753"/>
            <a:ext cx="8150942" cy="1617109"/>
          </a:xfrm>
          <a:prstGeom prst="rect">
            <a:avLst/>
          </a:prstGeom>
        </p:spPr>
      </p:pic>
    </p:spTree>
    <p:extLst>
      <p:ext uri="{BB962C8B-B14F-4D97-AF65-F5344CB8AC3E}">
        <p14:creationId xmlns:p14="http://schemas.microsoft.com/office/powerpoint/2010/main" val="32876485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91654-0500-4317-7401-62C6882B5F0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2227650-10DB-832B-ACD4-2294270D423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POKER ESTIMATION</a:t>
            </a:r>
            <a:endParaRPr lang="es-AR" dirty="0"/>
          </a:p>
        </p:txBody>
      </p:sp>
      <p:sp>
        <p:nvSpPr>
          <p:cNvPr id="3" name="CuadroTexto 2">
            <a:extLst>
              <a:ext uri="{FF2B5EF4-FFF2-40B4-BE49-F238E27FC236}">
                <a16:creationId xmlns:a16="http://schemas.microsoft.com/office/drawing/2014/main" id="{6FE328FF-8887-3A2E-5371-A3ACEFF2B048}"/>
              </a:ext>
            </a:extLst>
          </p:cNvPr>
          <p:cNvSpPr txBox="1"/>
          <p:nvPr/>
        </p:nvSpPr>
        <p:spPr>
          <a:xfrm>
            <a:off x="157314" y="773406"/>
            <a:ext cx="11562737" cy="3693319"/>
          </a:xfrm>
          <a:prstGeom prst="rect">
            <a:avLst/>
          </a:prstGeom>
          <a:noFill/>
        </p:spPr>
        <p:txBody>
          <a:bodyPr wrap="square">
            <a:spAutoFit/>
          </a:bodyPr>
          <a:lstStyle/>
          <a:p>
            <a:r>
              <a:rPr lang="es-MX" b="1" dirty="0"/>
              <a:t>¿Qué es </a:t>
            </a:r>
            <a:r>
              <a:rPr lang="es-MX" b="1" dirty="0" err="1"/>
              <a:t>Poker</a:t>
            </a:r>
            <a:r>
              <a:rPr lang="es-MX" b="1" dirty="0"/>
              <a:t> </a:t>
            </a:r>
            <a:r>
              <a:rPr lang="es-MX" b="1" dirty="0" err="1"/>
              <a:t>estimation</a:t>
            </a:r>
            <a:r>
              <a:rPr lang="es-MX" b="1" dirty="0"/>
              <a:t>?</a:t>
            </a:r>
          </a:p>
          <a:p>
            <a:endParaRPr lang="es-MX" dirty="0"/>
          </a:p>
          <a:p>
            <a:r>
              <a:rPr lang="es-MX" dirty="0"/>
              <a:t>Una técnica de estimación popular entre los practicantes de las metodologías Agiles. Resulta de la combinación de distintos métodos de estimación; opinión de experto, analogía y desegregación. </a:t>
            </a:r>
          </a:p>
          <a:p>
            <a:endParaRPr lang="es-MX" dirty="0"/>
          </a:p>
          <a:p>
            <a:pPr marL="285750" indent="-285750">
              <a:buFont typeface="Arial" panose="020B0604020202020204" pitchFamily="34" charset="0"/>
              <a:buChar char="•"/>
            </a:pPr>
            <a:r>
              <a:rPr lang="es-MX" dirty="0"/>
              <a:t>Asume que el proceso de estimación debe hacerse por la gente más capacitada para el mismo, es decir  desarrolladores ya que las personas más competentes en resolver una tarea deben ser quienes las estiman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 El Product Owner participa en la planificación pero no estima.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desagregación es cuando una tarea se divide en partes más pequeñas para poder estimarlas con mayor precisión. </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728724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8A71-F515-A6EE-E77A-E506FCF71F1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DB43C26-A52B-4E26-FA66-7D04A384582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a:t>
            </a:r>
            <a:endParaRPr lang="es-AR" dirty="0"/>
          </a:p>
        </p:txBody>
      </p:sp>
      <p:sp>
        <p:nvSpPr>
          <p:cNvPr id="3" name="CuadroTexto 2">
            <a:extLst>
              <a:ext uri="{FF2B5EF4-FFF2-40B4-BE49-F238E27FC236}">
                <a16:creationId xmlns:a16="http://schemas.microsoft.com/office/drawing/2014/main" id="{CACC3DEA-F901-0413-9DF0-5EB8174A5079}"/>
              </a:ext>
            </a:extLst>
          </p:cNvPr>
          <p:cNvSpPr txBox="1"/>
          <p:nvPr/>
        </p:nvSpPr>
        <p:spPr>
          <a:xfrm>
            <a:off x="157315" y="773406"/>
            <a:ext cx="4788312" cy="5355312"/>
          </a:xfrm>
          <a:prstGeom prst="rect">
            <a:avLst/>
          </a:prstGeom>
          <a:noFill/>
        </p:spPr>
        <p:txBody>
          <a:bodyPr wrap="square">
            <a:spAutoFit/>
          </a:bodyPr>
          <a:lstStyle/>
          <a:p>
            <a:endParaRPr lang="es-MX" b="1" dirty="0"/>
          </a:p>
          <a:p>
            <a:r>
              <a:rPr lang="es-MX" b="1" dirty="0"/>
              <a:t>¿Cómo decodificar las estimaciones?</a:t>
            </a:r>
          </a:p>
          <a:p>
            <a:endParaRPr lang="es-MX" dirty="0"/>
          </a:p>
          <a:p>
            <a:pPr marL="285750" indent="-285750">
              <a:buFont typeface="Arial" panose="020B0604020202020204" pitchFamily="34" charset="0"/>
              <a:buChar char="•"/>
            </a:pPr>
            <a:r>
              <a:rPr lang="es-MX" dirty="0"/>
              <a:t>0: Ud. no tiene idea del producto o funcionalidad</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1/2, 1</a:t>
            </a:r>
            <a:r>
              <a:rPr lang="es-MX" dirty="0"/>
              <a:t>: funcionalidad pequeña.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2-3: </a:t>
            </a:r>
            <a:r>
              <a:rPr lang="es-MX" dirty="0"/>
              <a:t>Funcionalidad pequeña a mediana.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5: </a:t>
            </a:r>
            <a:r>
              <a:rPr lang="es-MX" dirty="0"/>
              <a:t>Funcionalidad media.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8:</a:t>
            </a:r>
            <a:r>
              <a:rPr lang="es-MX" dirty="0"/>
              <a:t> Funcionalidad grande, de todas formas se puede hacer, pero es mejor dividir en algo más pequeño.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+8: </a:t>
            </a:r>
            <a:r>
              <a:rPr lang="es-MX" dirty="0"/>
              <a:t>No se puede trabajar, se debe dividir</a:t>
            </a:r>
          </a:p>
          <a:p>
            <a:endParaRPr lang="es-MX" dirty="0"/>
          </a:p>
          <a:p>
            <a:endParaRPr lang="es-MX" dirty="0"/>
          </a:p>
        </p:txBody>
      </p:sp>
      <p:pic>
        <p:nvPicPr>
          <p:cNvPr id="5" name="Imagen 4">
            <a:extLst>
              <a:ext uri="{FF2B5EF4-FFF2-40B4-BE49-F238E27FC236}">
                <a16:creationId xmlns:a16="http://schemas.microsoft.com/office/drawing/2014/main" id="{4CF45F11-2A45-D2FD-CD7B-8F6FB6355E13}"/>
              </a:ext>
            </a:extLst>
          </p:cNvPr>
          <p:cNvPicPr>
            <a:picLocks noChangeAspect="1"/>
          </p:cNvPicPr>
          <p:nvPr/>
        </p:nvPicPr>
        <p:blipFill>
          <a:blip r:embed="rId3"/>
          <a:stretch>
            <a:fillRect/>
          </a:stretch>
        </p:blipFill>
        <p:spPr>
          <a:xfrm>
            <a:off x="6289641" y="1091231"/>
            <a:ext cx="4565172" cy="4719661"/>
          </a:xfrm>
          <a:prstGeom prst="rect">
            <a:avLst/>
          </a:prstGeom>
        </p:spPr>
      </p:pic>
    </p:spTree>
    <p:extLst>
      <p:ext uri="{BB962C8B-B14F-4D97-AF65-F5344CB8AC3E}">
        <p14:creationId xmlns:p14="http://schemas.microsoft.com/office/powerpoint/2010/main" val="36465017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CD7D4-AB95-A679-B60A-F8F606DCABA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988F6FB-40E7-93B8-837D-BA7FABEE68E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a:t>
            </a:r>
            <a:endParaRPr lang="es-AR" dirty="0"/>
          </a:p>
        </p:txBody>
      </p:sp>
      <p:sp>
        <p:nvSpPr>
          <p:cNvPr id="3" name="CuadroTexto 2">
            <a:extLst>
              <a:ext uri="{FF2B5EF4-FFF2-40B4-BE49-F238E27FC236}">
                <a16:creationId xmlns:a16="http://schemas.microsoft.com/office/drawing/2014/main" id="{1E6A9B72-5FAB-293F-321E-D7DDE8030F62}"/>
              </a:ext>
            </a:extLst>
          </p:cNvPr>
          <p:cNvSpPr txBox="1"/>
          <p:nvPr/>
        </p:nvSpPr>
        <p:spPr>
          <a:xfrm>
            <a:off x="157315" y="773406"/>
            <a:ext cx="4788312" cy="5355312"/>
          </a:xfrm>
          <a:prstGeom prst="rect">
            <a:avLst/>
          </a:prstGeom>
          <a:noFill/>
        </p:spPr>
        <p:txBody>
          <a:bodyPr wrap="square">
            <a:spAutoFit/>
          </a:bodyPr>
          <a:lstStyle/>
          <a:p>
            <a:endParaRPr lang="es-MX" b="1" dirty="0"/>
          </a:p>
          <a:p>
            <a:r>
              <a:rPr lang="es-MX" b="1" dirty="0"/>
              <a:t>¿Cómo decodificar las estimaciones?</a:t>
            </a:r>
          </a:p>
          <a:p>
            <a:endParaRPr lang="es-MX" dirty="0"/>
          </a:p>
          <a:p>
            <a:pPr marL="285750" indent="-285750">
              <a:buFont typeface="Arial" panose="020B0604020202020204" pitchFamily="34" charset="0"/>
              <a:buChar char="•"/>
            </a:pPr>
            <a:r>
              <a:rPr lang="es-MX" dirty="0"/>
              <a:t>0: Ud. no tiene idea del producto o funcionalidad</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1/2, 1</a:t>
            </a:r>
            <a:r>
              <a:rPr lang="es-MX" dirty="0"/>
              <a:t>: funcionalidad pequeña.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2-3: </a:t>
            </a:r>
            <a:r>
              <a:rPr lang="es-MX" dirty="0"/>
              <a:t>Funcionalidad pequeña a mediana.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5: </a:t>
            </a:r>
            <a:r>
              <a:rPr lang="es-MX" dirty="0"/>
              <a:t>Funcionalidad media.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8:</a:t>
            </a:r>
            <a:r>
              <a:rPr lang="es-MX" dirty="0"/>
              <a:t> Funcionalidad grande, de todas formas se puede hacer, pero es mejor dividir en algo más pequeño.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+8: </a:t>
            </a:r>
            <a:r>
              <a:rPr lang="es-MX" dirty="0"/>
              <a:t>No se puede trabajar, se debe dividir</a:t>
            </a:r>
          </a:p>
          <a:p>
            <a:endParaRPr lang="es-MX" dirty="0"/>
          </a:p>
          <a:p>
            <a:endParaRPr lang="es-MX" dirty="0"/>
          </a:p>
        </p:txBody>
      </p:sp>
      <p:pic>
        <p:nvPicPr>
          <p:cNvPr id="5" name="Imagen 4">
            <a:extLst>
              <a:ext uri="{FF2B5EF4-FFF2-40B4-BE49-F238E27FC236}">
                <a16:creationId xmlns:a16="http://schemas.microsoft.com/office/drawing/2014/main" id="{F4EC6BCE-E877-D211-7291-9105C8C8E8CB}"/>
              </a:ext>
            </a:extLst>
          </p:cNvPr>
          <p:cNvPicPr>
            <a:picLocks noChangeAspect="1"/>
          </p:cNvPicPr>
          <p:nvPr/>
        </p:nvPicPr>
        <p:blipFill>
          <a:blip r:embed="rId3"/>
          <a:stretch>
            <a:fillRect/>
          </a:stretch>
        </p:blipFill>
        <p:spPr>
          <a:xfrm>
            <a:off x="6289641" y="1091231"/>
            <a:ext cx="4565172" cy="4719661"/>
          </a:xfrm>
          <a:prstGeom prst="rect">
            <a:avLst/>
          </a:prstGeom>
        </p:spPr>
      </p:pic>
    </p:spTree>
    <p:extLst>
      <p:ext uri="{BB962C8B-B14F-4D97-AF65-F5344CB8AC3E}">
        <p14:creationId xmlns:p14="http://schemas.microsoft.com/office/powerpoint/2010/main" val="5692891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467E5-3D24-6219-4E2B-46EE67AB0F1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317FE84-E962-F934-E15F-E91E1776F11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POKER PLANNING</a:t>
            </a:r>
            <a:endParaRPr lang="es-AR" dirty="0"/>
          </a:p>
        </p:txBody>
      </p:sp>
      <p:sp>
        <p:nvSpPr>
          <p:cNvPr id="3" name="CuadroTexto 2">
            <a:extLst>
              <a:ext uri="{FF2B5EF4-FFF2-40B4-BE49-F238E27FC236}">
                <a16:creationId xmlns:a16="http://schemas.microsoft.com/office/drawing/2014/main" id="{8C768219-A263-8208-4DFD-3CEFD3EB6ABE}"/>
              </a:ext>
            </a:extLst>
          </p:cNvPr>
          <p:cNvSpPr txBox="1"/>
          <p:nvPr/>
        </p:nvSpPr>
        <p:spPr>
          <a:xfrm>
            <a:off x="157314" y="773406"/>
            <a:ext cx="11562737" cy="4524315"/>
          </a:xfrm>
          <a:prstGeom prst="rect">
            <a:avLst/>
          </a:prstGeom>
          <a:noFill/>
        </p:spPr>
        <p:txBody>
          <a:bodyPr wrap="square">
            <a:spAutoFit/>
          </a:bodyPr>
          <a:lstStyle/>
          <a:p>
            <a:endParaRPr lang="es-MX" b="1" dirty="0"/>
          </a:p>
          <a:p>
            <a:r>
              <a:rPr lang="es-MX" b="1" dirty="0"/>
              <a:t>¿Cómo es el procedimiento?</a:t>
            </a:r>
          </a:p>
          <a:p>
            <a:endParaRPr lang="es-MX" dirty="0"/>
          </a:p>
          <a:p>
            <a:pPr marL="342900" indent="-342900">
              <a:buAutoNum type="arabicPeriod"/>
            </a:pPr>
            <a:r>
              <a:rPr lang="es-MX" dirty="0"/>
              <a:t>Se define una lista de US y cada estimador tiene un mazo de cartas</a:t>
            </a:r>
          </a:p>
          <a:p>
            <a:pPr marL="342900" indent="-342900">
              <a:buAutoNum type="arabicPeriod"/>
            </a:pPr>
            <a:endParaRPr lang="es-MX" dirty="0"/>
          </a:p>
          <a:p>
            <a:pPr marL="342900" indent="-342900">
              <a:buAutoNum type="arabicPeriod"/>
            </a:pPr>
            <a:r>
              <a:rPr lang="es-MX" dirty="0"/>
              <a:t>Se acuerda cuál de es US la más simple y se le asigna tamaño/complejidad </a:t>
            </a:r>
            <a:r>
              <a:rPr lang="es-MX" b="1" dirty="0"/>
              <a:t>1</a:t>
            </a:r>
          </a:p>
          <a:p>
            <a:pPr marL="342900" indent="-342900">
              <a:buAutoNum type="arabicPeriod"/>
            </a:pPr>
            <a:endParaRPr lang="es-MX" b="1" dirty="0"/>
          </a:p>
          <a:p>
            <a:pPr marL="342900" indent="-342900">
              <a:buAutoNum type="arabicPeriod"/>
            </a:pPr>
            <a:r>
              <a:rPr lang="es-MX" dirty="0"/>
              <a:t>Cada estimador selecciona una carta y la pone boca abajo en la mesa, luego las mismas se exponen al mismo tiempo.</a:t>
            </a:r>
          </a:p>
          <a:p>
            <a:pPr marL="342900" indent="-342900">
              <a:buAutoNum type="arabicPeriod"/>
            </a:pPr>
            <a:endParaRPr lang="es-MX" dirty="0"/>
          </a:p>
          <a:p>
            <a:pPr marL="342900" indent="-342900">
              <a:buAutoNum type="arabicPeriod"/>
            </a:pPr>
            <a:r>
              <a:rPr lang="es-MX" dirty="0"/>
              <a:t> Si todos los estimadores selecciona el mismo valor, ese es el estimado. Sino, los estimadores discuten sus resultados, poniendo atención en los más altos y bajos y vuelven a estimar.</a:t>
            </a:r>
          </a:p>
          <a:p>
            <a:pPr marL="342900" indent="-342900">
              <a:buAutoNum type="arabicPeriod"/>
            </a:pPr>
            <a:endParaRPr lang="es-MX" dirty="0"/>
          </a:p>
          <a:p>
            <a:pPr marL="342900" indent="-342900">
              <a:buAutoNum type="arabicPeriod"/>
            </a:pPr>
            <a:r>
              <a:rPr lang="es-MX" dirty="0"/>
              <a:t> Se toma la próxima story, se discute con el product </a:t>
            </a:r>
            <a:r>
              <a:rPr lang="es-MX" dirty="0" err="1"/>
              <a:t>owner</a:t>
            </a:r>
            <a:r>
              <a:rPr lang="es-MX" dirty="0"/>
              <a:t>.</a:t>
            </a:r>
          </a:p>
          <a:p>
            <a:pPr marL="342900" indent="-342900">
              <a:buAutoNum type="arabicPeriod"/>
            </a:pPr>
            <a:endParaRPr lang="es-MX" dirty="0"/>
          </a:p>
          <a:p>
            <a:pPr marL="342900" indent="-342900">
              <a:buAutoNum type="arabicPeriod"/>
            </a:pPr>
            <a:endParaRPr lang="es-MX" dirty="0"/>
          </a:p>
        </p:txBody>
      </p:sp>
    </p:spTree>
    <p:extLst>
      <p:ext uri="{BB962C8B-B14F-4D97-AF65-F5344CB8AC3E}">
        <p14:creationId xmlns:p14="http://schemas.microsoft.com/office/powerpoint/2010/main" val="2049762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897BD-0D22-278F-C3AB-250EC85F036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12D79C3-C49C-4E90-E04D-B8410FE741A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GESTION DE PRODUCTOS</a:t>
            </a:r>
            <a:endParaRPr lang="es-AR" dirty="0"/>
          </a:p>
        </p:txBody>
      </p:sp>
      <p:sp>
        <p:nvSpPr>
          <p:cNvPr id="3" name="CuadroTexto 2">
            <a:extLst>
              <a:ext uri="{FF2B5EF4-FFF2-40B4-BE49-F238E27FC236}">
                <a16:creationId xmlns:a16="http://schemas.microsoft.com/office/drawing/2014/main" id="{A1C487F3-1104-5BF8-7245-5B7F493A8D44}"/>
              </a:ext>
            </a:extLst>
          </p:cNvPr>
          <p:cNvSpPr txBox="1"/>
          <p:nvPr/>
        </p:nvSpPr>
        <p:spPr>
          <a:xfrm>
            <a:off x="157314" y="773406"/>
            <a:ext cx="11562737" cy="3139321"/>
          </a:xfrm>
          <a:prstGeom prst="rect">
            <a:avLst/>
          </a:prstGeom>
          <a:noFill/>
        </p:spPr>
        <p:txBody>
          <a:bodyPr wrap="square">
            <a:spAutoFit/>
          </a:bodyPr>
          <a:lstStyle/>
          <a:p>
            <a:endParaRPr lang="es-MX" b="1" dirty="0"/>
          </a:p>
          <a:p>
            <a:r>
              <a:rPr lang="es-MX" b="1" dirty="0"/>
              <a:t>¿Por qué creamos productos?</a:t>
            </a:r>
          </a:p>
          <a:p>
            <a:endParaRPr lang="es-MX" b="1" dirty="0"/>
          </a:p>
          <a:p>
            <a:pPr marL="342900" indent="-342900">
              <a:buAutoNum type="arabicPeriod"/>
            </a:pPr>
            <a:r>
              <a:rPr lang="es-MX" dirty="0"/>
              <a:t>Para satisfacer a los clientes</a:t>
            </a:r>
          </a:p>
          <a:p>
            <a:pPr marL="342900" indent="-342900">
              <a:buAutoNum type="arabicPeriod"/>
            </a:pPr>
            <a:endParaRPr lang="es-MX" dirty="0"/>
          </a:p>
          <a:p>
            <a:pPr marL="342900" indent="-342900">
              <a:buAutoNum type="arabicPeriod"/>
            </a:pPr>
            <a:r>
              <a:rPr lang="es-MX" dirty="0"/>
              <a:t>Para tener muchos usuarios </a:t>
            </a:r>
            <a:r>
              <a:rPr lang="es-MX" dirty="0" err="1"/>
              <a:t>logueados</a:t>
            </a:r>
            <a:r>
              <a:rPr lang="es-MX" dirty="0"/>
              <a:t> </a:t>
            </a:r>
          </a:p>
          <a:p>
            <a:pPr marL="342900" indent="-342900">
              <a:buAutoNum type="arabicPeriod"/>
            </a:pPr>
            <a:endParaRPr lang="es-MX" dirty="0"/>
          </a:p>
          <a:p>
            <a:pPr marL="342900" indent="-342900">
              <a:buAutoNum type="arabicPeriod"/>
            </a:pPr>
            <a:r>
              <a:rPr lang="es-MX" dirty="0"/>
              <a:t>Para obtener mucho dinero </a:t>
            </a:r>
          </a:p>
          <a:p>
            <a:pPr marL="342900" indent="-342900">
              <a:buAutoNum type="arabicPeriod"/>
            </a:pPr>
            <a:endParaRPr lang="es-MX" dirty="0"/>
          </a:p>
          <a:p>
            <a:pPr marL="342900" indent="-342900">
              <a:buAutoNum type="arabicPeriod"/>
            </a:pPr>
            <a:r>
              <a:rPr lang="es-MX" dirty="0"/>
              <a:t>Para realizar una gran visión, cambiar el mundo</a:t>
            </a:r>
          </a:p>
          <a:p>
            <a:pPr marL="342900" indent="-342900">
              <a:buAutoNum type="arabicPeriod"/>
            </a:pPr>
            <a:endParaRPr lang="es-MX" dirty="0"/>
          </a:p>
        </p:txBody>
      </p:sp>
    </p:spTree>
    <p:extLst>
      <p:ext uri="{BB962C8B-B14F-4D97-AF65-F5344CB8AC3E}">
        <p14:creationId xmlns:p14="http://schemas.microsoft.com/office/powerpoint/2010/main" val="9504675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A69C-329D-D843-70EF-68A98D8ACAD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E1946F7-8F66-B8DE-1154-A8A0DF6D1FB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EVOLUCION DE PRODUCTOS DE SOFTWARE</a:t>
            </a:r>
            <a:endParaRPr lang="es-AR" dirty="0"/>
          </a:p>
        </p:txBody>
      </p:sp>
      <p:sp>
        <p:nvSpPr>
          <p:cNvPr id="3" name="CuadroTexto 2">
            <a:extLst>
              <a:ext uri="{FF2B5EF4-FFF2-40B4-BE49-F238E27FC236}">
                <a16:creationId xmlns:a16="http://schemas.microsoft.com/office/drawing/2014/main" id="{E7845106-B7F7-0D0A-22F5-1A45FCB29F1F}"/>
              </a:ext>
            </a:extLst>
          </p:cNvPr>
          <p:cNvSpPr txBox="1"/>
          <p:nvPr/>
        </p:nvSpPr>
        <p:spPr>
          <a:xfrm>
            <a:off x="157314" y="773406"/>
            <a:ext cx="6767743" cy="5078313"/>
          </a:xfrm>
          <a:prstGeom prst="rect">
            <a:avLst/>
          </a:prstGeom>
          <a:noFill/>
        </p:spPr>
        <p:txBody>
          <a:bodyPr wrap="square">
            <a:spAutoFit/>
          </a:bodyPr>
          <a:lstStyle/>
          <a:p>
            <a:endParaRPr lang="es-MX" b="1" dirty="0"/>
          </a:p>
          <a:p>
            <a:endParaRPr lang="es-MX" b="1" dirty="0"/>
          </a:p>
          <a:p>
            <a:endParaRPr lang="es-MX" b="1" dirty="0"/>
          </a:p>
          <a:p>
            <a:r>
              <a:rPr lang="es-MX" b="1" dirty="0"/>
              <a:t>Funcional (Útil)</a:t>
            </a:r>
            <a:r>
              <a:rPr lang="es-MX" dirty="0"/>
              <a:t>: El software cumple su función básica.</a:t>
            </a:r>
          </a:p>
          <a:p>
            <a:r>
              <a:rPr lang="es-MX" b="1" dirty="0"/>
              <a:t>Confiable</a:t>
            </a:r>
            <a:r>
              <a:rPr lang="es-MX" dirty="0"/>
              <a:t>: El sistema funciona sin fallos.</a:t>
            </a:r>
          </a:p>
          <a:p>
            <a:r>
              <a:rPr lang="es-MX" b="1" dirty="0"/>
              <a:t>Usable</a:t>
            </a:r>
            <a:r>
              <a:rPr lang="es-MX" dirty="0"/>
              <a:t>: Es fácil de usar.</a:t>
            </a:r>
          </a:p>
          <a:p>
            <a:r>
              <a:rPr lang="es-MX" b="1" dirty="0"/>
              <a:t>Conveniente</a:t>
            </a:r>
            <a:r>
              <a:rPr lang="es-MX" dirty="0"/>
              <a:t>: Se adapta al contexto del usuario.</a:t>
            </a:r>
          </a:p>
          <a:p>
            <a:r>
              <a:rPr lang="es-MX" b="1" dirty="0"/>
              <a:t>Placentero</a:t>
            </a:r>
            <a:r>
              <a:rPr lang="es-MX" dirty="0"/>
              <a:t>: Genera una experiencia agradable.</a:t>
            </a:r>
          </a:p>
          <a:p>
            <a:r>
              <a:rPr lang="es-MX" b="1" dirty="0"/>
              <a:t>Significativo</a:t>
            </a:r>
            <a:r>
              <a:rPr lang="es-MX" dirty="0"/>
              <a:t>: Aporta valor emocional o personal profundo.</a:t>
            </a:r>
          </a:p>
          <a:p>
            <a:endParaRPr lang="es-MX" dirty="0"/>
          </a:p>
          <a:p>
            <a:endParaRPr lang="es-MX" dirty="0"/>
          </a:p>
          <a:p>
            <a:endParaRPr lang="es-MX" dirty="0"/>
          </a:p>
          <a:p>
            <a:r>
              <a:rPr lang="es-MX" b="1" dirty="0"/>
              <a:t>¿Cuál es la grieta que les cuesta cruzar a las empresas?</a:t>
            </a:r>
          </a:p>
          <a:p>
            <a:endParaRPr lang="es-MX" dirty="0"/>
          </a:p>
          <a:p>
            <a:r>
              <a:rPr lang="es-MX" dirty="0"/>
              <a:t>Las empresas tienen dificultad para pasar de lo usable a lo conveniente, lo cual implica cierto cambio de enfoque. Un contraste entre lo fácil de usar y lo que se adapta al contexto del usuario.</a:t>
            </a:r>
          </a:p>
        </p:txBody>
      </p:sp>
      <p:pic>
        <p:nvPicPr>
          <p:cNvPr id="5" name="Imagen 4">
            <a:extLst>
              <a:ext uri="{FF2B5EF4-FFF2-40B4-BE49-F238E27FC236}">
                <a16:creationId xmlns:a16="http://schemas.microsoft.com/office/drawing/2014/main" id="{EC54E032-DE9B-6D71-3BD3-E11EB05AC376}"/>
              </a:ext>
            </a:extLst>
          </p:cNvPr>
          <p:cNvPicPr>
            <a:picLocks noChangeAspect="1"/>
          </p:cNvPicPr>
          <p:nvPr/>
        </p:nvPicPr>
        <p:blipFill>
          <a:blip r:embed="rId3"/>
          <a:stretch>
            <a:fillRect/>
          </a:stretch>
        </p:blipFill>
        <p:spPr>
          <a:xfrm>
            <a:off x="6925057" y="924232"/>
            <a:ext cx="5266943" cy="4247535"/>
          </a:xfrm>
          <a:prstGeom prst="rect">
            <a:avLst/>
          </a:prstGeom>
        </p:spPr>
      </p:pic>
    </p:spTree>
    <p:extLst>
      <p:ext uri="{BB962C8B-B14F-4D97-AF65-F5344CB8AC3E}">
        <p14:creationId xmlns:p14="http://schemas.microsoft.com/office/powerpoint/2010/main" val="32595999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48C5-CB03-D43D-7767-18FF984D342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243A841-9387-C36D-55C2-240D779D6C2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B234E562-671B-C320-2C94-680195440F56}"/>
              </a:ext>
            </a:extLst>
          </p:cNvPr>
          <p:cNvSpPr txBox="1"/>
          <p:nvPr/>
        </p:nvSpPr>
        <p:spPr>
          <a:xfrm>
            <a:off x="157315" y="773406"/>
            <a:ext cx="7266040" cy="4801314"/>
          </a:xfrm>
          <a:prstGeom prst="rect">
            <a:avLst/>
          </a:prstGeom>
          <a:noFill/>
        </p:spPr>
        <p:txBody>
          <a:bodyPr wrap="square">
            <a:spAutoFit/>
          </a:bodyPr>
          <a:lstStyle/>
          <a:p>
            <a:r>
              <a:rPr lang="es-MX" b="1" dirty="0"/>
              <a:t>¿Qué es el dinosaurio Lean Agile?</a:t>
            </a:r>
          </a:p>
          <a:p>
            <a:r>
              <a:rPr lang="es-MX" dirty="0"/>
              <a:t>Es una metáfora visual que representa la evolución de un producto desde la incertidumbre hasta su consolidación en el mercado.</a:t>
            </a:r>
          </a:p>
          <a:p>
            <a:endParaRPr lang="es-MX" dirty="0"/>
          </a:p>
          <a:p>
            <a:pPr marL="342900" indent="-342900">
              <a:buAutoNum type="arabicPeriod"/>
            </a:pPr>
            <a:r>
              <a:rPr lang="es-MX" b="1" dirty="0"/>
              <a:t>UVP (</a:t>
            </a:r>
            <a:r>
              <a:rPr lang="es-MX" b="1" dirty="0" err="1"/>
              <a:t>Unique</a:t>
            </a:r>
            <a:r>
              <a:rPr lang="es-MX" b="1" dirty="0"/>
              <a:t> Value </a:t>
            </a:r>
            <a:r>
              <a:rPr lang="es-MX" b="1" dirty="0" err="1"/>
              <a:t>Proposition</a:t>
            </a:r>
            <a:r>
              <a:rPr lang="es-MX" b="1" dirty="0"/>
              <a:t>): </a:t>
            </a:r>
            <a:r>
              <a:rPr lang="es-MX" dirty="0"/>
              <a:t>La Propuesta Única de Valor es el punto de partida, se formula como una hipótesis que define qué aspecto del producto o servicio es único y atractivo frente a la competencia. El objetivo es demostrar que existe una diferenciación en el mercado. </a:t>
            </a:r>
          </a:p>
          <a:p>
            <a:pPr marL="342900" indent="-342900">
              <a:buAutoNum type="arabicPeriod"/>
            </a:pPr>
            <a:endParaRPr lang="es-MX" dirty="0"/>
          </a:p>
          <a:p>
            <a:pPr marL="342900" indent="-342900">
              <a:buFontTx/>
              <a:buAutoNum type="arabicPeriod"/>
            </a:pPr>
            <a:r>
              <a:rPr lang="es-MX" b="1" dirty="0"/>
              <a:t>MVP (</a:t>
            </a:r>
            <a:r>
              <a:rPr lang="es-MX" b="1" dirty="0" err="1"/>
              <a:t>Minimum</a:t>
            </a:r>
            <a:r>
              <a:rPr lang="es-MX" b="1" dirty="0"/>
              <a:t> Viable Product): </a:t>
            </a:r>
            <a:r>
              <a:rPr lang="es-MX" dirty="0"/>
              <a:t>El MVP es una versión básica del producto que permite validar la hipótesis de valor. Se enfoca en la UVP, pero también incluye funcionalidades esenciales o table </a:t>
            </a:r>
            <a:r>
              <a:rPr lang="es-MX" dirty="0" err="1"/>
              <a:t>stakes</a:t>
            </a:r>
            <a:r>
              <a:rPr lang="es-MX" dirty="0"/>
              <a:t>, esas características mínimas que los usuarios esperan para ser considerado utilizable. Es una base para obtener retroalimentación inicial.</a:t>
            </a:r>
          </a:p>
          <a:p>
            <a:endParaRPr lang="es-MX" dirty="0"/>
          </a:p>
        </p:txBody>
      </p:sp>
      <p:pic>
        <p:nvPicPr>
          <p:cNvPr id="6" name="Imagen 5">
            <a:extLst>
              <a:ext uri="{FF2B5EF4-FFF2-40B4-BE49-F238E27FC236}">
                <a16:creationId xmlns:a16="http://schemas.microsoft.com/office/drawing/2014/main" id="{F3E025CA-AAC7-81CE-5CFA-11DD7D4E69B0}"/>
              </a:ext>
            </a:extLst>
          </p:cNvPr>
          <p:cNvPicPr>
            <a:picLocks noChangeAspect="1"/>
          </p:cNvPicPr>
          <p:nvPr/>
        </p:nvPicPr>
        <p:blipFill>
          <a:blip r:embed="rId3"/>
          <a:stretch>
            <a:fillRect/>
          </a:stretch>
        </p:blipFill>
        <p:spPr>
          <a:xfrm>
            <a:off x="8558576" y="907543"/>
            <a:ext cx="2974662" cy="2216319"/>
          </a:xfrm>
          <a:prstGeom prst="rect">
            <a:avLst/>
          </a:prstGeom>
        </p:spPr>
      </p:pic>
      <p:sp>
        <p:nvSpPr>
          <p:cNvPr id="7" name="CuadroTexto 6">
            <a:extLst>
              <a:ext uri="{FF2B5EF4-FFF2-40B4-BE49-F238E27FC236}">
                <a16:creationId xmlns:a16="http://schemas.microsoft.com/office/drawing/2014/main" id="{28732C92-1F72-444E-982E-B5C9BA790482}"/>
              </a:ext>
            </a:extLst>
          </p:cNvPr>
          <p:cNvSpPr txBox="1"/>
          <p:nvPr/>
        </p:nvSpPr>
        <p:spPr>
          <a:xfrm>
            <a:off x="8617974" y="1016374"/>
            <a:ext cx="737420" cy="369332"/>
          </a:xfrm>
          <a:prstGeom prst="rect">
            <a:avLst/>
          </a:prstGeom>
          <a:noFill/>
        </p:spPr>
        <p:txBody>
          <a:bodyPr wrap="square" rtlCol="0">
            <a:spAutoFit/>
          </a:bodyPr>
          <a:lstStyle/>
          <a:p>
            <a:r>
              <a:rPr lang="es-MX" dirty="0"/>
              <a:t>1</a:t>
            </a:r>
            <a:endParaRPr lang="es-AR" dirty="0"/>
          </a:p>
        </p:txBody>
      </p:sp>
      <p:pic>
        <p:nvPicPr>
          <p:cNvPr id="9" name="Imagen 8">
            <a:extLst>
              <a:ext uri="{FF2B5EF4-FFF2-40B4-BE49-F238E27FC236}">
                <a16:creationId xmlns:a16="http://schemas.microsoft.com/office/drawing/2014/main" id="{7786C5EE-BE95-BD30-2F92-A3FB2F2C0381}"/>
              </a:ext>
            </a:extLst>
          </p:cNvPr>
          <p:cNvPicPr>
            <a:picLocks noChangeAspect="1"/>
          </p:cNvPicPr>
          <p:nvPr/>
        </p:nvPicPr>
        <p:blipFill>
          <a:blip r:embed="rId4"/>
          <a:stretch>
            <a:fillRect/>
          </a:stretch>
        </p:blipFill>
        <p:spPr>
          <a:xfrm>
            <a:off x="8558576" y="3625307"/>
            <a:ext cx="2914224" cy="2216319"/>
          </a:xfrm>
          <a:prstGeom prst="rect">
            <a:avLst/>
          </a:prstGeom>
        </p:spPr>
      </p:pic>
      <p:sp>
        <p:nvSpPr>
          <p:cNvPr id="10" name="CuadroTexto 9">
            <a:extLst>
              <a:ext uri="{FF2B5EF4-FFF2-40B4-BE49-F238E27FC236}">
                <a16:creationId xmlns:a16="http://schemas.microsoft.com/office/drawing/2014/main" id="{4B8678C8-1D4B-36E9-91FD-161727053EF1}"/>
              </a:ext>
            </a:extLst>
          </p:cNvPr>
          <p:cNvSpPr txBox="1"/>
          <p:nvPr/>
        </p:nvSpPr>
        <p:spPr>
          <a:xfrm>
            <a:off x="8617974" y="3726525"/>
            <a:ext cx="737420" cy="369332"/>
          </a:xfrm>
          <a:prstGeom prst="rect">
            <a:avLst/>
          </a:prstGeom>
          <a:noFill/>
        </p:spPr>
        <p:txBody>
          <a:bodyPr wrap="square" rtlCol="0">
            <a:spAutoFit/>
          </a:bodyPr>
          <a:lstStyle/>
          <a:p>
            <a:r>
              <a:rPr lang="es-MX" dirty="0"/>
              <a:t>2</a:t>
            </a:r>
            <a:endParaRPr lang="es-AR" dirty="0"/>
          </a:p>
        </p:txBody>
      </p:sp>
    </p:spTree>
    <p:extLst>
      <p:ext uri="{BB962C8B-B14F-4D97-AF65-F5344CB8AC3E}">
        <p14:creationId xmlns:p14="http://schemas.microsoft.com/office/powerpoint/2010/main" val="1645402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5AF4B-5599-8E58-3284-143A0865B5C5}"/>
            </a:ext>
          </a:extLst>
        </p:cNvPr>
        <p:cNvGrpSpPr/>
        <p:nvPr/>
      </p:nvGrpSpPr>
      <p:grpSpPr>
        <a:xfrm>
          <a:off x="0" y="0"/>
          <a:ext cx="0" cy="0"/>
          <a:chOff x="0" y="0"/>
          <a:chExt cx="0" cy="0"/>
        </a:xfrm>
      </p:grpSpPr>
      <p:pic>
        <p:nvPicPr>
          <p:cNvPr id="11" name="Imagen 10">
            <a:extLst>
              <a:ext uri="{FF2B5EF4-FFF2-40B4-BE49-F238E27FC236}">
                <a16:creationId xmlns:a16="http://schemas.microsoft.com/office/drawing/2014/main" id="{0AE30DF7-0F6D-D771-951D-6A33AF78E85B}"/>
              </a:ext>
            </a:extLst>
          </p:cNvPr>
          <p:cNvPicPr>
            <a:picLocks noChangeAspect="1"/>
          </p:cNvPicPr>
          <p:nvPr/>
        </p:nvPicPr>
        <p:blipFill>
          <a:blip r:embed="rId3"/>
          <a:stretch>
            <a:fillRect/>
          </a:stretch>
        </p:blipFill>
        <p:spPr>
          <a:xfrm>
            <a:off x="8512584" y="3457669"/>
            <a:ext cx="2948472" cy="2241528"/>
          </a:xfrm>
          <a:prstGeom prst="rect">
            <a:avLst/>
          </a:prstGeom>
        </p:spPr>
      </p:pic>
      <p:pic>
        <p:nvPicPr>
          <p:cNvPr id="5" name="Imagen 4">
            <a:extLst>
              <a:ext uri="{FF2B5EF4-FFF2-40B4-BE49-F238E27FC236}">
                <a16:creationId xmlns:a16="http://schemas.microsoft.com/office/drawing/2014/main" id="{90D2FC9F-4E50-BB65-E6C0-1824DEEC66F9}"/>
              </a:ext>
            </a:extLst>
          </p:cNvPr>
          <p:cNvPicPr>
            <a:picLocks noChangeAspect="1"/>
          </p:cNvPicPr>
          <p:nvPr/>
        </p:nvPicPr>
        <p:blipFill>
          <a:blip r:embed="rId4"/>
          <a:stretch>
            <a:fillRect/>
          </a:stretch>
        </p:blipFill>
        <p:spPr>
          <a:xfrm>
            <a:off x="8512584" y="932535"/>
            <a:ext cx="3006207" cy="2241528"/>
          </a:xfrm>
          <a:prstGeom prst="rect">
            <a:avLst/>
          </a:prstGeom>
        </p:spPr>
      </p:pic>
      <p:sp>
        <p:nvSpPr>
          <p:cNvPr id="4" name="Rectángulo: esquinas redondeadas 3">
            <a:extLst>
              <a:ext uri="{FF2B5EF4-FFF2-40B4-BE49-F238E27FC236}">
                <a16:creationId xmlns:a16="http://schemas.microsoft.com/office/drawing/2014/main" id="{DF7AC79F-9E07-6F17-741D-FFC91C05B5B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1C69B142-C1AB-2B26-79C6-6EDC88C0E4BA}"/>
              </a:ext>
            </a:extLst>
          </p:cNvPr>
          <p:cNvSpPr txBox="1"/>
          <p:nvPr/>
        </p:nvSpPr>
        <p:spPr>
          <a:xfrm>
            <a:off x="157315" y="773406"/>
            <a:ext cx="7266040" cy="4247317"/>
          </a:xfrm>
          <a:prstGeom prst="rect">
            <a:avLst/>
          </a:prstGeom>
          <a:noFill/>
        </p:spPr>
        <p:txBody>
          <a:bodyPr wrap="square">
            <a:spAutoFit/>
          </a:bodyPr>
          <a:lstStyle/>
          <a:p>
            <a:endParaRPr lang="es-MX" dirty="0"/>
          </a:p>
          <a:p>
            <a:endParaRPr lang="es-MX" dirty="0"/>
          </a:p>
          <a:p>
            <a:endParaRPr lang="es-MX" dirty="0"/>
          </a:p>
          <a:p>
            <a:endParaRPr lang="es-MX" dirty="0"/>
          </a:p>
          <a:p>
            <a:endParaRPr lang="es-MX" dirty="0"/>
          </a:p>
          <a:p>
            <a:r>
              <a:rPr lang="es-MX" dirty="0"/>
              <a:t>3. </a:t>
            </a:r>
            <a:r>
              <a:rPr lang="es-MX" b="1" dirty="0"/>
              <a:t>MVP: </a:t>
            </a:r>
            <a:r>
              <a:rPr lang="es-MX" dirty="0"/>
              <a:t>También es una hipótesis cuyo objetivo es validar si la propuesta de valor encaja en el mercado. Si el feedback de los usuarios revela necesidades distintas, aún no hay un mercado claro. </a:t>
            </a:r>
          </a:p>
          <a:p>
            <a:endParaRPr lang="es-MX" dirty="0"/>
          </a:p>
          <a:p>
            <a:endParaRPr lang="es-MX" dirty="0"/>
          </a:p>
          <a:p>
            <a:r>
              <a:rPr lang="es-MX" dirty="0"/>
              <a:t>4. Si varios usuarios relevan la misma petición o necesidad entonces es momento de </a:t>
            </a:r>
            <a:r>
              <a:rPr lang="es-MX" b="1" dirty="0"/>
              <a:t>revisar la hipótesis</a:t>
            </a:r>
            <a:r>
              <a:rPr lang="es-MX" dirty="0"/>
              <a:t> de Cliente / Problema / Solución, así se empieza a tener más claridad sobre lo que realmente necesita el mercado.</a:t>
            </a:r>
          </a:p>
          <a:p>
            <a:endParaRPr lang="es-MX" dirty="0"/>
          </a:p>
        </p:txBody>
      </p:sp>
      <p:sp>
        <p:nvSpPr>
          <p:cNvPr id="7" name="CuadroTexto 6">
            <a:extLst>
              <a:ext uri="{FF2B5EF4-FFF2-40B4-BE49-F238E27FC236}">
                <a16:creationId xmlns:a16="http://schemas.microsoft.com/office/drawing/2014/main" id="{5A648D4F-B546-1543-8E6A-85C21D9F022C}"/>
              </a:ext>
            </a:extLst>
          </p:cNvPr>
          <p:cNvSpPr txBox="1"/>
          <p:nvPr/>
        </p:nvSpPr>
        <p:spPr>
          <a:xfrm>
            <a:off x="8617974" y="1016374"/>
            <a:ext cx="737420" cy="369332"/>
          </a:xfrm>
          <a:prstGeom prst="rect">
            <a:avLst/>
          </a:prstGeom>
          <a:noFill/>
        </p:spPr>
        <p:txBody>
          <a:bodyPr wrap="square" rtlCol="0">
            <a:spAutoFit/>
          </a:bodyPr>
          <a:lstStyle/>
          <a:p>
            <a:r>
              <a:rPr lang="es-MX" dirty="0"/>
              <a:t>3</a:t>
            </a:r>
            <a:endParaRPr lang="es-AR" dirty="0"/>
          </a:p>
        </p:txBody>
      </p:sp>
      <p:sp>
        <p:nvSpPr>
          <p:cNvPr id="10" name="CuadroTexto 9">
            <a:extLst>
              <a:ext uri="{FF2B5EF4-FFF2-40B4-BE49-F238E27FC236}">
                <a16:creationId xmlns:a16="http://schemas.microsoft.com/office/drawing/2014/main" id="{EA4425EF-5419-A8A9-C5D0-22C2EEB7441E}"/>
              </a:ext>
            </a:extLst>
          </p:cNvPr>
          <p:cNvSpPr txBox="1"/>
          <p:nvPr/>
        </p:nvSpPr>
        <p:spPr>
          <a:xfrm>
            <a:off x="8617974" y="3514243"/>
            <a:ext cx="737420" cy="369332"/>
          </a:xfrm>
          <a:prstGeom prst="rect">
            <a:avLst/>
          </a:prstGeom>
          <a:noFill/>
        </p:spPr>
        <p:txBody>
          <a:bodyPr wrap="square" rtlCol="0">
            <a:spAutoFit/>
          </a:bodyPr>
          <a:lstStyle/>
          <a:p>
            <a:r>
              <a:rPr lang="es-MX" dirty="0"/>
              <a:t>4</a:t>
            </a:r>
            <a:endParaRPr lang="es-AR" dirty="0"/>
          </a:p>
        </p:txBody>
      </p:sp>
    </p:spTree>
    <p:extLst>
      <p:ext uri="{BB962C8B-B14F-4D97-AF65-F5344CB8AC3E}">
        <p14:creationId xmlns:p14="http://schemas.microsoft.com/office/powerpoint/2010/main" val="33231216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D7E43-7F41-10CB-D767-0FACC1F2BAEC}"/>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A8CAD648-7A8A-D1BB-C6F2-F8D27541EA0F}"/>
              </a:ext>
            </a:extLst>
          </p:cNvPr>
          <p:cNvPicPr>
            <a:picLocks noChangeAspect="1"/>
          </p:cNvPicPr>
          <p:nvPr/>
        </p:nvPicPr>
        <p:blipFill>
          <a:blip r:embed="rId3"/>
          <a:stretch>
            <a:fillRect/>
          </a:stretch>
        </p:blipFill>
        <p:spPr>
          <a:xfrm>
            <a:off x="8376756" y="3514243"/>
            <a:ext cx="3301844" cy="2489666"/>
          </a:xfrm>
          <a:prstGeom prst="rect">
            <a:avLst/>
          </a:prstGeom>
        </p:spPr>
      </p:pic>
      <p:pic>
        <p:nvPicPr>
          <p:cNvPr id="6" name="Imagen 5">
            <a:extLst>
              <a:ext uri="{FF2B5EF4-FFF2-40B4-BE49-F238E27FC236}">
                <a16:creationId xmlns:a16="http://schemas.microsoft.com/office/drawing/2014/main" id="{3CD9B736-02AB-97AA-35A1-572965D3815A}"/>
              </a:ext>
            </a:extLst>
          </p:cNvPr>
          <p:cNvPicPr>
            <a:picLocks noChangeAspect="1"/>
          </p:cNvPicPr>
          <p:nvPr/>
        </p:nvPicPr>
        <p:blipFill>
          <a:blip r:embed="rId4"/>
          <a:stretch>
            <a:fillRect/>
          </a:stretch>
        </p:blipFill>
        <p:spPr>
          <a:xfrm>
            <a:off x="8376756" y="850399"/>
            <a:ext cx="3099381" cy="2315588"/>
          </a:xfrm>
          <a:prstGeom prst="rect">
            <a:avLst/>
          </a:prstGeom>
        </p:spPr>
      </p:pic>
      <p:sp>
        <p:nvSpPr>
          <p:cNvPr id="4" name="Rectángulo: esquinas redondeadas 3">
            <a:extLst>
              <a:ext uri="{FF2B5EF4-FFF2-40B4-BE49-F238E27FC236}">
                <a16:creationId xmlns:a16="http://schemas.microsoft.com/office/drawing/2014/main" id="{B8162B32-A214-7310-122B-741E57A282A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CD31B8DC-7404-AA19-AF5C-999960B7DA02}"/>
              </a:ext>
            </a:extLst>
          </p:cNvPr>
          <p:cNvSpPr txBox="1"/>
          <p:nvPr/>
        </p:nvSpPr>
        <p:spPr>
          <a:xfrm>
            <a:off x="157315" y="773406"/>
            <a:ext cx="7266040" cy="4801314"/>
          </a:xfrm>
          <a:prstGeom prst="rect">
            <a:avLst/>
          </a:prstGeom>
          <a:noFill/>
        </p:spPr>
        <p:txBody>
          <a:bodyPr wrap="square">
            <a:spAutoFit/>
          </a:bodyPr>
          <a:lstStyle/>
          <a:p>
            <a:endParaRPr lang="es-MX" dirty="0"/>
          </a:p>
          <a:p>
            <a:endParaRPr lang="es-MX" dirty="0"/>
          </a:p>
          <a:p>
            <a:endParaRPr lang="es-MX" dirty="0"/>
          </a:p>
          <a:p>
            <a:r>
              <a:rPr lang="es-MX" dirty="0"/>
              <a:t>5. En base a la nueva hipótesis se forma se forma un nuevo MVP (MVP2), usando el aprendizaje del MVP anterior. El objetivo es encajar con lo que el mercado busca. Básicamente se ejecuta un </a:t>
            </a:r>
            <a:r>
              <a:rPr lang="es-MX" dirty="0" err="1"/>
              <a:t>Pivot</a:t>
            </a:r>
            <a:endParaRPr lang="es-MX" dirty="0"/>
          </a:p>
          <a:p>
            <a:endParaRPr lang="es-MX" dirty="0"/>
          </a:p>
          <a:p>
            <a:endParaRPr lang="es-MX" dirty="0"/>
          </a:p>
          <a:p>
            <a:r>
              <a:rPr lang="es-MX" dirty="0"/>
              <a:t>6. Si el MVP2 tiene éxito y genera respuesta positiva, para impulsar su crecimiento los objetivos son mejorar la adopción de los primeros usuarios y atraer nuevos clientes, más allá de los usuarios pioneros. Se analizan los comentarios y datos obtenidos de la gestión del producto y se identifican áreas con potencial de crecimiento. Pueden implicar expansión de la propuesta de valor actual o hacer el producto mas robusto.</a:t>
            </a:r>
          </a:p>
          <a:p>
            <a:endParaRPr lang="es-MX" dirty="0"/>
          </a:p>
          <a:p>
            <a:endParaRPr lang="es-MX" dirty="0"/>
          </a:p>
        </p:txBody>
      </p:sp>
      <p:sp>
        <p:nvSpPr>
          <p:cNvPr id="7" name="CuadroTexto 6">
            <a:extLst>
              <a:ext uri="{FF2B5EF4-FFF2-40B4-BE49-F238E27FC236}">
                <a16:creationId xmlns:a16="http://schemas.microsoft.com/office/drawing/2014/main" id="{C3EB306C-09E0-F408-B71F-0F7DB2D2B261}"/>
              </a:ext>
            </a:extLst>
          </p:cNvPr>
          <p:cNvSpPr txBox="1"/>
          <p:nvPr/>
        </p:nvSpPr>
        <p:spPr>
          <a:xfrm>
            <a:off x="8376756" y="850399"/>
            <a:ext cx="737420" cy="369332"/>
          </a:xfrm>
          <a:prstGeom prst="rect">
            <a:avLst/>
          </a:prstGeom>
          <a:noFill/>
        </p:spPr>
        <p:txBody>
          <a:bodyPr wrap="square" rtlCol="0">
            <a:spAutoFit/>
          </a:bodyPr>
          <a:lstStyle/>
          <a:p>
            <a:r>
              <a:rPr lang="es-MX" dirty="0"/>
              <a:t>5</a:t>
            </a:r>
            <a:endParaRPr lang="es-AR" dirty="0"/>
          </a:p>
        </p:txBody>
      </p:sp>
      <p:sp>
        <p:nvSpPr>
          <p:cNvPr id="10" name="CuadroTexto 9">
            <a:extLst>
              <a:ext uri="{FF2B5EF4-FFF2-40B4-BE49-F238E27FC236}">
                <a16:creationId xmlns:a16="http://schemas.microsoft.com/office/drawing/2014/main" id="{0BFB1D23-C183-42A4-16B6-CE57C473E591}"/>
              </a:ext>
            </a:extLst>
          </p:cNvPr>
          <p:cNvSpPr txBox="1"/>
          <p:nvPr/>
        </p:nvSpPr>
        <p:spPr>
          <a:xfrm>
            <a:off x="8376756" y="3514243"/>
            <a:ext cx="737420" cy="369332"/>
          </a:xfrm>
          <a:prstGeom prst="rect">
            <a:avLst/>
          </a:prstGeom>
          <a:noFill/>
        </p:spPr>
        <p:txBody>
          <a:bodyPr wrap="square" rtlCol="0">
            <a:spAutoFit/>
          </a:bodyPr>
          <a:lstStyle/>
          <a:p>
            <a:r>
              <a:rPr lang="es-MX" dirty="0"/>
              <a:t>6</a:t>
            </a:r>
            <a:endParaRPr lang="es-AR" dirty="0"/>
          </a:p>
        </p:txBody>
      </p:sp>
    </p:spTree>
    <p:extLst>
      <p:ext uri="{BB962C8B-B14F-4D97-AF65-F5344CB8AC3E}">
        <p14:creationId xmlns:p14="http://schemas.microsoft.com/office/powerpoint/2010/main" val="87218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7922A-8BD2-32C0-CC23-4F13E9781C6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58B8F14-F7E5-8BFE-474D-0D622F3C256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CLASIFICACIÓN CICLO DE VIDA DEL PROYECTO</a:t>
            </a:r>
            <a:endParaRPr lang="es-AR" dirty="0"/>
          </a:p>
        </p:txBody>
      </p:sp>
      <p:sp>
        <p:nvSpPr>
          <p:cNvPr id="3" name="CuadroTexto 2">
            <a:extLst>
              <a:ext uri="{FF2B5EF4-FFF2-40B4-BE49-F238E27FC236}">
                <a16:creationId xmlns:a16="http://schemas.microsoft.com/office/drawing/2014/main" id="{B22BAE55-E6AF-1872-8DF1-88A34FFF9B2D}"/>
              </a:ext>
            </a:extLst>
          </p:cNvPr>
          <p:cNvSpPr txBox="1"/>
          <p:nvPr/>
        </p:nvSpPr>
        <p:spPr>
          <a:xfrm>
            <a:off x="521110" y="1194307"/>
            <a:ext cx="10009238" cy="4801314"/>
          </a:xfrm>
          <a:prstGeom prst="rect">
            <a:avLst/>
          </a:prstGeom>
          <a:noFill/>
        </p:spPr>
        <p:txBody>
          <a:bodyPr wrap="square">
            <a:spAutoFit/>
          </a:bodyPr>
          <a:lstStyle/>
          <a:p>
            <a:pPr marL="342900" indent="-342900">
              <a:buAutoNum type="arabicPeriod"/>
            </a:pPr>
            <a:r>
              <a:rPr lang="es-MX" b="1" dirty="0"/>
              <a:t>Secuencial: </a:t>
            </a:r>
            <a:r>
              <a:rPr lang="es-MX" dirty="0"/>
              <a:t>Toma las actividades fundamentales del proceso y las representa como fases separadas. Tiene un plan definido y es útil cuando los requerimientos son claros. Pero puede requerir re-trabajo si hay cambios de requerimiento y suele generar documentación excesiva</a:t>
            </a:r>
          </a:p>
          <a:p>
            <a:pPr marL="342900" indent="-342900">
              <a:buAutoNum type="arabicPeriod"/>
            </a:pPr>
            <a:endParaRPr lang="es-MX" dirty="0"/>
          </a:p>
          <a:p>
            <a:pPr marL="342900" indent="-342900">
              <a:buAutoNum type="arabicPeriod"/>
            </a:pPr>
            <a:r>
              <a:rPr lang="es-MX" b="1" dirty="0"/>
              <a:t>Iterativo: </a:t>
            </a:r>
            <a:r>
              <a:rPr lang="es-MX" dirty="0"/>
              <a:t>El sistema se desarrolla como una serie de versiones (incrementos funcionales) y cada una añade funcionalidades a la versión anterior. Proporciona rápida retroalimentación y es útil para requerimientos cambiantes.</a:t>
            </a:r>
          </a:p>
          <a:p>
            <a:pPr marL="342900" indent="-342900">
              <a:buAutoNum type="arabicPeriod"/>
            </a:pPr>
            <a:endParaRPr lang="es-MX" dirty="0"/>
          </a:p>
          <a:p>
            <a:pPr marL="342900" indent="-342900">
              <a:buAutoNum type="arabicPeriod"/>
            </a:pPr>
            <a:r>
              <a:rPr lang="es-MX" b="1" dirty="0"/>
              <a:t>Recursivo: </a:t>
            </a:r>
            <a:r>
              <a:rPr lang="es-MX" dirty="0"/>
              <a:t>Se inicia con algo en forma completa, se llama a si mismo e inicia nuevamente. Se presenta un prototipo que mejora con cada vuelta. Pero no genera versiones intermedias y suele ser mas costoso en tiempo y dinero.</a:t>
            </a:r>
          </a:p>
          <a:p>
            <a:pPr marL="342900" indent="-342900">
              <a:buAutoNum type="arabicPeriod"/>
            </a:pPr>
            <a:endParaRPr lang="es-MX" dirty="0"/>
          </a:p>
          <a:p>
            <a:r>
              <a:rPr lang="es-MX" b="1" dirty="0"/>
              <a:t>¿Por qué NO USAMOS el ciclo de vida recursivo en los procesos empíricos? </a:t>
            </a:r>
          </a:p>
          <a:p>
            <a:endParaRPr lang="es-MX" b="1" dirty="0"/>
          </a:p>
          <a:p>
            <a:r>
              <a:rPr lang="es-MX" dirty="0"/>
              <a:t>Porque este tipo de ciclo de vida no genera versiones intermedias del producto, solo genera una versión que se puede poner en producción al final, perdiendo oportunidad real de retroalimentación. </a:t>
            </a:r>
            <a:endParaRPr lang="es-MX" b="1" dirty="0"/>
          </a:p>
        </p:txBody>
      </p:sp>
    </p:spTree>
    <p:extLst>
      <p:ext uri="{BB962C8B-B14F-4D97-AF65-F5344CB8AC3E}">
        <p14:creationId xmlns:p14="http://schemas.microsoft.com/office/powerpoint/2010/main" val="283428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2E32E-35AB-01E9-77B4-28C32D2778C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6F850A7D-C480-D3C2-ECD8-CA4E67BDC6DB}"/>
              </a:ext>
            </a:extLst>
          </p:cNvPr>
          <p:cNvPicPr>
            <a:picLocks noChangeAspect="1"/>
          </p:cNvPicPr>
          <p:nvPr/>
        </p:nvPicPr>
        <p:blipFill>
          <a:blip r:embed="rId3"/>
          <a:stretch>
            <a:fillRect/>
          </a:stretch>
        </p:blipFill>
        <p:spPr>
          <a:xfrm>
            <a:off x="8032627" y="2271252"/>
            <a:ext cx="3795734" cy="2979496"/>
          </a:xfrm>
          <a:prstGeom prst="rect">
            <a:avLst/>
          </a:prstGeom>
        </p:spPr>
      </p:pic>
      <p:sp>
        <p:nvSpPr>
          <p:cNvPr id="4" name="Rectángulo: esquinas redondeadas 3">
            <a:extLst>
              <a:ext uri="{FF2B5EF4-FFF2-40B4-BE49-F238E27FC236}">
                <a16:creationId xmlns:a16="http://schemas.microsoft.com/office/drawing/2014/main" id="{A23C295F-005D-6075-6784-CDF1934C099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233C727C-A7CB-C056-E820-BB6C4368F1B4}"/>
              </a:ext>
            </a:extLst>
          </p:cNvPr>
          <p:cNvSpPr txBox="1"/>
          <p:nvPr/>
        </p:nvSpPr>
        <p:spPr>
          <a:xfrm>
            <a:off x="157315" y="773406"/>
            <a:ext cx="7266040" cy="3970318"/>
          </a:xfrm>
          <a:prstGeom prst="rect">
            <a:avLst/>
          </a:prstGeom>
          <a:noFill/>
        </p:spPr>
        <p:txBody>
          <a:bodyPr wrap="square">
            <a:spAutoFit/>
          </a:bodyPr>
          <a:lstStyle/>
          <a:p>
            <a:endParaRPr lang="es-MX" dirty="0"/>
          </a:p>
          <a:p>
            <a:endParaRPr lang="es-MX" dirty="0"/>
          </a:p>
          <a:p>
            <a:r>
              <a:rPr lang="es-MX" dirty="0"/>
              <a:t>7. En las áreas con potencial de valor se puede definir un </a:t>
            </a:r>
            <a:r>
              <a:rPr lang="es-MX" b="1" dirty="0"/>
              <a:t>MMF </a:t>
            </a:r>
            <a:r>
              <a:rPr lang="es-MX" dirty="0"/>
              <a:t>(</a:t>
            </a:r>
            <a:r>
              <a:rPr lang="es-MX" dirty="0" err="1"/>
              <a:t>Minimum</a:t>
            </a:r>
            <a:r>
              <a:rPr lang="es-MX" dirty="0"/>
              <a:t> </a:t>
            </a:r>
            <a:r>
              <a:rPr lang="es-MX" dirty="0" err="1"/>
              <a:t>Marketable</a:t>
            </a:r>
            <a:r>
              <a:rPr lang="es-MX" dirty="0"/>
              <a:t> </a:t>
            </a:r>
            <a:r>
              <a:rPr lang="es-MX" dirty="0" err="1"/>
              <a:t>Feature</a:t>
            </a:r>
            <a:r>
              <a:rPr lang="es-MX" dirty="0"/>
              <a:t>), es una característica mínima que ya puede ser lanzada al mercado y generar impacto. El objetivo es construir solo lo necesario para entregar valor real y fomentar el crecimiento, sin desarrollar la funcionalidad completa. </a:t>
            </a:r>
          </a:p>
          <a:p>
            <a:endParaRPr lang="es-MX" dirty="0"/>
          </a:p>
          <a:p>
            <a:pPr marL="285750" indent="-285750">
              <a:buFont typeface="Arial" panose="020B0604020202020204" pitchFamily="34" charset="0"/>
              <a:buChar char="•"/>
            </a:pPr>
            <a:r>
              <a:rPr lang="es-MX" dirty="0"/>
              <a:t>Dividir una gran funcionalidad en varios </a:t>
            </a:r>
            <a:r>
              <a:rPr lang="es-MX" dirty="0" err="1"/>
              <a:t>MMFs</a:t>
            </a:r>
            <a:r>
              <a:rPr lang="es-MX" dirty="0"/>
              <a:t> más pequeños tiene como beneficio reducir el tiempo de llegada al mercado (Time </a:t>
            </a:r>
            <a:r>
              <a:rPr lang="es-MX" dirty="0" err="1"/>
              <a:t>to</a:t>
            </a:r>
            <a:r>
              <a:rPr lang="es-MX" dirty="0"/>
              <a:t> </a:t>
            </a:r>
            <a:r>
              <a:rPr lang="es-MX" dirty="0" err="1"/>
              <a:t>Market</a:t>
            </a:r>
            <a:r>
              <a:rPr lang="es-MX" dirty="0"/>
              <a:t>) y aportar valor en muchas áreas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Una señal de éxito de los </a:t>
            </a:r>
            <a:r>
              <a:rPr lang="es-MX" dirty="0" err="1"/>
              <a:t>MMFs</a:t>
            </a:r>
            <a:r>
              <a:rPr lang="es-MX" dirty="0"/>
              <a:t> es que al liberar uno, es natural y fluido avanzar con el siguiente en esa área.</a:t>
            </a:r>
          </a:p>
        </p:txBody>
      </p:sp>
      <p:sp>
        <p:nvSpPr>
          <p:cNvPr id="7" name="CuadroTexto 6">
            <a:extLst>
              <a:ext uri="{FF2B5EF4-FFF2-40B4-BE49-F238E27FC236}">
                <a16:creationId xmlns:a16="http://schemas.microsoft.com/office/drawing/2014/main" id="{F7619966-BD04-C8DD-957A-92FA2C117932}"/>
              </a:ext>
            </a:extLst>
          </p:cNvPr>
          <p:cNvSpPr txBox="1"/>
          <p:nvPr/>
        </p:nvSpPr>
        <p:spPr>
          <a:xfrm>
            <a:off x="8032627" y="2271252"/>
            <a:ext cx="737420" cy="369332"/>
          </a:xfrm>
          <a:prstGeom prst="rect">
            <a:avLst/>
          </a:prstGeom>
          <a:noFill/>
        </p:spPr>
        <p:txBody>
          <a:bodyPr wrap="square" rtlCol="0">
            <a:spAutoFit/>
          </a:bodyPr>
          <a:lstStyle/>
          <a:p>
            <a:r>
              <a:rPr lang="es-MX" dirty="0"/>
              <a:t>7</a:t>
            </a:r>
            <a:endParaRPr lang="es-AR" dirty="0"/>
          </a:p>
        </p:txBody>
      </p:sp>
    </p:spTree>
    <p:extLst>
      <p:ext uri="{BB962C8B-B14F-4D97-AF65-F5344CB8AC3E}">
        <p14:creationId xmlns:p14="http://schemas.microsoft.com/office/powerpoint/2010/main" val="399584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8C402-531F-AF56-CACA-A773D33059A7}"/>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04BBA5D9-F586-C78E-C461-48B776BA5C58}"/>
              </a:ext>
            </a:extLst>
          </p:cNvPr>
          <p:cNvPicPr>
            <a:picLocks noChangeAspect="1"/>
          </p:cNvPicPr>
          <p:nvPr/>
        </p:nvPicPr>
        <p:blipFill>
          <a:blip r:embed="rId3"/>
          <a:stretch>
            <a:fillRect/>
          </a:stretch>
        </p:blipFill>
        <p:spPr>
          <a:xfrm>
            <a:off x="8032627" y="1053385"/>
            <a:ext cx="3310222" cy="2375615"/>
          </a:xfrm>
          <a:prstGeom prst="rect">
            <a:avLst/>
          </a:prstGeom>
        </p:spPr>
      </p:pic>
      <p:sp>
        <p:nvSpPr>
          <p:cNvPr id="4" name="Rectángulo: esquinas redondeadas 3">
            <a:extLst>
              <a:ext uri="{FF2B5EF4-FFF2-40B4-BE49-F238E27FC236}">
                <a16:creationId xmlns:a16="http://schemas.microsoft.com/office/drawing/2014/main" id="{7F246F7F-5799-5511-DB61-CDCBD420A1C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1B7F8429-129E-BCEB-4D29-A1B0A75C5C62}"/>
              </a:ext>
            </a:extLst>
          </p:cNvPr>
          <p:cNvSpPr txBox="1"/>
          <p:nvPr/>
        </p:nvSpPr>
        <p:spPr>
          <a:xfrm>
            <a:off x="157315" y="773406"/>
            <a:ext cx="7266040" cy="4801314"/>
          </a:xfrm>
          <a:prstGeom prst="rect">
            <a:avLst/>
          </a:prstGeom>
          <a:noFill/>
        </p:spPr>
        <p:txBody>
          <a:bodyPr wrap="square">
            <a:spAutoFit/>
          </a:bodyPr>
          <a:lstStyle/>
          <a:p>
            <a:endParaRPr lang="es-MX" dirty="0"/>
          </a:p>
          <a:p>
            <a:endParaRPr lang="es-MX" dirty="0"/>
          </a:p>
          <a:p>
            <a:endParaRPr lang="es-MX" dirty="0"/>
          </a:p>
          <a:p>
            <a:r>
              <a:rPr lang="es-MX" dirty="0"/>
              <a:t>8. A veces un MMF también es una nueva hipótesis solo que ya no se prueba el producto entero, sino una característica puntual.</a:t>
            </a:r>
          </a:p>
          <a:p>
            <a:r>
              <a:rPr lang="es-MX" dirty="0"/>
              <a:t>Esto indica un área con alto potencial, pero también con mucha incertidumbre.</a:t>
            </a:r>
          </a:p>
          <a:p>
            <a:r>
              <a:rPr lang="es-MX" dirty="0"/>
              <a:t> </a:t>
            </a:r>
          </a:p>
          <a:p>
            <a:endParaRPr lang="es-MX" dirty="0"/>
          </a:p>
          <a:p>
            <a:r>
              <a:rPr lang="es-MX" dirty="0"/>
              <a:t>9. Para afrontar esa hipótesis la recomendación es desarrollar una </a:t>
            </a:r>
            <a:r>
              <a:rPr lang="es-MX" b="1" dirty="0"/>
              <a:t>MVF</a:t>
            </a:r>
            <a:r>
              <a:rPr lang="es-MX" dirty="0"/>
              <a:t> (</a:t>
            </a:r>
            <a:r>
              <a:rPr lang="es-MX" dirty="0" err="1"/>
              <a:t>Minimum</a:t>
            </a:r>
            <a:r>
              <a:rPr lang="es-MX" dirty="0"/>
              <a:t> Viable </a:t>
            </a:r>
            <a:r>
              <a:rPr lang="es-MX" dirty="0" err="1"/>
              <a:t>Feature</a:t>
            </a:r>
            <a:r>
              <a:rPr lang="es-MX" dirty="0"/>
              <a:t>), que es una versión mínima y funcional de esa característica que ya puede ser usada. Si tiene éxito (Hit </a:t>
            </a:r>
            <a:r>
              <a:rPr lang="es-MX" dirty="0" err="1"/>
              <a:t>gold</a:t>
            </a:r>
            <a:r>
              <a:rPr lang="es-MX" dirty="0"/>
              <a:t>) se puede continuar desarrollando más </a:t>
            </a:r>
            <a:r>
              <a:rPr lang="es-MX" dirty="0" err="1"/>
              <a:t>MMFs</a:t>
            </a:r>
            <a:r>
              <a:rPr lang="es-MX" dirty="0"/>
              <a:t> en esa dirección o escalar esa parte del producto. Pero si no funciona se puede cambiar el enfoque dentro de esa área o buscar otra dirección para crecer el producto.</a:t>
            </a:r>
          </a:p>
          <a:p>
            <a:endParaRPr lang="es-MX" dirty="0"/>
          </a:p>
        </p:txBody>
      </p:sp>
      <p:sp>
        <p:nvSpPr>
          <p:cNvPr id="7" name="CuadroTexto 6">
            <a:extLst>
              <a:ext uri="{FF2B5EF4-FFF2-40B4-BE49-F238E27FC236}">
                <a16:creationId xmlns:a16="http://schemas.microsoft.com/office/drawing/2014/main" id="{6D3EA66C-7CE7-85DB-BFB3-79FB8F0C49C8}"/>
              </a:ext>
            </a:extLst>
          </p:cNvPr>
          <p:cNvSpPr txBox="1"/>
          <p:nvPr/>
        </p:nvSpPr>
        <p:spPr>
          <a:xfrm>
            <a:off x="8032627" y="1053385"/>
            <a:ext cx="737420" cy="369332"/>
          </a:xfrm>
          <a:prstGeom prst="rect">
            <a:avLst/>
          </a:prstGeom>
          <a:noFill/>
        </p:spPr>
        <p:txBody>
          <a:bodyPr wrap="square" rtlCol="0">
            <a:spAutoFit/>
          </a:bodyPr>
          <a:lstStyle/>
          <a:p>
            <a:r>
              <a:rPr lang="es-MX" dirty="0"/>
              <a:t>8</a:t>
            </a:r>
            <a:endParaRPr lang="es-AR" dirty="0"/>
          </a:p>
        </p:txBody>
      </p:sp>
      <p:pic>
        <p:nvPicPr>
          <p:cNvPr id="9" name="Imagen 8">
            <a:extLst>
              <a:ext uri="{FF2B5EF4-FFF2-40B4-BE49-F238E27FC236}">
                <a16:creationId xmlns:a16="http://schemas.microsoft.com/office/drawing/2014/main" id="{0ED049C1-CE5C-DBD1-33B6-423360F7D671}"/>
              </a:ext>
            </a:extLst>
          </p:cNvPr>
          <p:cNvPicPr>
            <a:picLocks noChangeAspect="1"/>
          </p:cNvPicPr>
          <p:nvPr/>
        </p:nvPicPr>
        <p:blipFill>
          <a:blip r:embed="rId4"/>
          <a:stretch>
            <a:fillRect/>
          </a:stretch>
        </p:blipFill>
        <p:spPr>
          <a:xfrm>
            <a:off x="8032627" y="3833456"/>
            <a:ext cx="3469673" cy="2616343"/>
          </a:xfrm>
          <a:prstGeom prst="rect">
            <a:avLst/>
          </a:prstGeom>
        </p:spPr>
      </p:pic>
      <p:sp>
        <p:nvSpPr>
          <p:cNvPr id="10" name="CuadroTexto 9">
            <a:extLst>
              <a:ext uri="{FF2B5EF4-FFF2-40B4-BE49-F238E27FC236}">
                <a16:creationId xmlns:a16="http://schemas.microsoft.com/office/drawing/2014/main" id="{032784D9-DDC6-C690-C45B-3C9722669876}"/>
              </a:ext>
            </a:extLst>
          </p:cNvPr>
          <p:cNvSpPr txBox="1"/>
          <p:nvPr/>
        </p:nvSpPr>
        <p:spPr>
          <a:xfrm>
            <a:off x="8032627" y="3878143"/>
            <a:ext cx="737420" cy="369332"/>
          </a:xfrm>
          <a:prstGeom prst="rect">
            <a:avLst/>
          </a:prstGeom>
          <a:noFill/>
        </p:spPr>
        <p:txBody>
          <a:bodyPr wrap="square" rtlCol="0">
            <a:spAutoFit/>
          </a:bodyPr>
          <a:lstStyle/>
          <a:p>
            <a:r>
              <a:rPr lang="es-MX" dirty="0"/>
              <a:t>9</a:t>
            </a:r>
            <a:endParaRPr lang="es-AR" dirty="0"/>
          </a:p>
        </p:txBody>
      </p:sp>
    </p:spTree>
    <p:extLst>
      <p:ext uri="{BB962C8B-B14F-4D97-AF65-F5344CB8AC3E}">
        <p14:creationId xmlns:p14="http://schemas.microsoft.com/office/powerpoint/2010/main" val="3164371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189C-B8A2-E778-065A-334286638A7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1AA09F0-9072-A2A6-8D69-FC5553B56A8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DINOSAURIO LEAN AGILE</a:t>
            </a:r>
            <a:endParaRPr lang="es-AR" dirty="0"/>
          </a:p>
        </p:txBody>
      </p:sp>
      <p:sp>
        <p:nvSpPr>
          <p:cNvPr id="3" name="CuadroTexto 2">
            <a:extLst>
              <a:ext uri="{FF2B5EF4-FFF2-40B4-BE49-F238E27FC236}">
                <a16:creationId xmlns:a16="http://schemas.microsoft.com/office/drawing/2014/main" id="{190109EE-E4BC-97B9-034B-A22B1AD83D58}"/>
              </a:ext>
            </a:extLst>
          </p:cNvPr>
          <p:cNvSpPr txBox="1"/>
          <p:nvPr/>
        </p:nvSpPr>
        <p:spPr>
          <a:xfrm>
            <a:off x="157315" y="773406"/>
            <a:ext cx="7266040" cy="4247317"/>
          </a:xfrm>
          <a:prstGeom prst="rect">
            <a:avLst/>
          </a:prstGeom>
          <a:noFill/>
        </p:spPr>
        <p:txBody>
          <a:bodyPr wrap="square">
            <a:spAutoFit/>
          </a:bodyPr>
          <a:lstStyle/>
          <a:p>
            <a:endParaRPr lang="es-MX" dirty="0"/>
          </a:p>
          <a:p>
            <a:endParaRPr lang="es-MX" dirty="0"/>
          </a:p>
          <a:p>
            <a:endParaRPr lang="es-MX" dirty="0"/>
          </a:p>
          <a:p>
            <a:r>
              <a:rPr lang="es-MX" b="1" dirty="0"/>
              <a:t>Conclusión final:</a:t>
            </a:r>
          </a:p>
          <a:p>
            <a:endParaRPr lang="es-MX" dirty="0"/>
          </a:p>
          <a:p>
            <a:pPr marL="285750" indent="-285750">
              <a:buFont typeface="Arial" panose="020B0604020202020204" pitchFamily="34" charset="0"/>
              <a:buChar char="•"/>
            </a:pPr>
            <a:r>
              <a:rPr lang="es-MX" dirty="0"/>
              <a:t>En mercados inciertos, el producto se desarrolla probando varios </a:t>
            </a:r>
            <a:r>
              <a:rPr lang="es-MX" b="1" dirty="0" err="1"/>
              <a:t>MVPs</a:t>
            </a:r>
            <a:r>
              <a:rPr lang="es-MX" dirty="0"/>
              <a:t> hasta encajar con el mercado. Luego se combinan </a:t>
            </a:r>
            <a:r>
              <a:rPr lang="es-MX" b="1" dirty="0" err="1"/>
              <a:t>MMFs</a:t>
            </a:r>
            <a:r>
              <a:rPr lang="es-MX" dirty="0"/>
              <a:t> y </a:t>
            </a:r>
            <a:r>
              <a:rPr lang="es-MX" b="1" dirty="0" err="1"/>
              <a:t>MVFs</a:t>
            </a:r>
            <a:r>
              <a:rPr lang="es-MX" dirty="0"/>
              <a:t> según la incertidumbre de cada área del negocio.</a:t>
            </a:r>
          </a:p>
          <a:p>
            <a:endParaRPr lang="es-MX" dirty="0"/>
          </a:p>
          <a:p>
            <a:pPr marL="285750" indent="-285750">
              <a:buFont typeface="Arial" panose="020B0604020202020204" pitchFamily="34" charset="0"/>
              <a:buChar char="•"/>
            </a:pPr>
            <a:r>
              <a:rPr lang="es-MX" dirty="0"/>
              <a:t>Aunque </a:t>
            </a:r>
            <a:r>
              <a:rPr lang="es-MX" b="1" dirty="0"/>
              <a:t>MVP, MMF y MVF </a:t>
            </a:r>
            <a:r>
              <a:rPr lang="es-MX" dirty="0"/>
              <a:t>son las unidades mínimas para el negocio, desde el punto de vista técnico pueden ser bastante grandes.</a:t>
            </a:r>
            <a:br>
              <a:rPr lang="es-MX" dirty="0"/>
            </a:br>
            <a:r>
              <a:rPr lang="es-MX" dirty="0"/>
              <a:t>Por eso, se los divide en </a:t>
            </a:r>
            <a:r>
              <a:rPr lang="es-MX" b="1" dirty="0" err="1"/>
              <a:t>User</a:t>
            </a:r>
            <a:r>
              <a:rPr lang="es-MX" b="1" dirty="0"/>
              <a:t> </a:t>
            </a:r>
            <a:r>
              <a:rPr lang="es-MX" b="1" dirty="0" err="1"/>
              <a:t>Stories</a:t>
            </a:r>
            <a:r>
              <a:rPr lang="es-MX" dirty="0"/>
              <a:t>, para reducir riesgos técnicos o de implementación, estas pueden tener valor comercial por sí mismas, o servir para recibir feedback temprano y mejorar decisiones del desarrollo.</a:t>
            </a:r>
          </a:p>
        </p:txBody>
      </p:sp>
      <p:pic>
        <p:nvPicPr>
          <p:cNvPr id="5" name="Imagen 4">
            <a:extLst>
              <a:ext uri="{FF2B5EF4-FFF2-40B4-BE49-F238E27FC236}">
                <a16:creationId xmlns:a16="http://schemas.microsoft.com/office/drawing/2014/main" id="{D63C4078-5FFD-EF77-B58D-21B69369C4C7}"/>
              </a:ext>
            </a:extLst>
          </p:cNvPr>
          <p:cNvPicPr>
            <a:picLocks noChangeAspect="1"/>
          </p:cNvPicPr>
          <p:nvPr/>
        </p:nvPicPr>
        <p:blipFill>
          <a:blip r:embed="rId3"/>
          <a:stretch>
            <a:fillRect/>
          </a:stretch>
        </p:blipFill>
        <p:spPr>
          <a:xfrm>
            <a:off x="7668663" y="2068715"/>
            <a:ext cx="4366022" cy="3330602"/>
          </a:xfrm>
          <a:prstGeom prst="rect">
            <a:avLst/>
          </a:prstGeom>
        </p:spPr>
      </p:pic>
    </p:spTree>
    <p:extLst>
      <p:ext uri="{BB962C8B-B14F-4D97-AF65-F5344CB8AC3E}">
        <p14:creationId xmlns:p14="http://schemas.microsoft.com/office/powerpoint/2010/main" val="3803447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C63D9-DD53-74A0-0210-F621B7E0003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664BC6A-4A57-5C7B-71EE-A75E64D811F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RELACION ENTRE MMP, MVP, MMR Y MMF</a:t>
            </a:r>
            <a:endParaRPr lang="es-AR" dirty="0"/>
          </a:p>
        </p:txBody>
      </p:sp>
      <p:pic>
        <p:nvPicPr>
          <p:cNvPr id="6" name="Imagen 5">
            <a:extLst>
              <a:ext uri="{FF2B5EF4-FFF2-40B4-BE49-F238E27FC236}">
                <a16:creationId xmlns:a16="http://schemas.microsoft.com/office/drawing/2014/main" id="{540F35DF-A9E9-9532-9C0C-5109CB8F0A8D}"/>
              </a:ext>
            </a:extLst>
          </p:cNvPr>
          <p:cNvPicPr>
            <a:picLocks noChangeAspect="1"/>
          </p:cNvPicPr>
          <p:nvPr/>
        </p:nvPicPr>
        <p:blipFill>
          <a:blip r:embed="rId3"/>
          <a:stretch>
            <a:fillRect/>
          </a:stretch>
        </p:blipFill>
        <p:spPr>
          <a:xfrm>
            <a:off x="6185841" y="2261419"/>
            <a:ext cx="5868508" cy="2136137"/>
          </a:xfrm>
          <a:prstGeom prst="rect">
            <a:avLst/>
          </a:prstGeom>
        </p:spPr>
      </p:pic>
      <p:sp>
        <p:nvSpPr>
          <p:cNvPr id="8" name="CuadroTexto 7">
            <a:extLst>
              <a:ext uri="{FF2B5EF4-FFF2-40B4-BE49-F238E27FC236}">
                <a16:creationId xmlns:a16="http://schemas.microsoft.com/office/drawing/2014/main" id="{4081E1F2-344C-4C2C-7D7D-41A265E27052}"/>
              </a:ext>
            </a:extLst>
          </p:cNvPr>
          <p:cNvSpPr txBox="1"/>
          <p:nvPr/>
        </p:nvSpPr>
        <p:spPr>
          <a:xfrm>
            <a:off x="285135" y="977425"/>
            <a:ext cx="6096000" cy="5632311"/>
          </a:xfrm>
          <a:prstGeom prst="rect">
            <a:avLst/>
          </a:prstGeom>
          <a:noFill/>
        </p:spPr>
        <p:txBody>
          <a:bodyPr wrap="square">
            <a:spAutoFit/>
          </a:bodyPr>
          <a:lstStyle/>
          <a:p>
            <a:pPr marL="285750" indent="-285750">
              <a:buFont typeface="Arial" panose="020B0604020202020204" pitchFamily="34" charset="0"/>
              <a:buChar char="•"/>
            </a:pPr>
            <a:r>
              <a:rPr lang="es-MX" b="1" dirty="0"/>
              <a:t>MVP: </a:t>
            </a:r>
            <a:r>
              <a:rPr lang="es-MX" dirty="0"/>
              <a:t>Versión de un nuevo producto creado con el menor esfuerzo posible, esta dirigido a un subconjunto de clientes potenciales y es utilizado para obtener aprendizaje validado. Es  más cercano a los prototipos que a una versión real de un producto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MMF (</a:t>
            </a:r>
            <a:r>
              <a:rPr lang="es-MX" b="1" dirty="0" err="1"/>
              <a:t>Minimal</a:t>
            </a:r>
            <a:r>
              <a:rPr lang="es-MX" b="1" dirty="0"/>
              <a:t> </a:t>
            </a:r>
            <a:r>
              <a:rPr lang="es-MX" b="1" dirty="0" err="1"/>
              <a:t>Marketable</a:t>
            </a:r>
            <a:r>
              <a:rPr lang="es-MX" b="1" dirty="0"/>
              <a:t> </a:t>
            </a:r>
            <a:r>
              <a:rPr lang="es-MX" b="1" dirty="0" err="1"/>
              <a:t>Feature</a:t>
            </a:r>
            <a:r>
              <a:rPr lang="es-MX" b="1" dirty="0"/>
              <a:t>): </a:t>
            </a:r>
            <a:r>
              <a:rPr lang="es-MX" dirty="0"/>
              <a:t>Es la pieza más pequeña de funcionalidad que puede ser liberada, tiene valor para la organización y </a:t>
            </a:r>
            <a:r>
              <a:rPr lang="es-MX" dirty="0" err="1"/>
              <a:t>usuarios.Es</a:t>
            </a:r>
            <a:r>
              <a:rPr lang="es-MX" dirty="0"/>
              <a:t> parte de un MMR </a:t>
            </a:r>
            <a:r>
              <a:rPr lang="es-MX" dirty="0" err="1"/>
              <a:t>or</a:t>
            </a:r>
            <a:r>
              <a:rPr lang="es-MX" dirty="0"/>
              <a:t> MMP.</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MMP (</a:t>
            </a:r>
            <a:r>
              <a:rPr lang="es-MX" b="1" dirty="0" err="1"/>
              <a:t>Minimal</a:t>
            </a:r>
            <a:r>
              <a:rPr lang="es-MX" b="1" dirty="0"/>
              <a:t> </a:t>
            </a:r>
            <a:r>
              <a:rPr lang="es-MX" b="1" dirty="0" err="1"/>
              <a:t>Marketable</a:t>
            </a:r>
            <a:r>
              <a:rPr lang="es-MX" b="1" dirty="0"/>
              <a:t> Product): </a:t>
            </a:r>
            <a:r>
              <a:rPr lang="es-MX" dirty="0"/>
              <a:t>Es el primer release de un </a:t>
            </a:r>
            <a:r>
              <a:rPr lang="es-MX" b="1" dirty="0"/>
              <a:t>MMR</a:t>
            </a:r>
            <a:r>
              <a:rPr lang="es-MX" dirty="0"/>
              <a:t> dirigido a primeros usuarios llamados </a:t>
            </a:r>
            <a:r>
              <a:rPr lang="es-MX" dirty="0" err="1"/>
              <a:t>early</a:t>
            </a:r>
            <a:r>
              <a:rPr lang="es-MX" dirty="0"/>
              <a:t> </a:t>
            </a:r>
            <a:r>
              <a:rPr lang="es-MX" dirty="0" err="1"/>
              <a:t>adopters</a:t>
            </a:r>
            <a:r>
              <a:rPr lang="es-MX" dirty="0"/>
              <a:t>. Se enfoca en características clave que </a:t>
            </a:r>
            <a:r>
              <a:rPr lang="es-MX" dirty="0" err="1"/>
              <a:t>satisfaceran</a:t>
            </a:r>
            <a:r>
              <a:rPr lang="es-MX" dirty="0"/>
              <a:t> a este grupo clave</a:t>
            </a:r>
          </a:p>
          <a:p>
            <a:endParaRPr lang="es-MX" dirty="0"/>
          </a:p>
          <a:p>
            <a:pPr marL="285750" indent="-285750">
              <a:buFont typeface="Arial" panose="020B0604020202020204" pitchFamily="34" charset="0"/>
              <a:buChar char="•"/>
            </a:pPr>
            <a:r>
              <a:rPr lang="es-MX" b="1" dirty="0"/>
              <a:t>MMR</a:t>
            </a:r>
            <a:r>
              <a:rPr lang="es-MX" dirty="0"/>
              <a:t>: Release de un producto que tiene el conjunto de características más pequeño posible, es el incremento más pequeño que ofrece un valor nuevo a usuarios y satisfice sus necesidades. </a:t>
            </a:r>
            <a:r>
              <a:rPr lang="es-MX" b="1" dirty="0"/>
              <a:t>MMP = MMR1</a:t>
            </a:r>
            <a:endParaRPr lang="es-AR" b="1" dirty="0"/>
          </a:p>
        </p:txBody>
      </p:sp>
    </p:spTree>
    <p:extLst>
      <p:ext uri="{BB962C8B-B14F-4D97-AF65-F5344CB8AC3E}">
        <p14:creationId xmlns:p14="http://schemas.microsoft.com/office/powerpoint/2010/main" val="34061584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6E162-90B8-D45B-6B29-3CC76CC219B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C93894B-8AD7-7324-04C1-ACA1D02FF03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MINIMAL VIABLE PRODUCT</a:t>
            </a:r>
            <a:endParaRPr lang="es-AR" dirty="0"/>
          </a:p>
        </p:txBody>
      </p:sp>
      <p:sp>
        <p:nvSpPr>
          <p:cNvPr id="8" name="CuadroTexto 7">
            <a:extLst>
              <a:ext uri="{FF2B5EF4-FFF2-40B4-BE49-F238E27FC236}">
                <a16:creationId xmlns:a16="http://schemas.microsoft.com/office/drawing/2014/main" id="{3E5B9F7A-B707-0038-D99B-58AA3C7A0341}"/>
              </a:ext>
            </a:extLst>
          </p:cNvPr>
          <p:cNvSpPr txBox="1"/>
          <p:nvPr/>
        </p:nvSpPr>
        <p:spPr>
          <a:xfrm>
            <a:off x="285135" y="782506"/>
            <a:ext cx="6096000" cy="369332"/>
          </a:xfrm>
          <a:prstGeom prst="rect">
            <a:avLst/>
          </a:prstGeom>
          <a:noFill/>
        </p:spPr>
        <p:txBody>
          <a:bodyPr wrap="square">
            <a:spAutoFit/>
          </a:bodyPr>
          <a:lstStyle/>
          <a:p>
            <a:r>
              <a:rPr lang="es-MX" b="1" dirty="0"/>
              <a:t>Características</a:t>
            </a:r>
            <a:endParaRPr lang="es-AR" b="1" dirty="0"/>
          </a:p>
        </p:txBody>
      </p:sp>
      <p:pic>
        <p:nvPicPr>
          <p:cNvPr id="7" name="Gráfico 6" descr="Mejora continua con relleno sólido">
            <a:extLst>
              <a:ext uri="{FF2B5EF4-FFF2-40B4-BE49-F238E27FC236}">
                <a16:creationId xmlns:a16="http://schemas.microsoft.com/office/drawing/2014/main" id="{5DDED1D2-A73F-545D-22F7-3A8DBB13DD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459" y="2428919"/>
            <a:ext cx="914400" cy="914400"/>
          </a:xfrm>
          <a:prstGeom prst="rect">
            <a:avLst/>
          </a:prstGeom>
        </p:spPr>
      </p:pic>
      <p:pic>
        <p:nvPicPr>
          <p:cNvPr id="10" name="Gráfico 9" descr="León con relleno sólido">
            <a:extLst>
              <a:ext uri="{FF2B5EF4-FFF2-40B4-BE49-F238E27FC236}">
                <a16:creationId xmlns:a16="http://schemas.microsoft.com/office/drawing/2014/main" id="{BEF557E1-F730-2F11-0432-3A1890B272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59" y="1322079"/>
            <a:ext cx="914400" cy="914400"/>
          </a:xfrm>
          <a:prstGeom prst="rect">
            <a:avLst/>
          </a:prstGeom>
        </p:spPr>
      </p:pic>
      <p:pic>
        <p:nvPicPr>
          <p:cNvPr id="12" name="Gráfico 11" descr="Tienda con relleno sólido">
            <a:extLst>
              <a:ext uri="{FF2B5EF4-FFF2-40B4-BE49-F238E27FC236}">
                <a16:creationId xmlns:a16="http://schemas.microsoft.com/office/drawing/2014/main" id="{850F60B2-9F95-D6C0-1A95-7BCA2472B6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459" y="4696121"/>
            <a:ext cx="914400" cy="914400"/>
          </a:xfrm>
          <a:prstGeom prst="rect">
            <a:avLst/>
          </a:prstGeom>
        </p:spPr>
      </p:pic>
      <p:pic>
        <p:nvPicPr>
          <p:cNvPr id="14" name="Gráfico 13" descr="Éxito de grupo con relleno sólido">
            <a:extLst>
              <a:ext uri="{FF2B5EF4-FFF2-40B4-BE49-F238E27FC236}">
                <a16:creationId xmlns:a16="http://schemas.microsoft.com/office/drawing/2014/main" id="{56071D6B-CFBB-18DA-1576-0320460F3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459" y="3611480"/>
            <a:ext cx="914400" cy="914400"/>
          </a:xfrm>
          <a:prstGeom prst="rect">
            <a:avLst/>
          </a:prstGeom>
        </p:spPr>
      </p:pic>
      <p:sp>
        <p:nvSpPr>
          <p:cNvPr id="19" name="CuadroTexto 18">
            <a:extLst>
              <a:ext uri="{FF2B5EF4-FFF2-40B4-BE49-F238E27FC236}">
                <a16:creationId xmlns:a16="http://schemas.microsoft.com/office/drawing/2014/main" id="{C335C5ED-20A8-358A-E377-36F42FDE60F5}"/>
              </a:ext>
            </a:extLst>
          </p:cNvPr>
          <p:cNvSpPr txBox="1"/>
          <p:nvPr/>
        </p:nvSpPr>
        <p:spPr>
          <a:xfrm>
            <a:off x="1585887" y="4597005"/>
            <a:ext cx="8875636" cy="923330"/>
          </a:xfrm>
          <a:prstGeom prst="rect">
            <a:avLst/>
          </a:prstGeom>
          <a:noFill/>
        </p:spPr>
        <p:txBody>
          <a:bodyPr wrap="square">
            <a:spAutoFit/>
          </a:bodyPr>
          <a:lstStyle/>
          <a:p>
            <a:endParaRPr lang="es-MX" dirty="0"/>
          </a:p>
          <a:p>
            <a:r>
              <a:rPr lang="es-MX" dirty="0"/>
              <a:t>4. Observar cómo actúan las personas frente al producto proporciona información más fiable que preguntarles qué harían.</a:t>
            </a:r>
            <a:endParaRPr lang="es-AR" dirty="0"/>
          </a:p>
        </p:txBody>
      </p:sp>
      <p:sp>
        <p:nvSpPr>
          <p:cNvPr id="21" name="CuadroTexto 20">
            <a:extLst>
              <a:ext uri="{FF2B5EF4-FFF2-40B4-BE49-F238E27FC236}">
                <a16:creationId xmlns:a16="http://schemas.microsoft.com/office/drawing/2014/main" id="{6F44F099-6FE7-3161-D82F-DF8B63FC19BB}"/>
              </a:ext>
            </a:extLst>
          </p:cNvPr>
          <p:cNvSpPr txBox="1"/>
          <p:nvPr/>
        </p:nvSpPr>
        <p:spPr>
          <a:xfrm>
            <a:off x="1625216" y="1467213"/>
            <a:ext cx="9209931" cy="646331"/>
          </a:xfrm>
          <a:prstGeom prst="rect">
            <a:avLst/>
          </a:prstGeom>
          <a:noFill/>
        </p:spPr>
        <p:txBody>
          <a:bodyPr wrap="square">
            <a:spAutoFit/>
          </a:bodyPr>
          <a:lstStyle/>
          <a:p>
            <a:r>
              <a:rPr lang="es-MX" dirty="0"/>
              <a:t>1. Es un concepto central de Lean Startup, que destaca la importancia del aprendizaje continuo en el desarrollo de nuevos productos.</a:t>
            </a:r>
          </a:p>
        </p:txBody>
      </p:sp>
      <p:sp>
        <p:nvSpPr>
          <p:cNvPr id="23" name="CuadroTexto 22">
            <a:extLst>
              <a:ext uri="{FF2B5EF4-FFF2-40B4-BE49-F238E27FC236}">
                <a16:creationId xmlns:a16="http://schemas.microsoft.com/office/drawing/2014/main" id="{FDA294BB-1113-B331-D1D8-E11E4AA8EBE8}"/>
              </a:ext>
            </a:extLst>
          </p:cNvPr>
          <p:cNvSpPr txBox="1"/>
          <p:nvPr/>
        </p:nvSpPr>
        <p:spPr>
          <a:xfrm>
            <a:off x="1585887" y="2562953"/>
            <a:ext cx="10107561" cy="646331"/>
          </a:xfrm>
          <a:prstGeom prst="rect">
            <a:avLst/>
          </a:prstGeom>
          <a:noFill/>
        </p:spPr>
        <p:txBody>
          <a:bodyPr wrap="square">
            <a:spAutoFit/>
          </a:bodyPr>
          <a:lstStyle/>
          <a:p>
            <a:r>
              <a:rPr lang="es-MX" dirty="0"/>
              <a:t>2. Su premisa fundamental es lanzar una versión funcional del producto que los clientes puedan utilizar, para observar su comportamiento en lugar de basarse en suposiciones o encuestas.</a:t>
            </a:r>
          </a:p>
        </p:txBody>
      </p:sp>
      <p:sp>
        <p:nvSpPr>
          <p:cNvPr id="25" name="CuadroTexto 24">
            <a:extLst>
              <a:ext uri="{FF2B5EF4-FFF2-40B4-BE49-F238E27FC236}">
                <a16:creationId xmlns:a16="http://schemas.microsoft.com/office/drawing/2014/main" id="{BE01E5FD-CB53-D2C8-D6B8-E4A33B406BA4}"/>
              </a:ext>
            </a:extLst>
          </p:cNvPr>
          <p:cNvSpPr txBox="1"/>
          <p:nvPr/>
        </p:nvSpPr>
        <p:spPr>
          <a:xfrm>
            <a:off x="1585887" y="3602550"/>
            <a:ext cx="10186220" cy="923330"/>
          </a:xfrm>
          <a:prstGeom prst="rect">
            <a:avLst/>
          </a:prstGeom>
          <a:noFill/>
        </p:spPr>
        <p:txBody>
          <a:bodyPr wrap="square">
            <a:spAutoFit/>
          </a:bodyPr>
          <a:lstStyle/>
          <a:p>
            <a:r>
              <a:rPr lang="es-MX" dirty="0"/>
              <a:t>3. Según Eric Ries es "la versión de un nuevo producto que permite a un equipo obtener la mayor cantidad posible de aprendizaje validado sobre los clientes con el menor esfuerzo". Este aprendizaje se basa en comprobar si los usuarios están dispuestos a usar o comprar el producto.</a:t>
            </a:r>
            <a:endParaRPr lang="es-AR" dirty="0"/>
          </a:p>
        </p:txBody>
      </p:sp>
    </p:spTree>
    <p:extLst>
      <p:ext uri="{BB962C8B-B14F-4D97-AF65-F5344CB8AC3E}">
        <p14:creationId xmlns:p14="http://schemas.microsoft.com/office/powerpoint/2010/main" val="9764411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64B7E-27A6-520D-9A5E-9F736D004F6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A3005E-37F0-96DB-FBE0-9811705B92C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MINIMAL VIABLE PRODUCT</a:t>
            </a:r>
            <a:endParaRPr lang="es-AR" dirty="0"/>
          </a:p>
        </p:txBody>
      </p:sp>
      <p:sp>
        <p:nvSpPr>
          <p:cNvPr id="8" name="CuadroTexto 7">
            <a:extLst>
              <a:ext uri="{FF2B5EF4-FFF2-40B4-BE49-F238E27FC236}">
                <a16:creationId xmlns:a16="http://schemas.microsoft.com/office/drawing/2014/main" id="{2998FF0A-CD9E-FA02-4B36-7FE3B3C9D4B9}"/>
              </a:ext>
            </a:extLst>
          </p:cNvPr>
          <p:cNvSpPr txBox="1"/>
          <p:nvPr/>
        </p:nvSpPr>
        <p:spPr>
          <a:xfrm>
            <a:off x="285135" y="782506"/>
            <a:ext cx="6096000" cy="369332"/>
          </a:xfrm>
          <a:prstGeom prst="rect">
            <a:avLst/>
          </a:prstGeom>
          <a:noFill/>
        </p:spPr>
        <p:txBody>
          <a:bodyPr wrap="square">
            <a:spAutoFit/>
          </a:bodyPr>
          <a:lstStyle/>
          <a:p>
            <a:r>
              <a:rPr lang="es-MX" b="1" dirty="0"/>
              <a:t>Características</a:t>
            </a:r>
            <a:endParaRPr lang="es-AR" b="1" dirty="0"/>
          </a:p>
        </p:txBody>
      </p:sp>
      <p:sp>
        <p:nvSpPr>
          <p:cNvPr id="21" name="CuadroTexto 20">
            <a:extLst>
              <a:ext uri="{FF2B5EF4-FFF2-40B4-BE49-F238E27FC236}">
                <a16:creationId xmlns:a16="http://schemas.microsoft.com/office/drawing/2014/main" id="{431AAF6C-BFCC-CF4E-B999-6B2AEE2F09A6}"/>
              </a:ext>
            </a:extLst>
          </p:cNvPr>
          <p:cNvSpPr txBox="1"/>
          <p:nvPr/>
        </p:nvSpPr>
        <p:spPr>
          <a:xfrm>
            <a:off x="1625216" y="1467213"/>
            <a:ext cx="9209931" cy="646331"/>
          </a:xfrm>
          <a:prstGeom prst="rect">
            <a:avLst/>
          </a:prstGeom>
          <a:noFill/>
        </p:spPr>
        <p:txBody>
          <a:bodyPr wrap="square">
            <a:spAutoFit/>
          </a:bodyPr>
          <a:lstStyle/>
          <a:p>
            <a:r>
              <a:rPr lang="es-MX" dirty="0"/>
              <a:t>5. Tiene el valor suficiente para que las personas estén dispuestas a usarlo o comprarlo inicialmente</a:t>
            </a:r>
          </a:p>
        </p:txBody>
      </p:sp>
      <p:sp>
        <p:nvSpPr>
          <p:cNvPr id="23" name="CuadroTexto 22">
            <a:extLst>
              <a:ext uri="{FF2B5EF4-FFF2-40B4-BE49-F238E27FC236}">
                <a16:creationId xmlns:a16="http://schemas.microsoft.com/office/drawing/2014/main" id="{E76F17F5-C16D-377B-767B-71265D9D2C3F}"/>
              </a:ext>
            </a:extLst>
          </p:cNvPr>
          <p:cNvSpPr txBox="1"/>
          <p:nvPr/>
        </p:nvSpPr>
        <p:spPr>
          <a:xfrm>
            <a:off x="1585887" y="2701452"/>
            <a:ext cx="10107561" cy="369332"/>
          </a:xfrm>
          <a:prstGeom prst="rect">
            <a:avLst/>
          </a:prstGeom>
          <a:noFill/>
        </p:spPr>
        <p:txBody>
          <a:bodyPr wrap="square">
            <a:spAutoFit/>
          </a:bodyPr>
          <a:lstStyle/>
          <a:p>
            <a:r>
              <a:rPr lang="es-MX" dirty="0"/>
              <a:t>6. Demuestra suficiente beneficio futuro para retener a los primeros usuarios</a:t>
            </a:r>
          </a:p>
        </p:txBody>
      </p:sp>
      <p:sp>
        <p:nvSpPr>
          <p:cNvPr id="25" name="CuadroTexto 24">
            <a:extLst>
              <a:ext uri="{FF2B5EF4-FFF2-40B4-BE49-F238E27FC236}">
                <a16:creationId xmlns:a16="http://schemas.microsoft.com/office/drawing/2014/main" id="{CED0C76B-9EEB-1129-1120-41BCA46F8F0E}"/>
              </a:ext>
            </a:extLst>
          </p:cNvPr>
          <p:cNvSpPr txBox="1"/>
          <p:nvPr/>
        </p:nvSpPr>
        <p:spPr>
          <a:xfrm>
            <a:off x="1585887" y="3797191"/>
            <a:ext cx="10186220" cy="369332"/>
          </a:xfrm>
          <a:prstGeom prst="rect">
            <a:avLst/>
          </a:prstGeom>
          <a:noFill/>
        </p:spPr>
        <p:txBody>
          <a:bodyPr wrap="square">
            <a:spAutoFit/>
          </a:bodyPr>
          <a:lstStyle/>
          <a:p>
            <a:r>
              <a:rPr lang="es-MX" dirty="0"/>
              <a:t>7. Proporciona un ciclo de retroalimentación para guiar el desarrollo futuro.</a:t>
            </a:r>
            <a:endParaRPr lang="es-AR" dirty="0"/>
          </a:p>
        </p:txBody>
      </p:sp>
      <p:pic>
        <p:nvPicPr>
          <p:cNvPr id="3" name="Gráfico 2" descr="Bombilla con relleno sólido">
            <a:extLst>
              <a:ext uri="{FF2B5EF4-FFF2-40B4-BE49-F238E27FC236}">
                <a16:creationId xmlns:a16="http://schemas.microsoft.com/office/drawing/2014/main" id="{82E3DB22-8A6D-C2F9-EEAC-8D8892B2E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707" y="3658692"/>
            <a:ext cx="646331" cy="646331"/>
          </a:xfrm>
          <a:prstGeom prst="rect">
            <a:avLst/>
          </a:prstGeom>
        </p:spPr>
      </p:pic>
      <p:pic>
        <p:nvPicPr>
          <p:cNvPr id="6" name="Gráfico 5" descr="Golf con relleno sólido">
            <a:extLst>
              <a:ext uri="{FF2B5EF4-FFF2-40B4-BE49-F238E27FC236}">
                <a16:creationId xmlns:a16="http://schemas.microsoft.com/office/drawing/2014/main" id="{7962F8FE-4AD8-D610-EC34-48BE932CAB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054" y="1432097"/>
            <a:ext cx="646331" cy="646331"/>
          </a:xfrm>
          <a:prstGeom prst="rect">
            <a:avLst/>
          </a:prstGeom>
        </p:spPr>
      </p:pic>
      <p:pic>
        <p:nvPicPr>
          <p:cNvPr id="11" name="Gráfico 10" descr="Bitcoin con relleno sólido">
            <a:extLst>
              <a:ext uri="{FF2B5EF4-FFF2-40B4-BE49-F238E27FC236}">
                <a16:creationId xmlns:a16="http://schemas.microsoft.com/office/drawing/2014/main" id="{F582F734-BFD8-6B2F-4014-D03A854AE5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936" y="2628834"/>
            <a:ext cx="514568" cy="514568"/>
          </a:xfrm>
          <a:prstGeom prst="rect">
            <a:avLst/>
          </a:prstGeom>
        </p:spPr>
      </p:pic>
    </p:spTree>
    <p:extLst>
      <p:ext uri="{BB962C8B-B14F-4D97-AF65-F5344CB8AC3E}">
        <p14:creationId xmlns:p14="http://schemas.microsoft.com/office/powerpoint/2010/main" val="40696747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09423-27A4-5A46-DB9F-C6F87905AF9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B11DD55-EFFF-D8F2-F075-2C8453E6ACC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MINIMAL VIABLE FEATURE</a:t>
            </a:r>
            <a:endParaRPr lang="es-AR" dirty="0"/>
          </a:p>
        </p:txBody>
      </p:sp>
      <p:sp>
        <p:nvSpPr>
          <p:cNvPr id="8" name="CuadroTexto 7">
            <a:extLst>
              <a:ext uri="{FF2B5EF4-FFF2-40B4-BE49-F238E27FC236}">
                <a16:creationId xmlns:a16="http://schemas.microsoft.com/office/drawing/2014/main" id="{4773C755-68EF-ACA6-10A6-9EC933BC3D2D}"/>
              </a:ext>
            </a:extLst>
          </p:cNvPr>
          <p:cNvSpPr txBox="1"/>
          <p:nvPr/>
        </p:nvSpPr>
        <p:spPr>
          <a:xfrm>
            <a:off x="285135" y="782506"/>
            <a:ext cx="6096000" cy="369332"/>
          </a:xfrm>
          <a:prstGeom prst="rect">
            <a:avLst/>
          </a:prstGeom>
          <a:noFill/>
        </p:spPr>
        <p:txBody>
          <a:bodyPr wrap="square">
            <a:spAutoFit/>
          </a:bodyPr>
          <a:lstStyle/>
          <a:p>
            <a:r>
              <a:rPr lang="es-MX" b="1" dirty="0"/>
              <a:t>Características</a:t>
            </a:r>
            <a:endParaRPr lang="es-AR" b="1" dirty="0"/>
          </a:p>
        </p:txBody>
      </p:sp>
      <p:sp>
        <p:nvSpPr>
          <p:cNvPr id="21" name="CuadroTexto 20">
            <a:extLst>
              <a:ext uri="{FF2B5EF4-FFF2-40B4-BE49-F238E27FC236}">
                <a16:creationId xmlns:a16="http://schemas.microsoft.com/office/drawing/2014/main" id="{2CDE6EA3-E99B-84CF-EA85-F0239F846DB2}"/>
              </a:ext>
            </a:extLst>
          </p:cNvPr>
          <p:cNvSpPr txBox="1"/>
          <p:nvPr/>
        </p:nvSpPr>
        <p:spPr>
          <a:xfrm>
            <a:off x="285135" y="1398387"/>
            <a:ext cx="9209931" cy="4247317"/>
          </a:xfrm>
          <a:prstGeom prst="rect">
            <a:avLst/>
          </a:prstGeom>
          <a:noFill/>
        </p:spPr>
        <p:txBody>
          <a:bodyPr wrap="square">
            <a:spAutoFit/>
          </a:bodyPr>
          <a:lstStyle/>
          <a:p>
            <a:pPr marL="342900" indent="-342900">
              <a:buAutoNum type="arabicPeriod"/>
            </a:pPr>
            <a:r>
              <a:rPr lang="es-MX" dirty="0"/>
              <a:t>Es una versión pequeña del MVP. </a:t>
            </a:r>
          </a:p>
          <a:p>
            <a:pPr marL="342900" indent="-342900">
              <a:buAutoNum type="arabicPeriod"/>
            </a:pPr>
            <a:endParaRPr lang="es-MX" dirty="0"/>
          </a:p>
          <a:p>
            <a:pPr marL="342900" indent="-342900">
              <a:buAutoNum type="arabicPeriod"/>
            </a:pPr>
            <a:r>
              <a:rPr lang="es-MX" dirty="0"/>
              <a:t>Consiste en una característica aislada que se lanza a un grupo reducido de usuarios para evaluar su utilidad y nivel de adopción, sin desarrollar el producto completo.</a:t>
            </a:r>
          </a:p>
          <a:p>
            <a:pPr marL="342900" indent="-342900">
              <a:buAutoNum type="arabicPeriod"/>
            </a:pPr>
            <a:endParaRPr lang="es-MX" dirty="0"/>
          </a:p>
          <a:p>
            <a:pPr marL="342900" indent="-342900">
              <a:buAutoNum type="arabicPeriod"/>
            </a:pPr>
            <a:r>
              <a:rPr lang="es-MX" dirty="0"/>
              <a:t>Debe proporcionar un valor claro a los usuarios y ser fácil de usar. </a:t>
            </a:r>
          </a:p>
          <a:p>
            <a:pPr marL="342900" indent="-342900">
              <a:buAutoNum type="arabicPeriod"/>
            </a:pPr>
            <a:endParaRPr lang="es-MX" dirty="0"/>
          </a:p>
          <a:p>
            <a:pPr marL="342900" indent="-342900">
              <a:buAutoNum type="arabicPeriod"/>
            </a:pPr>
            <a:r>
              <a:rPr lang="es-MX" dirty="0"/>
              <a:t>MVF requiere recursos mínimos, los estándares de calidad de la industria y la producción deben guiar el diseño y confiabilidad. </a:t>
            </a:r>
          </a:p>
          <a:p>
            <a:pPr marL="342900" indent="-342900">
              <a:buAutoNum type="arabicPeriod"/>
            </a:pPr>
            <a:endParaRPr lang="es-MX" dirty="0"/>
          </a:p>
          <a:p>
            <a:pPr marL="342900" indent="-342900">
              <a:buAutoNum type="arabicPeriod"/>
            </a:pPr>
            <a:r>
              <a:rPr lang="es-MX" dirty="0"/>
              <a:t>Suele probarse con usuarios tempranos: clientes leales, miembros de una junta asesora o quienes ya han dado feedback previamente. Son usuarios flexibles y tolerantes a productos en etapas tempranas.</a:t>
            </a:r>
          </a:p>
          <a:p>
            <a:pPr marL="342900" indent="-342900">
              <a:buAutoNum type="arabicPeriod"/>
            </a:pPr>
            <a:endParaRPr lang="es-MX" dirty="0"/>
          </a:p>
          <a:p>
            <a:pPr marL="342900" indent="-342900">
              <a:buAutoNum type="arabicPeriod"/>
            </a:pPr>
            <a:r>
              <a:rPr lang="es-MX" dirty="0"/>
              <a:t>Los resultados obtenidos con un MVF permiten tomar decisiones estratégicas</a:t>
            </a:r>
          </a:p>
        </p:txBody>
      </p:sp>
      <p:sp>
        <p:nvSpPr>
          <p:cNvPr id="5" name="Rectangle 2">
            <a:extLst>
              <a:ext uri="{FF2B5EF4-FFF2-40B4-BE49-F238E27FC236}">
                <a16:creationId xmlns:a16="http://schemas.microsoft.com/office/drawing/2014/main" id="{F44A3FE4-FA82-1621-6CBF-1E3A5674B6D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800" b="0" i="0" u="none" strike="noStrike" cap="none" normalizeH="0" baseline="0">
                <a:ln>
                  <a:noFill/>
                </a:ln>
                <a:solidFill>
                  <a:schemeClr val="tx1"/>
                </a:solidFill>
                <a:effectLst/>
                <a:latin typeface="Arial" panose="020B0604020202020204" pitchFamily="34" charset="0"/>
              </a:rPr>
              <a:t>Aunque requiere pocos recursos, su diseño y confiabilidad deben cumplir con los estándares de calidad de la industria.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807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8CD3-080D-8237-C946-27CA5E6B1B3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4E7DD1F-3638-0F41-2D60-A292A938541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MVP, MMF Y MMP : ERRORES COMUNES</a:t>
            </a:r>
            <a:endParaRPr lang="es-AR" dirty="0"/>
          </a:p>
        </p:txBody>
      </p:sp>
      <p:sp>
        <p:nvSpPr>
          <p:cNvPr id="8" name="CuadroTexto 7">
            <a:extLst>
              <a:ext uri="{FF2B5EF4-FFF2-40B4-BE49-F238E27FC236}">
                <a16:creationId xmlns:a16="http://schemas.microsoft.com/office/drawing/2014/main" id="{F421507E-7AA5-B287-A1F2-BE171045D95C}"/>
              </a:ext>
            </a:extLst>
          </p:cNvPr>
          <p:cNvSpPr txBox="1"/>
          <p:nvPr/>
        </p:nvSpPr>
        <p:spPr>
          <a:xfrm>
            <a:off x="285135" y="782506"/>
            <a:ext cx="6096000" cy="369332"/>
          </a:xfrm>
          <a:prstGeom prst="rect">
            <a:avLst/>
          </a:prstGeom>
          <a:noFill/>
        </p:spPr>
        <p:txBody>
          <a:bodyPr wrap="square">
            <a:spAutoFit/>
          </a:bodyPr>
          <a:lstStyle/>
          <a:p>
            <a:r>
              <a:rPr lang="es-MX" b="1" dirty="0"/>
              <a:t>Errores comunes</a:t>
            </a:r>
            <a:endParaRPr lang="es-AR" b="1" dirty="0"/>
          </a:p>
        </p:txBody>
      </p:sp>
      <p:sp>
        <p:nvSpPr>
          <p:cNvPr id="21" name="CuadroTexto 20">
            <a:extLst>
              <a:ext uri="{FF2B5EF4-FFF2-40B4-BE49-F238E27FC236}">
                <a16:creationId xmlns:a16="http://schemas.microsoft.com/office/drawing/2014/main" id="{514A1F38-1B81-72E0-FF1E-C09381483FF6}"/>
              </a:ext>
            </a:extLst>
          </p:cNvPr>
          <p:cNvSpPr txBox="1"/>
          <p:nvPr/>
        </p:nvSpPr>
        <p:spPr>
          <a:xfrm>
            <a:off x="285135" y="1398387"/>
            <a:ext cx="9209931" cy="3416320"/>
          </a:xfrm>
          <a:prstGeom prst="rect">
            <a:avLst/>
          </a:prstGeom>
          <a:noFill/>
        </p:spPr>
        <p:txBody>
          <a:bodyPr wrap="square">
            <a:spAutoFit/>
          </a:bodyPr>
          <a:lstStyle/>
          <a:p>
            <a:pPr marL="342900" indent="-342900">
              <a:buAutoNum type="arabicPeriod"/>
            </a:pPr>
            <a:r>
              <a:rPr lang="es-MX" dirty="0"/>
              <a:t>Confundir un MVP con un MMF o un MMP puede desviar el enfoque del aprendizaje hacia la simple generación de ingresos. El MVP busca validar hipótesis sobre el cliente, el MMF y el MMP apuntan a lanzar algo que ya genere valor comercial. El riesgo de esta confusión es entregar un producto que no responde a las necesidades del cliente, ya que no se validó si era correcto.</a:t>
            </a:r>
          </a:p>
          <a:p>
            <a:pPr marL="342900" indent="-342900">
              <a:buAutoNum type="arabicPeriod"/>
            </a:pPr>
            <a:endParaRPr lang="es-MX" dirty="0"/>
          </a:p>
          <a:p>
            <a:pPr marL="342900" indent="-342900">
              <a:buAutoNum type="arabicPeriod"/>
            </a:pPr>
            <a:r>
              <a:rPr lang="es-MX" dirty="0"/>
              <a:t>Hacer énfasis solo en el aspecto mínimo del MVP, descuidando lo "viable", puede llevar a lanzar un producto de baja calidad que no permite evaluar de forma precisa si los usuarios lo usarían.</a:t>
            </a:r>
          </a:p>
          <a:p>
            <a:pPr marL="342900" indent="-342900">
              <a:buAutoNum type="arabicPeriod"/>
            </a:pPr>
            <a:endParaRPr lang="es-MX" dirty="0"/>
          </a:p>
          <a:p>
            <a:pPr marL="342900" indent="-342900">
              <a:buAutoNum type="arabicPeriod"/>
            </a:pPr>
            <a:r>
              <a:rPr lang="es-MX" dirty="0"/>
              <a:t>Entregar un MVP y luego no iterar sobre él, ignorando el feedback recibido, contradice por completo el propósito del MVP. </a:t>
            </a:r>
          </a:p>
        </p:txBody>
      </p:sp>
      <p:sp>
        <p:nvSpPr>
          <p:cNvPr id="5" name="Rectangle 2">
            <a:extLst>
              <a:ext uri="{FF2B5EF4-FFF2-40B4-BE49-F238E27FC236}">
                <a16:creationId xmlns:a16="http://schemas.microsoft.com/office/drawing/2014/main" id="{CF0AC868-99F6-5C7B-022D-644F5949F04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800" b="0" i="0" u="none" strike="noStrike" cap="none" normalizeH="0" baseline="0">
                <a:ln>
                  <a:noFill/>
                </a:ln>
                <a:solidFill>
                  <a:schemeClr val="tx1"/>
                </a:solidFill>
                <a:effectLst/>
                <a:latin typeface="Arial" panose="020B0604020202020204" pitchFamily="34" charset="0"/>
              </a:rPr>
              <a:t>Aunque requiere pocos recursos, su diseño y confiabilidad deben cumplir con los estándares de calidad de la industria.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39341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5FAC4-843C-DE20-2A33-0E63E56722E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886AC68-7A41-68F8-C320-188C62539B1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VALOR VS DESPERDICIO</a:t>
            </a:r>
            <a:endParaRPr lang="es-AR" dirty="0"/>
          </a:p>
        </p:txBody>
      </p:sp>
      <p:sp>
        <p:nvSpPr>
          <p:cNvPr id="8" name="CuadroTexto 7">
            <a:extLst>
              <a:ext uri="{FF2B5EF4-FFF2-40B4-BE49-F238E27FC236}">
                <a16:creationId xmlns:a16="http://schemas.microsoft.com/office/drawing/2014/main" id="{5D82880A-0026-55B6-F3DD-097AA44DD012}"/>
              </a:ext>
            </a:extLst>
          </p:cNvPr>
          <p:cNvSpPr txBox="1"/>
          <p:nvPr/>
        </p:nvSpPr>
        <p:spPr>
          <a:xfrm>
            <a:off x="285135" y="782506"/>
            <a:ext cx="6096000" cy="369332"/>
          </a:xfrm>
          <a:prstGeom prst="rect">
            <a:avLst/>
          </a:prstGeom>
          <a:noFill/>
        </p:spPr>
        <p:txBody>
          <a:bodyPr wrap="square">
            <a:spAutoFit/>
          </a:bodyPr>
          <a:lstStyle/>
          <a:p>
            <a:r>
              <a:rPr lang="es-MX" b="1" dirty="0"/>
              <a:t>¿Qué es la creación de valor?</a:t>
            </a:r>
            <a:endParaRPr lang="es-AR" b="1" dirty="0"/>
          </a:p>
        </p:txBody>
      </p:sp>
      <p:sp>
        <p:nvSpPr>
          <p:cNvPr id="21" name="CuadroTexto 20">
            <a:extLst>
              <a:ext uri="{FF2B5EF4-FFF2-40B4-BE49-F238E27FC236}">
                <a16:creationId xmlns:a16="http://schemas.microsoft.com/office/drawing/2014/main" id="{42DD49E8-8469-6402-ECC1-91A0F5C9696D}"/>
              </a:ext>
            </a:extLst>
          </p:cNvPr>
          <p:cNvSpPr txBox="1"/>
          <p:nvPr/>
        </p:nvSpPr>
        <p:spPr>
          <a:xfrm>
            <a:off x="285135" y="1398387"/>
            <a:ext cx="9209931" cy="2585323"/>
          </a:xfrm>
          <a:prstGeom prst="rect">
            <a:avLst/>
          </a:prstGeom>
          <a:noFill/>
        </p:spPr>
        <p:txBody>
          <a:bodyPr wrap="square">
            <a:spAutoFit/>
          </a:bodyPr>
          <a:lstStyle/>
          <a:p>
            <a:r>
              <a:rPr lang="es-MX" dirty="0"/>
              <a:t>Según Lean Thinking es el acto de proveer beneficio a los clientes, y cualquier otra cosa es desperdicio.</a:t>
            </a:r>
          </a:p>
          <a:p>
            <a:endParaRPr lang="es-MX" dirty="0"/>
          </a:p>
          <a:p>
            <a:endParaRPr lang="es-MX" dirty="0"/>
          </a:p>
          <a:p>
            <a:endParaRPr lang="es-MX" dirty="0"/>
          </a:p>
          <a:p>
            <a:r>
              <a:rPr lang="es-MX" b="1" dirty="0"/>
              <a:t>¿Cómo se mide la productividad de una startup?</a:t>
            </a:r>
          </a:p>
          <a:p>
            <a:endParaRPr lang="es-MX" b="1" dirty="0"/>
          </a:p>
          <a:p>
            <a:r>
              <a:rPr lang="es-MX" dirty="0"/>
              <a:t>No puede medirse en términos de cuánto se construye cada día, debe medirse en términos de averiguar la cosa correcta a construir cada día </a:t>
            </a:r>
          </a:p>
        </p:txBody>
      </p:sp>
      <p:sp>
        <p:nvSpPr>
          <p:cNvPr id="5" name="Rectangle 2">
            <a:extLst>
              <a:ext uri="{FF2B5EF4-FFF2-40B4-BE49-F238E27FC236}">
                <a16:creationId xmlns:a16="http://schemas.microsoft.com/office/drawing/2014/main" id="{F12C9283-B82D-9A1F-E81C-0D7CC1BBDE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800" b="0" i="0" u="none" strike="noStrike" cap="none" normalizeH="0" baseline="0">
                <a:ln>
                  <a:noFill/>
                </a:ln>
                <a:solidFill>
                  <a:schemeClr val="tx1"/>
                </a:solidFill>
                <a:effectLst/>
                <a:latin typeface="Arial" panose="020B0604020202020204" pitchFamily="34" charset="0"/>
              </a:rPr>
              <a:t>Aunque requiere pocos recursos, su diseño y confiabilidad deben cumplir con los estándares de calidad de la industria.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8352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00FF1-6071-A7EF-496A-2025EEE40B4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4676A03-1B95-AD9F-FCB9-990DB7A7AD9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 LEAN STARTUP</a:t>
            </a:r>
            <a:endParaRPr lang="es-AR" dirty="0"/>
          </a:p>
        </p:txBody>
      </p:sp>
      <p:sp>
        <p:nvSpPr>
          <p:cNvPr id="8" name="CuadroTexto 7">
            <a:extLst>
              <a:ext uri="{FF2B5EF4-FFF2-40B4-BE49-F238E27FC236}">
                <a16:creationId xmlns:a16="http://schemas.microsoft.com/office/drawing/2014/main" id="{2168215A-098B-0E12-950C-8701A1E552DE}"/>
              </a:ext>
            </a:extLst>
          </p:cNvPr>
          <p:cNvSpPr txBox="1"/>
          <p:nvPr/>
        </p:nvSpPr>
        <p:spPr>
          <a:xfrm>
            <a:off x="285134" y="934063"/>
            <a:ext cx="9399639" cy="5632311"/>
          </a:xfrm>
          <a:prstGeom prst="rect">
            <a:avLst/>
          </a:prstGeom>
          <a:noFill/>
        </p:spPr>
        <p:txBody>
          <a:bodyPr wrap="square">
            <a:spAutoFit/>
          </a:bodyPr>
          <a:lstStyle/>
          <a:p>
            <a:r>
              <a:rPr lang="es-MX" b="1" dirty="0"/>
              <a:t>¿Cuál es el objetivo del método Lean Startup?</a:t>
            </a:r>
          </a:p>
          <a:p>
            <a:endParaRPr lang="es-MX" b="1" dirty="0"/>
          </a:p>
          <a:p>
            <a:r>
              <a:rPr lang="es-MX" dirty="0"/>
              <a:t>Reducir el tiempo y costo a la hora de construir empresas usando hipótesis y experimentación. Lo mas importante para una startup es el aprendizaje y encontrar un hueco dentro del mercado</a:t>
            </a:r>
          </a:p>
          <a:p>
            <a:endParaRPr lang="es-MX" dirty="0"/>
          </a:p>
          <a:p>
            <a:r>
              <a:rPr lang="es-MX" b="1" dirty="0"/>
              <a:t>¿Cómo funciona el método Lean Startup?</a:t>
            </a:r>
          </a:p>
          <a:p>
            <a:endParaRPr lang="es-MX" dirty="0"/>
          </a:p>
          <a:p>
            <a:r>
              <a:rPr lang="es-MX" dirty="0"/>
              <a:t>Se parte de una hipótesis, un Producto Mínimo Viable y una métrica relevante.</a:t>
            </a:r>
          </a:p>
          <a:p>
            <a:endParaRPr lang="es-MX" dirty="0"/>
          </a:p>
          <a:p>
            <a:pPr marL="285750" indent="-285750">
              <a:buFont typeface="Arial" panose="020B0604020202020204" pitchFamily="34" charset="0"/>
              <a:buChar char="•"/>
            </a:pPr>
            <a:r>
              <a:rPr lang="es-MX" dirty="0"/>
              <a:t>La hipótesis propone lo que se cree que funcionara en el mercado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Producto mínimo viables es lo mínimo que se puede crear y lanzar al mercado para verificar la hipótesis.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métrica son los datos que sirven de base para juzgar la hipótesis.</a:t>
            </a:r>
          </a:p>
          <a:p>
            <a:endParaRPr lang="es-MX" dirty="0"/>
          </a:p>
          <a:p>
            <a:r>
              <a:rPr lang="es-MX" dirty="0"/>
              <a:t>Se debe crear un bucle de feedback, si el producto no tiene éxito se debe pivotar con el aprendizaje y modificar la hipótesis. Si tiene éxito se debe acelerar el negocio invirtiendo para crecer en el mercado. </a:t>
            </a:r>
            <a:endParaRPr lang="es-AR" dirty="0"/>
          </a:p>
        </p:txBody>
      </p:sp>
      <p:sp>
        <p:nvSpPr>
          <p:cNvPr id="5" name="Rectangle 2">
            <a:extLst>
              <a:ext uri="{FF2B5EF4-FFF2-40B4-BE49-F238E27FC236}">
                <a16:creationId xmlns:a16="http://schemas.microsoft.com/office/drawing/2014/main" id="{FB071646-9254-3A5D-C5CB-C20E5C21C89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800" b="0" i="0" u="none" strike="noStrike" cap="none" normalizeH="0" baseline="0">
                <a:ln>
                  <a:noFill/>
                </a:ln>
                <a:solidFill>
                  <a:schemeClr val="tx1"/>
                </a:solidFill>
                <a:effectLst/>
                <a:latin typeface="Arial" panose="020B0604020202020204" pitchFamily="34" charset="0"/>
              </a:rPr>
              <a:t>Aunque requiere pocos recursos, su diseño y confiabilidad deben cumplir con los estándares de calidad de la industria.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982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54A0F-79CE-FCDC-1E00-A72D1C6DD46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8959DFC-5906-2222-F0AB-83E64B57D27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LAS 4 P</a:t>
            </a:r>
            <a:endParaRPr lang="es-AR" dirty="0"/>
          </a:p>
        </p:txBody>
      </p:sp>
      <p:sp>
        <p:nvSpPr>
          <p:cNvPr id="8" name="CuadroTexto 7">
            <a:extLst>
              <a:ext uri="{FF2B5EF4-FFF2-40B4-BE49-F238E27FC236}">
                <a16:creationId xmlns:a16="http://schemas.microsoft.com/office/drawing/2014/main" id="{FD05CD2F-7370-684A-5C8B-90AF786FEFC8}"/>
              </a:ext>
            </a:extLst>
          </p:cNvPr>
          <p:cNvSpPr txBox="1"/>
          <p:nvPr/>
        </p:nvSpPr>
        <p:spPr>
          <a:xfrm>
            <a:off x="373625" y="993058"/>
            <a:ext cx="10933471" cy="5078313"/>
          </a:xfrm>
          <a:prstGeom prst="rect">
            <a:avLst/>
          </a:prstGeom>
          <a:noFill/>
        </p:spPr>
        <p:txBody>
          <a:bodyPr wrap="square">
            <a:spAutoFit/>
          </a:bodyPr>
          <a:lstStyle/>
          <a:p>
            <a:pPr marL="342900" indent="-342900">
              <a:buAutoNum type="arabicPeriod"/>
            </a:pPr>
            <a:r>
              <a:rPr lang="es-MX" b="1" dirty="0"/>
              <a:t>Personas: </a:t>
            </a:r>
            <a:r>
              <a:rPr lang="es-MX" dirty="0"/>
              <a:t>Participan en el proyecto de software</a:t>
            </a:r>
          </a:p>
          <a:p>
            <a:pPr marL="342900" indent="-342900">
              <a:buAutoNum type="arabicPeriod"/>
            </a:pPr>
            <a:endParaRPr lang="es-MX" dirty="0"/>
          </a:p>
          <a:p>
            <a:pPr marL="800100" lvl="1" indent="-342900">
              <a:buFont typeface="+mj-lt"/>
              <a:buAutoNum type="alphaLcParenR"/>
            </a:pPr>
            <a:r>
              <a:rPr lang="es-MX" b="1" dirty="0"/>
              <a:t>Gerentes ejecutivos: </a:t>
            </a:r>
            <a:r>
              <a:rPr lang="es-MX" dirty="0"/>
              <a:t>Definen los temas empresariales que influyen sobre el proyecto. </a:t>
            </a:r>
          </a:p>
          <a:p>
            <a:pPr marL="800100" lvl="1" indent="-342900">
              <a:buAutoNum type="alphaLcParenR"/>
            </a:pPr>
            <a:r>
              <a:rPr lang="es-MX" b="1" dirty="0"/>
              <a:t>Gerentes de proyecto: </a:t>
            </a:r>
            <a:r>
              <a:rPr lang="es-MX" dirty="0"/>
              <a:t>Planifican, motivan, organizan y controlan a los profesionales que hacen el trabajo de software. </a:t>
            </a:r>
          </a:p>
          <a:p>
            <a:pPr marL="800100" lvl="1" indent="-342900">
              <a:buAutoNum type="alphaLcParenR"/>
            </a:pPr>
            <a:r>
              <a:rPr lang="es-MX" b="1" dirty="0"/>
              <a:t>Profesionales: </a:t>
            </a:r>
            <a:r>
              <a:rPr lang="es-MX" dirty="0"/>
              <a:t>Aportan las habilidades técnicas que se necesitan.</a:t>
            </a:r>
          </a:p>
          <a:p>
            <a:pPr marL="800100" lvl="1" indent="-342900">
              <a:buAutoNum type="alphaLcParenR"/>
            </a:pPr>
            <a:r>
              <a:rPr lang="es-MX" b="1" dirty="0"/>
              <a:t>Clientes</a:t>
            </a:r>
            <a:r>
              <a:rPr lang="es-MX" dirty="0"/>
              <a:t>: Son los que especifican los requerimientos para el software y los que tienen interés periférico en el resultado. </a:t>
            </a:r>
          </a:p>
          <a:p>
            <a:pPr marL="800100" lvl="1" indent="-342900">
              <a:buAutoNum type="alphaLcParenR"/>
            </a:pPr>
            <a:r>
              <a:rPr lang="es-MX" b="1" dirty="0"/>
              <a:t>Usuarios finales: </a:t>
            </a:r>
            <a:r>
              <a:rPr lang="es-MX" dirty="0"/>
              <a:t>Interactúan con el software una vez que se libera para su uso.</a:t>
            </a:r>
          </a:p>
          <a:p>
            <a:pPr marL="800100" lvl="1" indent="-342900">
              <a:buAutoNum type="alphaLcParenR"/>
            </a:pPr>
            <a:endParaRPr lang="es-MX" b="1" dirty="0"/>
          </a:p>
          <a:p>
            <a:pPr marL="800100" lvl="1" indent="-342900">
              <a:buAutoNum type="alphaLcParenR"/>
            </a:pPr>
            <a:endParaRPr lang="es-MX" b="1" dirty="0"/>
          </a:p>
          <a:p>
            <a:pPr marL="342900" indent="-342900">
              <a:buAutoNum type="arabicPeriod"/>
            </a:pPr>
            <a:r>
              <a:rPr lang="es-MX" b="1" dirty="0"/>
              <a:t>Producto: </a:t>
            </a:r>
            <a:r>
              <a:rPr lang="es-MX" dirty="0"/>
              <a:t>Es el software que se va a construir, antes de planear un proyecto se deben establecer los </a:t>
            </a:r>
            <a:r>
              <a:rPr lang="es-MX" b="1" dirty="0"/>
              <a:t>objetivos </a:t>
            </a:r>
            <a:r>
              <a:rPr lang="es-MX" dirty="0"/>
              <a:t>y </a:t>
            </a:r>
            <a:r>
              <a:rPr lang="es-MX" b="1" dirty="0"/>
              <a:t>ámbito </a:t>
            </a:r>
            <a:r>
              <a:rPr lang="es-MX" dirty="0"/>
              <a:t>del producto, considerarse soluciones alternativas e identificar restricciones técnicas y administrativas. Los </a:t>
            </a:r>
            <a:r>
              <a:rPr lang="es-MX" b="1" dirty="0"/>
              <a:t>objetivos</a:t>
            </a:r>
            <a:r>
              <a:rPr lang="es-MX" dirty="0"/>
              <a:t> identifican las metas globales para el producto sin considerar cómo se lograrán. El </a:t>
            </a:r>
            <a:r>
              <a:rPr lang="es-MX" b="1" dirty="0"/>
              <a:t>ámbito </a:t>
            </a:r>
            <a:r>
              <a:rPr lang="es-MX" dirty="0"/>
              <a:t>identifica los datos, funciones y comportamientos principales del producto, intentando ligar dichas características en forma cuantitativa. Las soluciones alternativas, permiten a gerentes y profesionales seleccionar un “mejor” enfoque, dadas las restricciones de fechas, presupuesto, personal, etc.</a:t>
            </a:r>
          </a:p>
        </p:txBody>
      </p:sp>
    </p:spTree>
    <p:extLst>
      <p:ext uri="{BB962C8B-B14F-4D97-AF65-F5344CB8AC3E}">
        <p14:creationId xmlns:p14="http://schemas.microsoft.com/office/powerpoint/2010/main" val="1807035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9854A-1A30-625C-13A9-89854E27A1A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9224E12-8267-746C-E4CE-FEC61189923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 LEAN STARTUP</a:t>
            </a:r>
            <a:endParaRPr lang="es-AR" dirty="0"/>
          </a:p>
        </p:txBody>
      </p:sp>
      <p:sp>
        <p:nvSpPr>
          <p:cNvPr id="8" name="CuadroTexto 7">
            <a:extLst>
              <a:ext uri="{FF2B5EF4-FFF2-40B4-BE49-F238E27FC236}">
                <a16:creationId xmlns:a16="http://schemas.microsoft.com/office/drawing/2014/main" id="{138F9DDE-BEB1-110D-7167-955781D9D153}"/>
              </a:ext>
            </a:extLst>
          </p:cNvPr>
          <p:cNvSpPr txBox="1"/>
          <p:nvPr/>
        </p:nvSpPr>
        <p:spPr>
          <a:xfrm>
            <a:off x="285134" y="934063"/>
            <a:ext cx="9399639" cy="3970318"/>
          </a:xfrm>
          <a:prstGeom prst="rect">
            <a:avLst/>
          </a:prstGeom>
          <a:noFill/>
        </p:spPr>
        <p:txBody>
          <a:bodyPr wrap="square">
            <a:spAutoFit/>
          </a:bodyPr>
          <a:lstStyle/>
          <a:p>
            <a:r>
              <a:rPr lang="es-MX" b="1" dirty="0">
                <a:solidFill>
                  <a:srgbClr val="FF0000"/>
                </a:solidFill>
              </a:rPr>
              <a:t>Ejemplo:</a:t>
            </a:r>
            <a:br>
              <a:rPr lang="es-MX" dirty="0">
                <a:solidFill>
                  <a:srgbClr val="FF0000"/>
                </a:solidFill>
              </a:rPr>
            </a:br>
            <a:endParaRPr lang="es-MX" dirty="0">
              <a:solidFill>
                <a:srgbClr val="FF0000"/>
              </a:solidFill>
            </a:endParaRPr>
          </a:p>
          <a:p>
            <a:pPr marL="285750" indent="-285750">
              <a:buFont typeface="Arial" panose="020B0604020202020204" pitchFamily="34" charset="0"/>
              <a:buChar char="•"/>
            </a:pPr>
            <a:r>
              <a:rPr lang="es-MX" dirty="0">
                <a:solidFill>
                  <a:srgbClr val="FF0000"/>
                </a:solidFill>
              </a:rPr>
              <a:t>Una startup cree que los estudiantes universitarios necesitan una app para organizar sus tareas (hipótesis).</a:t>
            </a:r>
          </a:p>
          <a:p>
            <a:pPr marL="285750" indent="-285750">
              <a:buFont typeface="Arial" panose="020B0604020202020204" pitchFamily="34" charset="0"/>
              <a:buChar char="•"/>
            </a:pPr>
            <a:endParaRPr lang="es-MX" dirty="0">
              <a:solidFill>
                <a:srgbClr val="FF0000"/>
              </a:solidFill>
            </a:endParaRPr>
          </a:p>
          <a:p>
            <a:pPr marL="285750" indent="-285750">
              <a:buFont typeface="Arial" panose="020B0604020202020204" pitchFamily="34" charset="0"/>
              <a:buChar char="•"/>
            </a:pPr>
            <a:r>
              <a:rPr lang="es-MX" dirty="0">
                <a:solidFill>
                  <a:srgbClr val="FF0000"/>
                </a:solidFill>
              </a:rPr>
              <a:t>Crean una versión simple de la app que solo permite anotar tareas y establecer recordatorios (Producto Mínimo Viable).</a:t>
            </a:r>
          </a:p>
          <a:p>
            <a:pPr marL="285750" indent="-285750">
              <a:buFont typeface="Arial" panose="020B0604020202020204" pitchFamily="34" charset="0"/>
              <a:buChar char="•"/>
            </a:pPr>
            <a:endParaRPr lang="es-MX" dirty="0">
              <a:solidFill>
                <a:srgbClr val="FF0000"/>
              </a:solidFill>
            </a:endParaRPr>
          </a:p>
          <a:p>
            <a:pPr marL="285750" indent="-285750">
              <a:buFont typeface="Arial" panose="020B0604020202020204" pitchFamily="34" charset="0"/>
              <a:buChar char="•"/>
            </a:pPr>
            <a:r>
              <a:rPr lang="es-MX" dirty="0">
                <a:solidFill>
                  <a:srgbClr val="FF0000"/>
                </a:solidFill>
              </a:rPr>
              <a:t>La lanzan a 100 estudiantes y miden cuántos la usan cada día y cuántos agregan más de 5 tareas por semana (métricas).</a:t>
            </a:r>
          </a:p>
          <a:p>
            <a:pPr marL="285750" indent="-285750">
              <a:buFont typeface="Arial" panose="020B0604020202020204" pitchFamily="34" charset="0"/>
              <a:buChar char="•"/>
            </a:pPr>
            <a:endParaRPr lang="es-MX" dirty="0">
              <a:solidFill>
                <a:srgbClr val="FF0000"/>
              </a:solidFill>
            </a:endParaRPr>
          </a:p>
          <a:p>
            <a:pPr marL="285750" indent="-285750">
              <a:buFont typeface="Arial" panose="020B0604020202020204" pitchFamily="34" charset="0"/>
              <a:buChar char="•"/>
            </a:pPr>
            <a:r>
              <a:rPr lang="es-MX" dirty="0">
                <a:solidFill>
                  <a:srgbClr val="FF0000"/>
                </a:solidFill>
              </a:rPr>
              <a:t>Si pocos la usan, aprenden por qué y ajustan la idea (pivotan). Si muchos la usan y están satisfechos, invierten en nuevas funciones y en promoción (escalan).</a:t>
            </a:r>
          </a:p>
          <a:p>
            <a:endParaRPr lang="es-AR" dirty="0"/>
          </a:p>
        </p:txBody>
      </p:sp>
      <p:sp>
        <p:nvSpPr>
          <p:cNvPr id="5" name="Rectangle 2">
            <a:extLst>
              <a:ext uri="{FF2B5EF4-FFF2-40B4-BE49-F238E27FC236}">
                <a16:creationId xmlns:a16="http://schemas.microsoft.com/office/drawing/2014/main" id="{A128579B-600B-CFE1-50F7-9262DBF88F0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800" b="0" i="0" u="none" strike="noStrike" cap="none" normalizeH="0" baseline="0">
                <a:ln>
                  <a:noFill/>
                </a:ln>
                <a:solidFill>
                  <a:schemeClr val="tx1"/>
                </a:solidFill>
                <a:effectLst/>
                <a:latin typeface="Arial" panose="020B0604020202020204" pitchFamily="34" charset="0"/>
              </a:rPr>
              <a:t>Aunque requiere pocos recursos, su diseño y confiabilidad deben cumplir con los estándares de calidad de la industria.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14041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BC51-7F54-B7B6-2EC8-4B709DBDEB7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865A2CC-66E1-B397-9AEC-3BD98813F3F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BUILD – EXPERIMENT – LEARN FEEDBACK LOOP</a:t>
            </a:r>
            <a:endParaRPr lang="es-AR" dirty="0"/>
          </a:p>
        </p:txBody>
      </p:sp>
      <p:sp>
        <p:nvSpPr>
          <p:cNvPr id="3" name="CuadroTexto 2">
            <a:extLst>
              <a:ext uri="{FF2B5EF4-FFF2-40B4-BE49-F238E27FC236}">
                <a16:creationId xmlns:a16="http://schemas.microsoft.com/office/drawing/2014/main" id="{FE646237-C636-D36C-69AF-168A0A2E92C3}"/>
              </a:ext>
            </a:extLst>
          </p:cNvPr>
          <p:cNvSpPr txBox="1"/>
          <p:nvPr/>
        </p:nvSpPr>
        <p:spPr>
          <a:xfrm>
            <a:off x="235974" y="831276"/>
            <a:ext cx="8082116" cy="5586145"/>
          </a:xfrm>
          <a:prstGeom prst="rect">
            <a:avLst/>
          </a:prstGeom>
          <a:noFill/>
        </p:spPr>
        <p:txBody>
          <a:bodyPr wrap="square">
            <a:spAutoFit/>
          </a:bodyPr>
          <a:lstStyle/>
          <a:p>
            <a:r>
              <a:rPr lang="es-MX" sz="1700" b="1" dirty="0"/>
              <a:t>¿Cual es el objetivo del ciclo de retroalimentación Build-Experiment-Learn ?</a:t>
            </a:r>
          </a:p>
          <a:p>
            <a:endParaRPr lang="es-MX" sz="1700" dirty="0"/>
          </a:p>
          <a:p>
            <a:r>
              <a:rPr lang="es-MX" sz="1700" dirty="0"/>
              <a:t>Es una pieza clave del método Lean Startup, su objetivo es reducir la incertidumbre en el desarrollo de productos descubriendo las necesidades de los clientes y alineándolas metodológicamente, evitando grandes pérdidas de tiempo y dinero.</a:t>
            </a:r>
          </a:p>
          <a:p>
            <a:endParaRPr lang="es-MX" sz="1700" dirty="0"/>
          </a:p>
          <a:p>
            <a:r>
              <a:rPr lang="es-MX" sz="1700" dirty="0"/>
              <a:t>💡 Idea: Todo comienza con una hipótesis sobre lo que el cliente necesita</a:t>
            </a:r>
          </a:p>
          <a:p>
            <a:endParaRPr lang="es-MX" sz="1700" dirty="0"/>
          </a:p>
          <a:p>
            <a:r>
              <a:rPr lang="es-MX" sz="1700" dirty="0"/>
              <a:t>🔧 Construir: Se convierte la idea en un MVP solo con lo necesario para probar la hipótesis.</a:t>
            </a:r>
          </a:p>
          <a:p>
            <a:endParaRPr lang="es-MX" sz="1700" dirty="0"/>
          </a:p>
          <a:p>
            <a:r>
              <a:rPr lang="es-MX" sz="1700" dirty="0"/>
              <a:t>📦 Producto: Se lanza el MVP a un grupo de usuarios reales.</a:t>
            </a:r>
          </a:p>
          <a:p>
            <a:endParaRPr lang="es-MX" sz="1700" dirty="0"/>
          </a:p>
          <a:p>
            <a:r>
              <a:rPr lang="es-MX" sz="1700" dirty="0"/>
              <a:t>🧪 Experimentar: Los usuarios interactúan con el producto. Aquí se observa su comportamiento real </a:t>
            </a:r>
          </a:p>
          <a:p>
            <a:endParaRPr lang="es-MX" sz="1700" dirty="0"/>
          </a:p>
          <a:p>
            <a:r>
              <a:rPr lang="es-MX" sz="1700" dirty="0"/>
              <a:t>📊 Datos: Se recolectan métricas relevantes</a:t>
            </a:r>
          </a:p>
          <a:p>
            <a:endParaRPr lang="es-MX" sz="1700" dirty="0"/>
          </a:p>
          <a:p>
            <a:r>
              <a:rPr lang="es-MX" sz="1700" dirty="0"/>
              <a:t>📚 Aprender: A partir de los datos, se aprende si la hipótesis era correcta. Si no lo era, se pivotea (cambia la dirección), y si funcionó, se puede perseverar e invertir más.</a:t>
            </a:r>
            <a:endParaRPr lang="es-AR" sz="1700" dirty="0"/>
          </a:p>
        </p:txBody>
      </p:sp>
      <p:pic>
        <p:nvPicPr>
          <p:cNvPr id="7" name="Imagen 6">
            <a:extLst>
              <a:ext uri="{FF2B5EF4-FFF2-40B4-BE49-F238E27FC236}">
                <a16:creationId xmlns:a16="http://schemas.microsoft.com/office/drawing/2014/main" id="{A9549670-7017-F449-AE35-655285526FFB}"/>
              </a:ext>
            </a:extLst>
          </p:cNvPr>
          <p:cNvPicPr>
            <a:picLocks noChangeAspect="1"/>
          </p:cNvPicPr>
          <p:nvPr/>
        </p:nvPicPr>
        <p:blipFill>
          <a:blip r:embed="rId3"/>
          <a:stretch>
            <a:fillRect/>
          </a:stretch>
        </p:blipFill>
        <p:spPr>
          <a:xfrm>
            <a:off x="8312528" y="1775454"/>
            <a:ext cx="3879472" cy="3307091"/>
          </a:xfrm>
          <a:prstGeom prst="rect">
            <a:avLst/>
          </a:prstGeom>
        </p:spPr>
      </p:pic>
    </p:spTree>
    <p:extLst>
      <p:ext uri="{BB962C8B-B14F-4D97-AF65-F5344CB8AC3E}">
        <p14:creationId xmlns:p14="http://schemas.microsoft.com/office/powerpoint/2010/main" val="1492200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F8572-98A5-A2E7-DAD1-1F09578BFF7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DBD286-A0D5-52A3-5512-D2C3DBC0CB2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LA FASE CONSTRUIR: MVP (PRODUCTO MÍNIMO VIABLE)</a:t>
            </a:r>
            <a:endParaRPr lang="es-AR" dirty="0"/>
          </a:p>
        </p:txBody>
      </p:sp>
      <p:sp>
        <p:nvSpPr>
          <p:cNvPr id="3" name="CuadroTexto 2">
            <a:extLst>
              <a:ext uri="{FF2B5EF4-FFF2-40B4-BE49-F238E27FC236}">
                <a16:creationId xmlns:a16="http://schemas.microsoft.com/office/drawing/2014/main" id="{02A91611-1EA4-927E-FD6C-F2D0A20BD400}"/>
              </a:ext>
            </a:extLst>
          </p:cNvPr>
          <p:cNvSpPr txBox="1"/>
          <p:nvPr/>
        </p:nvSpPr>
        <p:spPr>
          <a:xfrm>
            <a:off x="235973" y="831276"/>
            <a:ext cx="10235381" cy="2800767"/>
          </a:xfrm>
          <a:prstGeom prst="rect">
            <a:avLst/>
          </a:prstGeom>
          <a:noFill/>
        </p:spPr>
        <p:txBody>
          <a:bodyPr wrap="square">
            <a:spAutoFit/>
          </a:bodyPr>
          <a:lstStyle/>
          <a:p>
            <a:r>
              <a:rPr lang="es-MX" sz="1600" b="1" dirty="0"/>
              <a:t>¿Cómo puede ser un MVP?</a:t>
            </a:r>
          </a:p>
          <a:p>
            <a:endParaRPr lang="es-MX" sz="1600" b="1" dirty="0"/>
          </a:p>
          <a:p>
            <a:r>
              <a:rPr lang="es-MX" sz="1600" dirty="0"/>
              <a:t>Puede ir desde una prueba sin producto real (smoke test) hasta un prototipo básico en funcionamiento. Lo importante es validar rápidamente si la idea interesa y funciona, antes de construir demasiado.</a:t>
            </a:r>
            <a:br>
              <a:rPr lang="es-MX" sz="1600" dirty="0"/>
            </a:br>
            <a:endParaRPr lang="es-MX" sz="1600" dirty="0"/>
          </a:p>
          <a:p>
            <a:pPr marL="285750" indent="-285750">
              <a:buFont typeface="Arial" panose="020B0604020202020204" pitchFamily="34" charset="0"/>
              <a:buChar char="•"/>
            </a:pPr>
            <a:r>
              <a:rPr lang="es-MX" sz="1600" dirty="0"/>
              <a:t>Un Smoke Test es una validación básica para saber si una idea genera interés sin necesidad de construir el producto. </a:t>
            </a:r>
            <a:r>
              <a:rPr lang="es-MX" sz="1600" dirty="0">
                <a:solidFill>
                  <a:srgbClr val="C00000"/>
                </a:solidFill>
              </a:rPr>
              <a:t>Por ejemplo crear una landing page que explique el producto y tenga un botón de Compra ahora. Aunque el producto no exista aún, se valida el interés.</a:t>
            </a:r>
          </a:p>
          <a:p>
            <a:pPr marL="285750" indent="-285750">
              <a:buFont typeface="Arial" panose="020B0604020202020204" pitchFamily="34" charset="0"/>
              <a:buChar char="•"/>
            </a:pPr>
            <a:endParaRPr lang="es-MX" sz="1600" dirty="0">
              <a:solidFill>
                <a:srgbClr val="C00000"/>
              </a:solidFill>
            </a:endParaRPr>
          </a:p>
          <a:p>
            <a:pPr marL="285750" indent="-285750">
              <a:buFont typeface="Arial" panose="020B0604020202020204" pitchFamily="34" charset="0"/>
              <a:buChar char="•"/>
            </a:pPr>
            <a:r>
              <a:rPr lang="es-MX" sz="1600" dirty="0"/>
              <a:t>Un Prototipo es una versión temprana y simplificada del producto. Sí está construido, pero con funciones limitadas y errores</a:t>
            </a:r>
          </a:p>
        </p:txBody>
      </p:sp>
      <p:pic>
        <p:nvPicPr>
          <p:cNvPr id="5" name="Imagen 4">
            <a:extLst>
              <a:ext uri="{FF2B5EF4-FFF2-40B4-BE49-F238E27FC236}">
                <a16:creationId xmlns:a16="http://schemas.microsoft.com/office/drawing/2014/main" id="{EACDE867-0F3E-0698-6A44-087D3ED2FD2D}"/>
              </a:ext>
            </a:extLst>
          </p:cNvPr>
          <p:cNvPicPr>
            <a:picLocks noChangeAspect="1"/>
          </p:cNvPicPr>
          <p:nvPr/>
        </p:nvPicPr>
        <p:blipFill>
          <a:blip r:embed="rId3"/>
          <a:stretch>
            <a:fillRect/>
          </a:stretch>
        </p:blipFill>
        <p:spPr>
          <a:xfrm>
            <a:off x="2014030" y="3903836"/>
            <a:ext cx="8163939" cy="2800767"/>
          </a:xfrm>
          <a:prstGeom prst="rect">
            <a:avLst/>
          </a:prstGeom>
        </p:spPr>
      </p:pic>
    </p:spTree>
    <p:extLst>
      <p:ext uri="{BB962C8B-B14F-4D97-AF65-F5344CB8AC3E}">
        <p14:creationId xmlns:p14="http://schemas.microsoft.com/office/powerpoint/2010/main" val="42736042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3F5C-7A04-20C2-9B13-6FB1BFD88B8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BFD552E-4A7E-1C53-6820-C267EF1DD89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LA FASE CONSTRUIR: MVP (PRODUCTO MÍNIMO VIABLE)</a:t>
            </a:r>
            <a:endParaRPr lang="es-AR" dirty="0"/>
          </a:p>
        </p:txBody>
      </p:sp>
      <p:sp>
        <p:nvSpPr>
          <p:cNvPr id="3" name="CuadroTexto 2">
            <a:extLst>
              <a:ext uri="{FF2B5EF4-FFF2-40B4-BE49-F238E27FC236}">
                <a16:creationId xmlns:a16="http://schemas.microsoft.com/office/drawing/2014/main" id="{0DFFE347-8F41-2930-FB2E-E7549D7E31D1}"/>
              </a:ext>
            </a:extLst>
          </p:cNvPr>
          <p:cNvSpPr txBox="1"/>
          <p:nvPr/>
        </p:nvSpPr>
        <p:spPr>
          <a:xfrm>
            <a:off x="235973" y="831276"/>
            <a:ext cx="10235381" cy="4031873"/>
          </a:xfrm>
          <a:prstGeom prst="rect">
            <a:avLst/>
          </a:prstGeom>
          <a:noFill/>
        </p:spPr>
        <p:txBody>
          <a:bodyPr wrap="square">
            <a:spAutoFit/>
          </a:bodyPr>
          <a:lstStyle/>
          <a:p>
            <a:r>
              <a:rPr lang="es-MX" sz="1600" b="1" dirty="0"/>
              <a:t>Consideraciones generales</a:t>
            </a:r>
          </a:p>
          <a:p>
            <a:endParaRPr lang="es-MX" sz="1600" b="1" dirty="0"/>
          </a:p>
          <a:p>
            <a:pPr marL="342900" indent="-342900">
              <a:buAutoNum type="arabicPeriod"/>
            </a:pPr>
            <a:r>
              <a:rPr lang="es-MX" sz="1600" dirty="0"/>
              <a:t>No existe una fórmula exacta para determinar qué tan complejo debe ser un MVP.</a:t>
            </a:r>
            <a:br>
              <a:rPr lang="es-MX" sz="1600" dirty="0"/>
            </a:br>
            <a:r>
              <a:rPr lang="es-MX" sz="1600" dirty="0"/>
              <a:t>➤ Requiere criterio y sentido común.</a:t>
            </a:r>
            <a:br>
              <a:rPr lang="es-MX" sz="1600" dirty="0"/>
            </a:br>
            <a:r>
              <a:rPr lang="es-MX" sz="1600" dirty="0"/>
              <a:t>➤ Si hay dudas, conviene simplificar.</a:t>
            </a:r>
            <a:br>
              <a:rPr lang="es-MX" sz="1600" dirty="0"/>
            </a:br>
            <a:r>
              <a:rPr lang="es-MX" sz="1600" dirty="0"/>
              <a:t>➤ Se debe evitar sobre construir el producto o prometer más de lo necesario.</a:t>
            </a:r>
          </a:p>
          <a:p>
            <a:pPr marL="342900" indent="-342900">
              <a:buAutoNum type="arabicPeriod"/>
            </a:pPr>
            <a:endParaRPr lang="es-MX" sz="1600" dirty="0"/>
          </a:p>
          <a:p>
            <a:pPr marL="342900" indent="-342900">
              <a:buFont typeface="+mj-lt"/>
              <a:buAutoNum type="arabicPeriod"/>
            </a:pPr>
            <a:r>
              <a:rPr lang="es-MX" sz="1600" dirty="0"/>
              <a:t>Todo esfuerzo que no sea esencial para iniciar el ciclo </a:t>
            </a:r>
            <a:r>
              <a:rPr lang="es-MX" sz="1600" dirty="0" err="1"/>
              <a:t>Build</a:t>
            </a:r>
            <a:r>
              <a:rPr lang="es-MX" sz="1600" dirty="0"/>
              <a:t>–</a:t>
            </a:r>
            <a:r>
              <a:rPr lang="es-MX" sz="1600" dirty="0" err="1"/>
              <a:t>Experiment</a:t>
            </a:r>
            <a:r>
              <a:rPr lang="es-MX" sz="1600" dirty="0"/>
              <a:t>–</a:t>
            </a:r>
            <a:r>
              <a:rPr lang="es-MX" sz="1600" dirty="0" err="1"/>
              <a:t>Learn</a:t>
            </a:r>
            <a:r>
              <a:rPr lang="es-MX" sz="1600" dirty="0"/>
              <a:t> puede ser un desperdicio de recursos.</a:t>
            </a:r>
          </a:p>
          <a:p>
            <a:pPr marL="342900" indent="-342900">
              <a:buFont typeface="+mj-lt"/>
              <a:buAutoNum type="arabicPeriod"/>
            </a:pPr>
            <a:endParaRPr lang="es-MX" sz="1600" dirty="0"/>
          </a:p>
          <a:p>
            <a:pPr marL="342900" indent="-342900">
              <a:buFont typeface="+mj-lt"/>
              <a:buAutoNum type="arabicPeriod"/>
            </a:pPr>
            <a:r>
              <a:rPr lang="es-MX" sz="1600" dirty="0"/>
              <a:t>El MVP no se trata solo de decisiones técnicas o de diseño, sino que también es una herramienta clave para validar hipótesis de negocio.</a:t>
            </a:r>
          </a:p>
          <a:p>
            <a:pPr marL="342900" indent="-342900">
              <a:buFont typeface="+mj-lt"/>
              <a:buAutoNum type="arabicPeriod"/>
            </a:pPr>
            <a:endParaRPr lang="es-MX" sz="1600" dirty="0"/>
          </a:p>
          <a:p>
            <a:pPr marL="342900" indent="-342900">
              <a:buFont typeface="+mj-lt"/>
              <a:buAutoNum type="arabicPeriod"/>
            </a:pPr>
            <a:r>
              <a:rPr lang="es-MX" sz="1600" dirty="0"/>
              <a:t>Su función es ofrecer una dosis de validación, basada en el comportamiento real de los usuarios, no en suposiciones.</a:t>
            </a:r>
          </a:p>
          <a:p>
            <a:endParaRPr lang="es-MX" sz="1600" b="1" dirty="0"/>
          </a:p>
        </p:txBody>
      </p:sp>
    </p:spTree>
    <p:extLst>
      <p:ext uri="{BB962C8B-B14F-4D97-AF65-F5344CB8AC3E}">
        <p14:creationId xmlns:p14="http://schemas.microsoft.com/office/powerpoint/2010/main" val="10045115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0FA43-DD5F-4D2E-4E87-D45D64EA053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1B71543-C175-3118-F487-064DFF70467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EXITO</a:t>
            </a:r>
            <a:endParaRPr lang="es-AR" dirty="0"/>
          </a:p>
        </p:txBody>
      </p:sp>
      <p:sp>
        <p:nvSpPr>
          <p:cNvPr id="3" name="CuadroTexto 2">
            <a:extLst>
              <a:ext uri="{FF2B5EF4-FFF2-40B4-BE49-F238E27FC236}">
                <a16:creationId xmlns:a16="http://schemas.microsoft.com/office/drawing/2014/main" id="{2B78F47E-3FA5-B156-8892-DBF7795D1547}"/>
              </a:ext>
            </a:extLst>
          </p:cNvPr>
          <p:cNvSpPr txBox="1"/>
          <p:nvPr/>
        </p:nvSpPr>
        <p:spPr>
          <a:xfrm>
            <a:off x="235974" y="831276"/>
            <a:ext cx="8082116" cy="1400383"/>
          </a:xfrm>
          <a:prstGeom prst="rect">
            <a:avLst/>
          </a:prstGeom>
          <a:noFill/>
        </p:spPr>
        <p:txBody>
          <a:bodyPr wrap="square">
            <a:spAutoFit/>
          </a:bodyPr>
          <a:lstStyle/>
          <a:p>
            <a:r>
              <a:rPr lang="es-MX" sz="1700" b="1" dirty="0"/>
              <a:t>¿Como se logra el éxito en la creación de valor?</a:t>
            </a:r>
          </a:p>
          <a:p>
            <a:endParaRPr lang="es-MX" sz="1700" b="1" dirty="0"/>
          </a:p>
          <a:p>
            <a:r>
              <a:rPr lang="es-MX" sz="1700" dirty="0"/>
              <a:t>El éxito no es entregar un producto, se trata de entregar un producto o característica que el cliente usará. La forma de hacerlo es alinear los esfuerzos continuamente hacia las necesidades reales de los clientes.</a:t>
            </a:r>
            <a:endParaRPr lang="es-AR" sz="1700" dirty="0"/>
          </a:p>
        </p:txBody>
      </p:sp>
    </p:spTree>
    <p:extLst>
      <p:ext uri="{BB962C8B-B14F-4D97-AF65-F5344CB8AC3E}">
        <p14:creationId xmlns:p14="http://schemas.microsoft.com/office/powerpoint/2010/main" val="153637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4561B-5419-316B-BFBC-1E9F3E7115E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7F6D525-CB85-2342-BE41-C54F2149DA4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DILEMA: LA AUDACIA DEL CERO</a:t>
            </a:r>
          </a:p>
        </p:txBody>
      </p:sp>
      <p:sp>
        <p:nvSpPr>
          <p:cNvPr id="3" name="CuadroTexto 2">
            <a:extLst>
              <a:ext uri="{FF2B5EF4-FFF2-40B4-BE49-F238E27FC236}">
                <a16:creationId xmlns:a16="http://schemas.microsoft.com/office/drawing/2014/main" id="{40ABDFDF-8190-966E-29EB-883061DF5FC0}"/>
              </a:ext>
            </a:extLst>
          </p:cNvPr>
          <p:cNvSpPr txBox="1"/>
          <p:nvPr/>
        </p:nvSpPr>
        <p:spPr>
          <a:xfrm>
            <a:off x="235974" y="831276"/>
            <a:ext cx="11395586" cy="4801314"/>
          </a:xfrm>
          <a:prstGeom prst="rect">
            <a:avLst/>
          </a:prstGeom>
          <a:noFill/>
        </p:spPr>
        <p:txBody>
          <a:bodyPr wrap="square">
            <a:spAutoFit/>
          </a:bodyPr>
          <a:lstStyle/>
          <a:p>
            <a:r>
              <a:rPr lang="es-MX" sz="1700" b="1" dirty="0"/>
              <a:t>¿Qué es la audacia del cero?</a:t>
            </a:r>
          </a:p>
          <a:p>
            <a:endParaRPr lang="es-MX" sz="1700" dirty="0"/>
          </a:p>
          <a:p>
            <a:pPr marL="285750" indent="-285750">
              <a:buFont typeface="Arial" panose="020B0604020202020204" pitchFamily="34" charset="0"/>
              <a:buChar char="•"/>
            </a:pPr>
            <a:r>
              <a:rPr lang="es-MX" sz="1700" dirty="0"/>
              <a:t>Es un fenómeno en donde es más fácil conseguir ingresos cuando la startup tiene cero ingresos, cero clientes y cero tracción, que cuando ya muestra cifras pequeñas, debido a que el cero permite soñar. Los inversores imaginan el potencial pero cuando los números son bajos, surgen dudas sobre si realmente crecerán.</a:t>
            </a:r>
          </a:p>
          <a:p>
            <a:pPr marL="285750" indent="-285750">
              <a:buFont typeface="Arial" panose="020B0604020202020204" pitchFamily="34" charset="0"/>
              <a:buChar char="•"/>
            </a:pPr>
            <a:endParaRPr lang="es-MX" sz="1700" dirty="0"/>
          </a:p>
          <a:p>
            <a:pPr marL="285750" indent="-285750">
              <a:buFont typeface="Arial" panose="020B0604020202020204" pitchFamily="34" charset="0"/>
              <a:buChar char="•"/>
            </a:pPr>
            <a:r>
              <a:rPr lang="es-MX" sz="1700" dirty="0"/>
              <a:t>Cuando una startup posterga demasiado la experimentación con el MVP ocurre que:</a:t>
            </a:r>
          </a:p>
          <a:p>
            <a:pPr marL="742950" lvl="1" indent="-285750">
              <a:buFont typeface="Arial" panose="020B0604020202020204" pitchFamily="34" charset="0"/>
              <a:buChar char="•"/>
            </a:pPr>
            <a:r>
              <a:rPr lang="es-MX" sz="1700" dirty="0"/>
              <a:t>La cantidad de trabajo desperdiciado puede aumentar</a:t>
            </a:r>
          </a:p>
          <a:p>
            <a:pPr marL="742950" lvl="1" indent="-285750">
              <a:buFont typeface="Arial" panose="020B0604020202020204" pitchFamily="34" charset="0"/>
              <a:buChar char="•"/>
            </a:pPr>
            <a:r>
              <a:rPr lang="es-MX" sz="1700" dirty="0"/>
              <a:t>Se perderán los comentarios esenciales</a:t>
            </a:r>
          </a:p>
          <a:p>
            <a:pPr marL="742950" lvl="1" indent="-285750">
              <a:buFont typeface="Arial" panose="020B0604020202020204" pitchFamily="34" charset="0"/>
              <a:buChar char="•"/>
            </a:pPr>
            <a:r>
              <a:rPr lang="es-MX" sz="1700" dirty="0"/>
              <a:t>El riesgo de que su startup construya algo que nadie quiere puede aumentar</a:t>
            </a:r>
          </a:p>
          <a:p>
            <a:pPr marL="742950" lvl="1" indent="-285750">
              <a:buFont typeface="Arial" panose="020B0604020202020204" pitchFamily="34" charset="0"/>
              <a:buChar char="•"/>
            </a:pPr>
            <a:endParaRPr lang="es-MX" sz="1700" dirty="0"/>
          </a:p>
          <a:p>
            <a:pPr marL="742950" lvl="1" indent="-285750">
              <a:buFont typeface="Arial" panose="020B0604020202020204" pitchFamily="34" charset="0"/>
              <a:buChar char="•"/>
            </a:pPr>
            <a:endParaRPr lang="es-AR" sz="1700" dirty="0"/>
          </a:p>
          <a:p>
            <a:r>
              <a:rPr lang="es-AR" sz="1700" b="1" dirty="0"/>
              <a:t>¿Qué conviene hacer?</a:t>
            </a:r>
          </a:p>
          <a:p>
            <a:endParaRPr lang="es-AR" sz="1700" dirty="0"/>
          </a:p>
          <a:p>
            <a:r>
              <a:rPr lang="es-MX" sz="1700" dirty="0"/>
              <a:t>Preguntarse  ¿Prefiero gastar capital sin validar o invertirlo sabiamente después de aprender del mercado?</a:t>
            </a:r>
          </a:p>
          <a:p>
            <a:r>
              <a:rPr lang="es-MX" sz="1700" dirty="0"/>
              <a:t>Conviene usar el MVP como una herramienta para experimentar en pequeño y aprender rápido, incluso si es en silencio con los primeros usuarios, es importante validar la idea paso a paso, empezando por los componentes más arriesgados.</a:t>
            </a:r>
          </a:p>
          <a:p>
            <a:endParaRPr lang="es-MX" sz="1700" dirty="0"/>
          </a:p>
        </p:txBody>
      </p:sp>
    </p:spTree>
    <p:extLst>
      <p:ext uri="{BB962C8B-B14F-4D97-AF65-F5344CB8AC3E}">
        <p14:creationId xmlns:p14="http://schemas.microsoft.com/office/powerpoint/2010/main" val="2836126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1BC6C-7169-51A5-F94C-C5CEE00A428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718A1D8-823C-5482-41E0-5B4DC5AFB80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SUPUESTOS DE SALTOS DE FE</a:t>
            </a:r>
            <a:endParaRPr lang="es-AR" dirty="0"/>
          </a:p>
        </p:txBody>
      </p:sp>
      <p:sp>
        <p:nvSpPr>
          <p:cNvPr id="3" name="CuadroTexto 2">
            <a:extLst>
              <a:ext uri="{FF2B5EF4-FFF2-40B4-BE49-F238E27FC236}">
                <a16:creationId xmlns:a16="http://schemas.microsoft.com/office/drawing/2014/main" id="{D8E264C8-0C98-EA4E-BF03-94BA683EE007}"/>
              </a:ext>
            </a:extLst>
          </p:cNvPr>
          <p:cNvSpPr txBox="1"/>
          <p:nvPr/>
        </p:nvSpPr>
        <p:spPr>
          <a:xfrm>
            <a:off x="235974" y="831276"/>
            <a:ext cx="8082116" cy="2846933"/>
          </a:xfrm>
          <a:prstGeom prst="rect">
            <a:avLst/>
          </a:prstGeom>
          <a:noFill/>
        </p:spPr>
        <p:txBody>
          <a:bodyPr wrap="square">
            <a:spAutoFit/>
          </a:bodyPr>
          <a:lstStyle/>
          <a:p>
            <a:r>
              <a:rPr lang="es-MX" sz="1700" b="1" dirty="0"/>
              <a:t>¿Qué son los saltos de fe?</a:t>
            </a:r>
          </a:p>
          <a:p>
            <a:endParaRPr lang="es-MX" sz="1700" b="1" dirty="0"/>
          </a:p>
          <a:p>
            <a:r>
              <a:rPr lang="es-MX" sz="1600" dirty="0"/>
              <a:t>Son las </a:t>
            </a:r>
            <a:r>
              <a:rPr lang="es-MX" sz="1600" b="1" dirty="0"/>
              <a:t>partes más arriesgadas</a:t>
            </a:r>
            <a:r>
              <a:rPr lang="es-MX" sz="1600" dirty="0"/>
              <a:t> de una startup, aquellas creencias que deben ser ciertas para que la startup tenga éxito. Si fallan, todo el modelo podría colapsar. Muchas veces, los usuarios </a:t>
            </a:r>
            <a:r>
              <a:rPr lang="es-MX" sz="1600" b="1" dirty="0"/>
              <a:t>no son conscientes de un problema hasta que ven cómo se soluciona</a:t>
            </a:r>
            <a:r>
              <a:rPr lang="es-MX" sz="1600" dirty="0"/>
              <a:t>.</a:t>
            </a:r>
            <a:br>
              <a:rPr lang="es-MX" sz="1600" dirty="0"/>
            </a:br>
            <a:endParaRPr lang="es-MX" sz="1600" dirty="0"/>
          </a:p>
          <a:p>
            <a:endParaRPr lang="es-MX" sz="1600" dirty="0"/>
          </a:p>
          <a:p>
            <a:pPr marL="285750" indent="-285750">
              <a:buFont typeface="Arial" panose="020B0604020202020204" pitchFamily="34" charset="0"/>
              <a:buChar char="•"/>
            </a:pPr>
            <a:r>
              <a:rPr lang="es-MX" sz="1600" dirty="0">
                <a:solidFill>
                  <a:srgbClr val="C00000"/>
                </a:solidFill>
              </a:rPr>
              <a:t>El supuesto de Dropbox fue: </a:t>
            </a:r>
            <a:r>
              <a:rPr lang="es-MX" sz="1600" i="1" dirty="0">
                <a:solidFill>
                  <a:srgbClr val="C00000"/>
                </a:solidFill>
              </a:rPr>
              <a:t>La sincronización de archivos es un problema real para muchas personas. </a:t>
            </a:r>
            <a:r>
              <a:rPr lang="es-MX" sz="1600" dirty="0">
                <a:solidFill>
                  <a:srgbClr val="C00000"/>
                </a:solidFill>
              </a:rPr>
              <a:t>Este era un salto de fe porque no todos sabían que tenían ese problema pero una vez que probaron la solución, ya no podían vivir sin ella.</a:t>
            </a:r>
          </a:p>
          <a:p>
            <a:endParaRPr lang="es-AR" sz="1700" dirty="0"/>
          </a:p>
        </p:txBody>
      </p:sp>
    </p:spTree>
    <p:extLst>
      <p:ext uri="{BB962C8B-B14F-4D97-AF65-F5344CB8AC3E}">
        <p14:creationId xmlns:p14="http://schemas.microsoft.com/office/powerpoint/2010/main" val="18898176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4BD11-E6E2-9463-B451-34C59562FA7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7508507-C119-AB66-6E41-42EEEA54982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SUPUESTOS DE SALTOS DE FE</a:t>
            </a:r>
            <a:endParaRPr lang="es-AR" dirty="0"/>
          </a:p>
        </p:txBody>
      </p:sp>
      <p:sp>
        <p:nvSpPr>
          <p:cNvPr id="3" name="CuadroTexto 2">
            <a:extLst>
              <a:ext uri="{FF2B5EF4-FFF2-40B4-BE49-F238E27FC236}">
                <a16:creationId xmlns:a16="http://schemas.microsoft.com/office/drawing/2014/main" id="{8BA19B02-51B6-FAF3-30A7-F71ED7479A3D}"/>
              </a:ext>
            </a:extLst>
          </p:cNvPr>
          <p:cNvSpPr txBox="1"/>
          <p:nvPr/>
        </p:nvSpPr>
        <p:spPr>
          <a:xfrm>
            <a:off x="235974" y="831276"/>
            <a:ext cx="8082116" cy="5109091"/>
          </a:xfrm>
          <a:prstGeom prst="rect">
            <a:avLst/>
          </a:prstGeom>
          <a:noFill/>
        </p:spPr>
        <p:txBody>
          <a:bodyPr wrap="square">
            <a:spAutoFit/>
          </a:bodyPr>
          <a:lstStyle/>
          <a:p>
            <a:r>
              <a:rPr lang="es-MX" sz="1700" b="1" dirty="0" err="1"/>
              <a:t>Hipotesis</a:t>
            </a:r>
            <a:r>
              <a:rPr lang="es-MX" sz="1700" b="1" dirty="0"/>
              <a:t> del valor vs </a:t>
            </a:r>
            <a:r>
              <a:rPr lang="es-MX" sz="1700" b="1" dirty="0" err="1"/>
              <a:t>hipotesis</a:t>
            </a:r>
            <a:r>
              <a:rPr lang="es-MX" sz="1700" b="1" dirty="0"/>
              <a:t> de crecimiento</a:t>
            </a:r>
          </a:p>
          <a:p>
            <a:endParaRPr lang="es-MX" sz="1700" b="1" dirty="0"/>
          </a:p>
          <a:p>
            <a:pPr marL="285750" indent="-285750">
              <a:buFont typeface="Arial" panose="020B0604020202020204" pitchFamily="34" charset="0"/>
              <a:buChar char="•"/>
            </a:pPr>
            <a:r>
              <a:rPr lang="es-MX" sz="1700" b="1" dirty="0"/>
              <a:t>Hipótesis del valor:</a:t>
            </a:r>
            <a:r>
              <a:rPr lang="es-MX" sz="1700" dirty="0"/>
              <a:t> Prueba si el producto realmente está entregando valor a los clientes después de que comienzan a usarlo, una de las métricas más efectivas para medir esta hipótesis es la </a:t>
            </a:r>
            <a:r>
              <a:rPr lang="es-MX" sz="1700" b="1" dirty="0"/>
              <a:t>tasa de retención</a:t>
            </a:r>
            <a:r>
              <a:rPr lang="es-MX" sz="1700" dirty="0"/>
              <a:t>, que indica cuántos usuarios siguen activos después del primer contacto con el producto.</a:t>
            </a:r>
            <a:r>
              <a:rPr lang="es-MX" sz="1700" dirty="0">
                <a:solidFill>
                  <a:srgbClr val="C00000"/>
                </a:solidFill>
              </a:rPr>
              <a:t> </a:t>
            </a:r>
            <a:r>
              <a:rPr lang="es-MX" sz="1700" dirty="0" err="1">
                <a:solidFill>
                  <a:srgbClr val="C00000"/>
                </a:solidFill>
              </a:rPr>
              <a:t>Ej</a:t>
            </a:r>
            <a:r>
              <a:rPr lang="es-MX" sz="1700" dirty="0">
                <a:solidFill>
                  <a:srgbClr val="C00000"/>
                </a:solidFill>
              </a:rPr>
              <a:t>; Una app para tomar apuntes asume que los estudiantes la seguirán usando cada semana. Si la mayoría abandona la app después del primer uso, la hipótesis falla.</a:t>
            </a:r>
          </a:p>
          <a:p>
            <a:pPr marL="285750" indent="-285750">
              <a:buFont typeface="Arial" panose="020B0604020202020204" pitchFamily="34" charset="0"/>
              <a:buChar char="•"/>
            </a:pPr>
            <a:endParaRPr lang="es-MX" sz="1700" dirty="0"/>
          </a:p>
          <a:p>
            <a:pPr marL="285750" indent="-285750">
              <a:buFont typeface="Arial" panose="020B0604020202020204" pitchFamily="34" charset="0"/>
              <a:buChar char="•"/>
            </a:pPr>
            <a:r>
              <a:rPr lang="es-MX" sz="1700" b="1" dirty="0"/>
              <a:t>Hipótesis de crecimiento: </a:t>
            </a:r>
            <a:r>
              <a:rPr lang="es-MX" sz="1700" dirty="0"/>
              <a:t>Evalúa los mecanismos mediante los cuales las personas descubren la solución, ya sea recomendaciones, publicidad, etc. Entre las métricas más utilizadas se encuentran la tasa de referencia y el Net </a:t>
            </a:r>
            <a:r>
              <a:rPr lang="es-MX" sz="1700" dirty="0" err="1"/>
              <a:t>Promoter</a:t>
            </a:r>
            <a:r>
              <a:rPr lang="es-MX" sz="1700" dirty="0"/>
              <a:t> Score (NPS), que reflejan si los usuarios actuales están satisfechos al punto de recomendarlo a otros. </a:t>
            </a:r>
            <a:r>
              <a:rPr lang="es-MX" sz="1700" dirty="0">
                <a:solidFill>
                  <a:srgbClr val="C00000"/>
                </a:solidFill>
              </a:rPr>
              <a:t>Ejemplo: Una plataforma de cursos online cree que los usuarios satisfechos la recomendarán a sus amigos. Si muchos comparten el link o invitan a otros tras usarla, la hipótesis se valida.</a:t>
            </a:r>
          </a:p>
          <a:p>
            <a:endParaRPr lang="es-MX" sz="1700" dirty="0"/>
          </a:p>
          <a:p>
            <a:endParaRPr lang="es-MX" sz="1700" b="1" dirty="0"/>
          </a:p>
          <a:p>
            <a:endParaRPr lang="es-AR" sz="1700" dirty="0"/>
          </a:p>
        </p:txBody>
      </p:sp>
    </p:spTree>
    <p:extLst>
      <p:ext uri="{BB962C8B-B14F-4D97-AF65-F5344CB8AC3E}">
        <p14:creationId xmlns:p14="http://schemas.microsoft.com/office/powerpoint/2010/main" val="10553656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0C0D-A574-8038-D87D-F1D5C0404B2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D10BAE0-4F9D-3D32-EB77-03CB4CA5DAC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PREPARAR UN MVP</a:t>
            </a:r>
            <a:endParaRPr lang="es-AR" dirty="0"/>
          </a:p>
        </p:txBody>
      </p:sp>
      <p:sp>
        <p:nvSpPr>
          <p:cNvPr id="3" name="CuadroTexto 2">
            <a:extLst>
              <a:ext uri="{FF2B5EF4-FFF2-40B4-BE49-F238E27FC236}">
                <a16:creationId xmlns:a16="http://schemas.microsoft.com/office/drawing/2014/main" id="{6FB72EE5-8591-A468-AD0D-013FD94387D0}"/>
              </a:ext>
            </a:extLst>
          </p:cNvPr>
          <p:cNvSpPr txBox="1"/>
          <p:nvPr/>
        </p:nvSpPr>
        <p:spPr>
          <a:xfrm>
            <a:off x="235974" y="831276"/>
            <a:ext cx="8082116" cy="5324535"/>
          </a:xfrm>
          <a:prstGeom prst="rect">
            <a:avLst/>
          </a:prstGeom>
          <a:noFill/>
        </p:spPr>
        <p:txBody>
          <a:bodyPr wrap="square">
            <a:spAutoFit/>
          </a:bodyPr>
          <a:lstStyle/>
          <a:p>
            <a:pPr marL="342900" indent="-342900">
              <a:buFont typeface="+mj-lt"/>
              <a:buAutoNum type="arabicPeriod"/>
            </a:pPr>
            <a:r>
              <a:rPr lang="es-MX" sz="1700" b="1" dirty="0"/>
              <a:t>Encontrar un Nicho: </a:t>
            </a:r>
            <a:r>
              <a:rPr lang="es-MX" sz="1700" dirty="0"/>
              <a:t>Identificar un segmento de mercado específico con una necesidad clara.</a:t>
            </a:r>
          </a:p>
          <a:p>
            <a:pPr marL="342900" indent="-342900">
              <a:buFont typeface="+mj-lt"/>
              <a:buAutoNum type="arabicPeriod"/>
            </a:pPr>
            <a:endParaRPr lang="es-MX" sz="1700" dirty="0"/>
          </a:p>
          <a:p>
            <a:pPr marL="342900" indent="-342900">
              <a:buFont typeface="+mj-lt"/>
              <a:buAutoNum type="arabicPeriod"/>
            </a:pPr>
            <a:r>
              <a:rPr lang="es-MX" sz="1700" b="1" dirty="0"/>
              <a:t>Crear un Roadmap Realista: </a:t>
            </a:r>
            <a:r>
              <a:rPr lang="es-MX" sz="1700" dirty="0"/>
              <a:t>Trazar un plan de desarrollo con objetivos y plazos alcanzables.</a:t>
            </a:r>
          </a:p>
          <a:p>
            <a:pPr marL="342900" indent="-342900">
              <a:buFont typeface="+mj-lt"/>
              <a:buAutoNum type="arabicPeriod"/>
            </a:pPr>
            <a:endParaRPr lang="es-MX" sz="1700" dirty="0"/>
          </a:p>
          <a:p>
            <a:pPr marL="342900" indent="-342900">
              <a:buFont typeface="+mj-lt"/>
              <a:buAutoNum type="arabicPeriod"/>
            </a:pPr>
            <a:r>
              <a:rPr lang="es-MX" sz="1700" b="1" dirty="0"/>
              <a:t>Investigar la Competencia: </a:t>
            </a:r>
            <a:r>
              <a:rPr lang="es-MX" sz="1700" dirty="0"/>
              <a:t>Analizar qué están haciendo otros en el mismo espacio para encontrar oportunidades</a:t>
            </a:r>
          </a:p>
          <a:p>
            <a:pPr marL="342900" indent="-342900">
              <a:buFont typeface="+mj-lt"/>
              <a:buAutoNum type="arabicPeriod"/>
            </a:pPr>
            <a:endParaRPr lang="es-MX" sz="1700" dirty="0"/>
          </a:p>
          <a:p>
            <a:pPr marL="342900" indent="-342900">
              <a:buFont typeface="+mj-lt"/>
              <a:buAutoNum type="arabicPeriod"/>
            </a:pPr>
            <a:r>
              <a:rPr lang="es-MX" sz="1700" b="1" dirty="0"/>
              <a:t>Pre-vender el MVP:</a:t>
            </a:r>
            <a:r>
              <a:rPr lang="es-MX" sz="1700" dirty="0"/>
              <a:t> Intentar vender el producto antes de que esté terminado para medir si los clientes están realmente dispuestos a pagar por él.</a:t>
            </a:r>
          </a:p>
          <a:p>
            <a:pPr marL="342900" indent="-342900">
              <a:buFont typeface="+mj-lt"/>
              <a:buAutoNum type="arabicPeriod"/>
            </a:pPr>
            <a:endParaRPr lang="es-MX" sz="1700" dirty="0"/>
          </a:p>
          <a:p>
            <a:pPr marL="342900" indent="-342900">
              <a:buFont typeface="+mj-lt"/>
              <a:buAutoNum type="arabicPeriod"/>
            </a:pPr>
            <a:r>
              <a:rPr lang="es-MX" sz="1700" b="1" dirty="0"/>
              <a:t>Testear las suposiciones:</a:t>
            </a:r>
            <a:r>
              <a:rPr lang="es-MX" sz="1700" dirty="0"/>
              <a:t> Poner a prueba las hipótesis clave sobre el problema del cliente y la solución propuesta.</a:t>
            </a:r>
          </a:p>
          <a:p>
            <a:pPr marL="342900" indent="-342900">
              <a:buFont typeface="+mj-lt"/>
              <a:buAutoNum type="arabicPeriod"/>
            </a:pPr>
            <a:endParaRPr lang="es-AR" sz="1700" dirty="0"/>
          </a:p>
          <a:p>
            <a:pPr marL="342900" indent="-342900">
              <a:buFont typeface="+mj-lt"/>
              <a:buAutoNum type="arabicPeriod"/>
            </a:pPr>
            <a:r>
              <a:rPr lang="es-MX" sz="1700" b="1" dirty="0"/>
              <a:t>Asegurarse que el MVP resuelve el problema correcto: </a:t>
            </a:r>
            <a:r>
              <a:rPr lang="es-MX" sz="1700" dirty="0"/>
              <a:t>Confirmar que la solución que se va a construir ataca la necesidad del cliente.</a:t>
            </a:r>
          </a:p>
          <a:p>
            <a:pPr marL="342900" indent="-342900">
              <a:buFont typeface="+mj-lt"/>
              <a:buAutoNum type="arabicPeriod"/>
            </a:pPr>
            <a:endParaRPr lang="es-MX" sz="1700" dirty="0"/>
          </a:p>
          <a:p>
            <a:pPr marL="342900" indent="-342900">
              <a:buFont typeface="+mj-lt"/>
              <a:buAutoNum type="arabicPeriod"/>
            </a:pPr>
            <a:r>
              <a:rPr lang="es-MX" sz="1700" b="1" dirty="0"/>
              <a:t>Focalizar en las funcionalidades principales: </a:t>
            </a:r>
            <a:r>
              <a:rPr lang="es-MX" sz="1700" dirty="0"/>
              <a:t>Concentrarse en desarrollar únicamente las características esenciales para resolver ese problema.</a:t>
            </a:r>
            <a:endParaRPr lang="es-AR" sz="1700" dirty="0"/>
          </a:p>
        </p:txBody>
      </p:sp>
    </p:spTree>
    <p:extLst>
      <p:ext uri="{BB962C8B-B14F-4D97-AF65-F5344CB8AC3E}">
        <p14:creationId xmlns:p14="http://schemas.microsoft.com/office/powerpoint/2010/main" val="23920066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2D77D-2551-64E3-5EE7-6ABD272D2F3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BAD58A4-6F3B-4410-95AF-593C8E7608C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479673E9-F154-2677-957A-49CC45B6AC03}"/>
              </a:ext>
            </a:extLst>
          </p:cNvPr>
          <p:cNvSpPr txBox="1"/>
          <p:nvPr/>
        </p:nvSpPr>
        <p:spPr>
          <a:xfrm>
            <a:off x="167148" y="1120877"/>
            <a:ext cx="6400800" cy="1754326"/>
          </a:xfrm>
          <a:prstGeom prst="rect">
            <a:avLst/>
          </a:prstGeom>
          <a:noFill/>
        </p:spPr>
        <p:txBody>
          <a:bodyPr wrap="square" rtlCol="0">
            <a:spAutoFit/>
          </a:bodyPr>
          <a:lstStyle/>
          <a:p>
            <a:r>
              <a:rPr lang="es-MX" b="1" dirty="0"/>
              <a:t>¿Qué son las practicas continuas de software?</a:t>
            </a:r>
          </a:p>
          <a:p>
            <a:endParaRPr lang="es-MX" b="1" dirty="0"/>
          </a:p>
          <a:p>
            <a:r>
              <a:rPr lang="es-MX" dirty="0"/>
              <a:t>Son un conjunto de enfoques que buscan </a:t>
            </a:r>
            <a:r>
              <a:rPr lang="es-MX" b="1" dirty="0"/>
              <a:t>automatizar y mejorar constantemente</a:t>
            </a:r>
            <a:r>
              <a:rPr lang="es-MX" dirty="0"/>
              <a:t> el proceso de desarrollo, integración, entrega y despliegue de software. </a:t>
            </a:r>
          </a:p>
          <a:p>
            <a:endParaRPr lang="es-AR" b="1" dirty="0"/>
          </a:p>
        </p:txBody>
      </p:sp>
      <p:pic>
        <p:nvPicPr>
          <p:cNvPr id="6" name="Imagen 5">
            <a:extLst>
              <a:ext uri="{FF2B5EF4-FFF2-40B4-BE49-F238E27FC236}">
                <a16:creationId xmlns:a16="http://schemas.microsoft.com/office/drawing/2014/main" id="{756FF1D3-AC1D-C1D9-E5F2-1AA6CC20E607}"/>
              </a:ext>
            </a:extLst>
          </p:cNvPr>
          <p:cNvPicPr>
            <a:picLocks noChangeAspect="1"/>
          </p:cNvPicPr>
          <p:nvPr/>
        </p:nvPicPr>
        <p:blipFill>
          <a:blip r:embed="rId3"/>
          <a:stretch>
            <a:fillRect/>
          </a:stretch>
        </p:blipFill>
        <p:spPr>
          <a:xfrm>
            <a:off x="72993" y="2712646"/>
            <a:ext cx="6868581" cy="3860219"/>
          </a:xfrm>
          <a:prstGeom prst="rect">
            <a:avLst/>
          </a:prstGeom>
        </p:spPr>
      </p:pic>
    </p:spTree>
    <p:extLst>
      <p:ext uri="{BB962C8B-B14F-4D97-AF65-F5344CB8AC3E}">
        <p14:creationId xmlns:p14="http://schemas.microsoft.com/office/powerpoint/2010/main" val="274869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4C35-80F6-7BDB-0F9B-3FC9400240C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A29BB87-3136-578B-F7A2-E0B9AABFDF0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LAS 4 P</a:t>
            </a:r>
            <a:endParaRPr lang="es-AR" dirty="0"/>
          </a:p>
        </p:txBody>
      </p:sp>
      <p:sp>
        <p:nvSpPr>
          <p:cNvPr id="8" name="CuadroTexto 7">
            <a:extLst>
              <a:ext uri="{FF2B5EF4-FFF2-40B4-BE49-F238E27FC236}">
                <a16:creationId xmlns:a16="http://schemas.microsoft.com/office/drawing/2014/main" id="{11461EAE-D4ED-5596-2856-73FECFC9762F}"/>
              </a:ext>
            </a:extLst>
          </p:cNvPr>
          <p:cNvSpPr txBox="1"/>
          <p:nvPr/>
        </p:nvSpPr>
        <p:spPr>
          <a:xfrm>
            <a:off x="373625" y="993058"/>
            <a:ext cx="10933471" cy="3970318"/>
          </a:xfrm>
          <a:prstGeom prst="rect">
            <a:avLst/>
          </a:prstGeom>
          <a:noFill/>
        </p:spPr>
        <p:txBody>
          <a:bodyPr wrap="square">
            <a:spAutoFit/>
          </a:bodyPr>
          <a:lstStyle/>
          <a:p>
            <a:pPr marL="342900" indent="-342900">
              <a:buFont typeface="+mj-lt"/>
              <a:buAutoNum type="arabicPeriod" startAt="3"/>
            </a:pPr>
            <a:r>
              <a:rPr lang="es-MX" b="1" dirty="0"/>
              <a:t>Proceso: </a:t>
            </a:r>
            <a:r>
              <a:rPr lang="es-MX" dirty="0"/>
              <a:t>Proporciona el marco conceptual para establecer un plan para el desarrollo de software. Un pequeño número de actividades de marco conceptual se aplica a todos los proyectos de software, sin importar su tamaño o complejidad. Algunos conjuntos de tareas permiten que las actividades del marco conceptual se adapten a las características del proyecto y a los requerimientos del equipo. </a:t>
            </a:r>
          </a:p>
          <a:p>
            <a:pPr marL="342900" indent="-342900">
              <a:buFont typeface="+mj-lt"/>
              <a:buAutoNum type="arabicPeriod" startAt="3"/>
            </a:pPr>
            <a:endParaRPr lang="es-MX" dirty="0"/>
          </a:p>
          <a:p>
            <a:pPr marL="342900" indent="-342900">
              <a:buFont typeface="+mj-lt"/>
              <a:buAutoNum type="arabicPeriod" startAt="3"/>
            </a:pPr>
            <a:r>
              <a:rPr lang="es-MX" b="1" dirty="0"/>
              <a:t>Proyecto: </a:t>
            </a:r>
            <a:r>
              <a:rPr lang="es-MX" dirty="0"/>
              <a:t>Es la actividad que une al personal, al producto y al proceso para llevarlos a la realidad, se planean y controlan ya que es la única forma para manejar la complejidad. El gerente de proyecto de software y los ingenieros que construyan el producto deben evitar un conjunto de señales de advertencia comunes, entender los factores de éxito que llevan a una buena administración del proyecto y desarrollar un enfoque para planificar, monitorear y controlar el proyecto. </a:t>
            </a:r>
          </a:p>
          <a:p>
            <a:pPr marL="342900" indent="-342900">
              <a:buFont typeface="+mj-lt"/>
              <a:buAutoNum type="arabicPeriod" startAt="3"/>
            </a:pPr>
            <a:endParaRPr lang="es-MX" dirty="0"/>
          </a:p>
          <a:p>
            <a:pPr marL="342900" indent="-342900">
              <a:buFont typeface="+mj-lt"/>
              <a:buAutoNum type="arabicPeriod" startAt="3"/>
            </a:pPr>
            <a:r>
              <a:rPr lang="es-MX" b="1" dirty="0"/>
              <a:t>Herramientas: </a:t>
            </a:r>
            <a:r>
              <a:rPr lang="es-MX" dirty="0"/>
              <a:t>Proporcionan un apoyo automatizado o semiautomatizado para el proceso. Cuando se integran las herramientas de modo que la información creada por una pueda ser utilizada por otra, queda establecido un sistema llamado ingeniería de software asistido por computadora.</a:t>
            </a:r>
          </a:p>
        </p:txBody>
      </p:sp>
    </p:spTree>
    <p:extLst>
      <p:ext uri="{BB962C8B-B14F-4D97-AF65-F5344CB8AC3E}">
        <p14:creationId xmlns:p14="http://schemas.microsoft.com/office/powerpoint/2010/main" val="7383063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B77D-7172-908D-4C05-69199CA7D60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23FF069-A1BA-A899-2E04-A34A637F092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934E6785-C035-3781-C52B-E8BA9191D59E}"/>
              </a:ext>
            </a:extLst>
          </p:cNvPr>
          <p:cNvSpPr txBox="1"/>
          <p:nvPr/>
        </p:nvSpPr>
        <p:spPr>
          <a:xfrm>
            <a:off x="167148" y="1120877"/>
            <a:ext cx="10255046" cy="2862322"/>
          </a:xfrm>
          <a:prstGeom prst="rect">
            <a:avLst/>
          </a:prstGeom>
          <a:noFill/>
        </p:spPr>
        <p:txBody>
          <a:bodyPr wrap="square" rtlCol="0">
            <a:spAutoFit/>
          </a:bodyPr>
          <a:lstStyle/>
          <a:p>
            <a:r>
              <a:rPr lang="es-MX" b="1" dirty="0"/>
              <a:t>Integración Continua</a:t>
            </a:r>
          </a:p>
          <a:p>
            <a:endParaRPr lang="es-MX" b="1" dirty="0"/>
          </a:p>
          <a:p>
            <a:r>
              <a:rPr lang="es-MX" dirty="0"/>
              <a:t>Es una práctica de desarrollo ágil de software que consiste en que todos los desarrolladores de un equipo suben o “integran” su código al repositorio central varias veces al día, en lugar de esperar a tener una gran cantidad de cambios acumulados.</a:t>
            </a:r>
          </a:p>
          <a:p>
            <a:endParaRPr lang="es-MX" dirty="0"/>
          </a:p>
          <a:p>
            <a:r>
              <a:rPr lang="es-MX" dirty="0"/>
              <a:t>Cada vez que alguien sube nuevo código (integración), se activa automáticamente una herramienta que realiza una "</a:t>
            </a:r>
            <a:r>
              <a:rPr lang="es-MX" b="1" dirty="0" err="1"/>
              <a:t>build</a:t>
            </a:r>
            <a:r>
              <a:rPr lang="es-MX" dirty="0"/>
              <a:t>", es decir compila el código, ejecuta pruebas automáticas y verifica que todo funcione correctamente.</a:t>
            </a:r>
          </a:p>
          <a:p>
            <a:endParaRPr lang="es-AR" b="1" dirty="0"/>
          </a:p>
        </p:txBody>
      </p:sp>
    </p:spTree>
    <p:extLst>
      <p:ext uri="{BB962C8B-B14F-4D97-AF65-F5344CB8AC3E}">
        <p14:creationId xmlns:p14="http://schemas.microsoft.com/office/powerpoint/2010/main" val="33655524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CE4A-0500-0579-9BFA-6864470C562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BD61024-3833-02AB-06A6-D00DBFCD550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61F7339C-B3F5-9A09-7D84-5E0AC8C50F58}"/>
              </a:ext>
            </a:extLst>
          </p:cNvPr>
          <p:cNvSpPr txBox="1"/>
          <p:nvPr/>
        </p:nvSpPr>
        <p:spPr>
          <a:xfrm>
            <a:off x="127820" y="948690"/>
            <a:ext cx="7000568" cy="5355312"/>
          </a:xfrm>
          <a:prstGeom prst="rect">
            <a:avLst/>
          </a:prstGeom>
          <a:noFill/>
        </p:spPr>
        <p:txBody>
          <a:bodyPr wrap="square" rtlCol="0">
            <a:spAutoFit/>
          </a:bodyPr>
          <a:lstStyle/>
          <a:p>
            <a:r>
              <a:rPr lang="es-MX" b="1" dirty="0"/>
              <a:t>¿Cómo funciona la integración Continua?</a:t>
            </a:r>
          </a:p>
          <a:p>
            <a:endParaRPr lang="es-MX" b="1" dirty="0"/>
          </a:p>
          <a:p>
            <a:pPr marL="342900" indent="-342900">
              <a:buAutoNum type="arabicPeriod"/>
            </a:pPr>
            <a:r>
              <a:rPr lang="es-MX" b="1" dirty="0" err="1"/>
              <a:t>Developer</a:t>
            </a:r>
            <a:r>
              <a:rPr lang="es-MX" b="1" dirty="0"/>
              <a:t>: </a:t>
            </a:r>
            <a:r>
              <a:rPr lang="es-MX" dirty="0"/>
              <a:t>Escribe código o realiza cambios en el código existente.</a:t>
            </a:r>
          </a:p>
          <a:p>
            <a:pPr marL="342900" indent="-342900">
              <a:buAutoNum type="arabicPeriod"/>
            </a:pPr>
            <a:endParaRPr lang="es-MX" b="1" dirty="0"/>
          </a:p>
          <a:p>
            <a:pPr marL="342900" indent="-342900">
              <a:buAutoNum type="arabicPeriod"/>
            </a:pPr>
            <a:r>
              <a:rPr lang="es-MX" b="1" dirty="0"/>
              <a:t>Source Control: </a:t>
            </a:r>
            <a:r>
              <a:rPr lang="es-MX" dirty="0"/>
              <a:t>El desarrollador hace "commit" y guarda sus cambios en un repositorio como Git. Esto dispara automáticamente el ciclo de CI.</a:t>
            </a:r>
          </a:p>
          <a:p>
            <a:pPr marL="342900" indent="-342900">
              <a:buAutoNum type="arabicPeriod"/>
            </a:pPr>
            <a:endParaRPr lang="es-MX" b="1" dirty="0"/>
          </a:p>
          <a:p>
            <a:pPr marL="342900" indent="-342900">
              <a:buAutoNum type="arabicPeriod"/>
            </a:pPr>
            <a:r>
              <a:rPr lang="es-MX" b="1" dirty="0" err="1"/>
              <a:t>Build</a:t>
            </a:r>
            <a:r>
              <a:rPr lang="es-MX" b="1" dirty="0"/>
              <a:t> (Construcción): </a:t>
            </a:r>
            <a:r>
              <a:rPr lang="es-MX" dirty="0"/>
              <a:t>El sistema de CI toma el nuevo código del repositorio y lo compila, junto con sus dependencias, para crear una versión funcional (una "</a:t>
            </a:r>
            <a:r>
              <a:rPr lang="es-MX" dirty="0" err="1"/>
              <a:t>build</a:t>
            </a:r>
            <a:r>
              <a:rPr lang="es-MX" dirty="0"/>
              <a:t>"). </a:t>
            </a:r>
          </a:p>
          <a:p>
            <a:pPr marL="342900" indent="-342900">
              <a:buAutoNum type="arabicPeriod"/>
            </a:pPr>
            <a:endParaRPr lang="es-MX" b="1" dirty="0"/>
          </a:p>
          <a:p>
            <a:pPr marL="342900" indent="-342900">
              <a:buAutoNum type="arabicPeriod"/>
            </a:pPr>
            <a:r>
              <a:rPr lang="es-MX" b="1" dirty="0" err="1"/>
              <a:t>Report</a:t>
            </a:r>
            <a:r>
              <a:rPr lang="es-MX" b="1" dirty="0"/>
              <a:t> (Reporte/Prueba): </a:t>
            </a:r>
            <a:r>
              <a:rPr lang="es-MX" dirty="0"/>
              <a:t>Se ejecutan automáticamente una serie de pruebas de aceptación para verificar que los nuevos cambios no han introducido errores</a:t>
            </a:r>
          </a:p>
          <a:p>
            <a:pPr marL="342900" indent="-342900">
              <a:buAutoNum type="arabicPeriod"/>
            </a:pPr>
            <a:endParaRPr lang="es-MX" b="1" dirty="0"/>
          </a:p>
          <a:p>
            <a:pPr marL="342900" indent="-342900">
              <a:buAutoNum type="arabicPeriod"/>
            </a:pPr>
            <a:r>
              <a:rPr lang="es-MX" b="1" dirty="0"/>
              <a:t>Release: </a:t>
            </a:r>
            <a:r>
              <a:rPr lang="es-MX" dirty="0"/>
              <a:t>Una vez que el código ha pasado exitosamente por el ciclo de CI está validado</a:t>
            </a:r>
            <a:endParaRPr lang="es-AR" b="1" dirty="0"/>
          </a:p>
        </p:txBody>
      </p:sp>
      <p:pic>
        <p:nvPicPr>
          <p:cNvPr id="6" name="Imagen 5">
            <a:extLst>
              <a:ext uri="{FF2B5EF4-FFF2-40B4-BE49-F238E27FC236}">
                <a16:creationId xmlns:a16="http://schemas.microsoft.com/office/drawing/2014/main" id="{C3D7A3B7-F950-D673-4A5E-7E73C0D6C8FF}"/>
              </a:ext>
            </a:extLst>
          </p:cNvPr>
          <p:cNvPicPr>
            <a:picLocks noChangeAspect="1"/>
          </p:cNvPicPr>
          <p:nvPr/>
        </p:nvPicPr>
        <p:blipFill>
          <a:blip r:embed="rId3"/>
          <a:stretch>
            <a:fillRect/>
          </a:stretch>
        </p:blipFill>
        <p:spPr>
          <a:xfrm>
            <a:off x="7226710" y="1811578"/>
            <a:ext cx="4965290" cy="3234843"/>
          </a:xfrm>
          <a:prstGeom prst="rect">
            <a:avLst/>
          </a:prstGeom>
        </p:spPr>
      </p:pic>
    </p:spTree>
    <p:extLst>
      <p:ext uri="{BB962C8B-B14F-4D97-AF65-F5344CB8AC3E}">
        <p14:creationId xmlns:p14="http://schemas.microsoft.com/office/powerpoint/2010/main" val="36738146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95E1C-04B2-0537-D605-B74C6EC20C8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397CB44-CF9B-FFC1-4432-44A48719E8C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B3CD357F-A3DC-2B5E-1179-729FB37B411B}"/>
              </a:ext>
            </a:extLst>
          </p:cNvPr>
          <p:cNvSpPr txBox="1"/>
          <p:nvPr/>
        </p:nvSpPr>
        <p:spPr>
          <a:xfrm>
            <a:off x="167148" y="1120877"/>
            <a:ext cx="9743768" cy="4524315"/>
          </a:xfrm>
          <a:prstGeom prst="rect">
            <a:avLst/>
          </a:prstGeom>
          <a:noFill/>
        </p:spPr>
        <p:txBody>
          <a:bodyPr wrap="square" rtlCol="0">
            <a:spAutoFit/>
          </a:bodyPr>
          <a:lstStyle/>
          <a:p>
            <a:r>
              <a:rPr lang="es-MX" b="1" dirty="0"/>
              <a:t>Integración continua, entrega continua y despliegue continuo</a:t>
            </a:r>
          </a:p>
          <a:p>
            <a:endParaRPr lang="es-MX" b="1" dirty="0"/>
          </a:p>
          <a:p>
            <a:pPr marL="342900" indent="-342900">
              <a:buAutoNum type="arabicPeriod"/>
            </a:pPr>
            <a:r>
              <a:rPr lang="es-MX" b="1" dirty="0"/>
              <a:t>Integración Continua: </a:t>
            </a:r>
            <a:r>
              <a:rPr lang="es-MX" dirty="0"/>
              <a:t>El proceso termina después de las pruebas de aceptación. El objetivo es tener una versión del software siempre probada y lista, pero el despliegue a producción está fuera de este flujo, es un proceso separado.</a:t>
            </a:r>
          </a:p>
          <a:p>
            <a:pPr marL="342900" indent="-342900">
              <a:buAutoNum type="arabicPeriod"/>
            </a:pPr>
            <a:endParaRPr lang="es-MX" b="1" dirty="0"/>
          </a:p>
          <a:p>
            <a:pPr marL="342900" indent="-342900">
              <a:buAutoNum type="arabicPeriod"/>
            </a:pPr>
            <a:r>
              <a:rPr lang="es-MX" b="1" dirty="0"/>
              <a:t>Entrega Continua:</a:t>
            </a:r>
            <a:r>
              <a:rPr lang="es-MX" dirty="0"/>
              <a:t> Incluye el flujo de la integración continua pero el despliegue a producción está incluido como un paso MANUAL. El software está siempre listo para ser lanzado con solo pulsar un botón, pero se requiere una acción humana.</a:t>
            </a:r>
          </a:p>
          <a:p>
            <a:pPr marL="342900" indent="-342900">
              <a:buAutoNum type="arabicPeriod"/>
            </a:pPr>
            <a:endParaRPr lang="es-MX" b="1" dirty="0"/>
          </a:p>
          <a:p>
            <a:pPr marL="342900" indent="-342900">
              <a:buAutoNum type="arabicPeriod"/>
            </a:pPr>
            <a:r>
              <a:rPr lang="es-MX" b="1" dirty="0"/>
              <a:t>Despliegue Continuo: </a:t>
            </a:r>
            <a:r>
              <a:rPr lang="es-MX" dirty="0"/>
              <a:t>El despliegue a producción es AUTOMÁTICO. Si el código pasa todas las fases de prueba anteriores, se lanza directamente a los usuarios sin ninguna intervención humana.</a:t>
            </a:r>
          </a:p>
          <a:p>
            <a:endParaRPr lang="es-MX" b="1" dirty="0"/>
          </a:p>
          <a:p>
            <a:endParaRPr lang="es-MX" b="1" dirty="0"/>
          </a:p>
          <a:p>
            <a:endParaRPr lang="es-AR" b="1" dirty="0"/>
          </a:p>
        </p:txBody>
      </p:sp>
    </p:spTree>
    <p:extLst>
      <p:ext uri="{BB962C8B-B14F-4D97-AF65-F5344CB8AC3E}">
        <p14:creationId xmlns:p14="http://schemas.microsoft.com/office/powerpoint/2010/main" val="33154140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7249-302A-20AF-9DAE-2CE08F3BACD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47879EB-DF02-24A9-C9C1-E7C9FACDDC3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72BA8807-C7CB-8003-6890-AE2E9DCBA245}"/>
              </a:ext>
            </a:extLst>
          </p:cNvPr>
          <p:cNvSpPr txBox="1"/>
          <p:nvPr/>
        </p:nvSpPr>
        <p:spPr>
          <a:xfrm>
            <a:off x="167148" y="1120877"/>
            <a:ext cx="9743768" cy="3416320"/>
          </a:xfrm>
          <a:prstGeom prst="rect">
            <a:avLst/>
          </a:prstGeom>
          <a:noFill/>
        </p:spPr>
        <p:txBody>
          <a:bodyPr wrap="square" rtlCol="0">
            <a:spAutoFit/>
          </a:bodyPr>
          <a:lstStyle/>
          <a:p>
            <a:r>
              <a:rPr lang="es-MX" b="1" dirty="0"/>
              <a:t>Pruebas Unitarias vs Pruebas de Aceptación</a:t>
            </a:r>
          </a:p>
          <a:p>
            <a:endParaRPr lang="es-MX" b="1" dirty="0"/>
          </a:p>
          <a:p>
            <a:endParaRPr lang="es-MX" dirty="0"/>
          </a:p>
          <a:p>
            <a:pPr marL="285750" indent="-285750">
              <a:buFont typeface="Arial" panose="020B0604020202020204" pitchFamily="34" charset="0"/>
              <a:buChar char="•"/>
            </a:pPr>
            <a:r>
              <a:rPr lang="es-MX" b="1" dirty="0"/>
              <a:t>Pruebas unitarias: </a:t>
            </a:r>
            <a:r>
              <a:rPr lang="es-MX" dirty="0"/>
              <a:t>Se enfocan en la unidad de código más pequeña posible (una función, un método o una clase) de forma aislada.</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Pruebas de Aceptación: </a:t>
            </a:r>
            <a:r>
              <a:rPr lang="es-MX" dirty="0"/>
              <a:t>Evalúan el sistema completo o una funcionalidad de principio a fin para asegurar que cumple con los requisitos definidos.</a:t>
            </a:r>
          </a:p>
          <a:p>
            <a:pPr marL="285750" indent="-285750">
              <a:buFont typeface="Arial" panose="020B0604020202020204" pitchFamily="34" charset="0"/>
              <a:buChar char="•"/>
            </a:pPr>
            <a:endParaRPr lang="es-MX" b="1" dirty="0"/>
          </a:p>
          <a:p>
            <a:endParaRPr lang="es-MX" b="1" dirty="0"/>
          </a:p>
          <a:p>
            <a:endParaRPr lang="es-AR" b="1" dirty="0"/>
          </a:p>
        </p:txBody>
      </p:sp>
    </p:spTree>
    <p:extLst>
      <p:ext uri="{BB962C8B-B14F-4D97-AF65-F5344CB8AC3E}">
        <p14:creationId xmlns:p14="http://schemas.microsoft.com/office/powerpoint/2010/main" val="18923386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A6CD-0B4F-9631-E0A9-E21E932FAAF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F0247EF-0F6C-E5E0-6247-D6DE849B0CA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43FEA148-94AC-32A7-2566-B71970F25064}"/>
              </a:ext>
            </a:extLst>
          </p:cNvPr>
          <p:cNvSpPr txBox="1"/>
          <p:nvPr/>
        </p:nvSpPr>
        <p:spPr>
          <a:xfrm>
            <a:off x="176980" y="894735"/>
            <a:ext cx="10599175" cy="5355312"/>
          </a:xfrm>
          <a:prstGeom prst="rect">
            <a:avLst/>
          </a:prstGeom>
          <a:noFill/>
        </p:spPr>
        <p:txBody>
          <a:bodyPr wrap="square" rtlCol="0">
            <a:spAutoFit/>
          </a:bodyPr>
          <a:lstStyle/>
          <a:p>
            <a:r>
              <a:rPr lang="es-MX" b="1" dirty="0"/>
              <a:t>Practicas fundamentales de la Integración Continua</a:t>
            </a:r>
          </a:p>
          <a:p>
            <a:endParaRPr lang="es-MX" b="1" dirty="0"/>
          </a:p>
          <a:p>
            <a:pPr marL="342900" indent="-342900">
              <a:buAutoNum type="arabicPeriod"/>
            </a:pPr>
            <a:r>
              <a:rPr lang="es-MX" b="1" dirty="0"/>
              <a:t>Mantenga un repositorio para el código donde todos los del equipo tengan acceso a la última versión y a las previas: </a:t>
            </a:r>
            <a:r>
              <a:rPr lang="es-MX" dirty="0"/>
              <a:t>Se necesita una única fuente donde todo el equipo integre su trabajo. La CI se activa automáticamente cada vez que un desarrollador sube su código a este repositorio.</a:t>
            </a:r>
          </a:p>
          <a:p>
            <a:pPr marL="342900" indent="-342900">
              <a:buAutoNum type="arabicPeriod"/>
            </a:pPr>
            <a:endParaRPr lang="es-MX" dirty="0"/>
          </a:p>
          <a:p>
            <a:pPr marL="342900" indent="-342900">
              <a:buAutoNum type="arabicPeriod"/>
            </a:pPr>
            <a:r>
              <a:rPr lang="es-MX" b="1" dirty="0"/>
              <a:t>Automatización del </a:t>
            </a:r>
            <a:r>
              <a:rPr lang="es-MX" b="1" dirty="0" err="1"/>
              <a:t>Build</a:t>
            </a:r>
            <a:r>
              <a:rPr lang="es-MX" b="1" dirty="0"/>
              <a:t>, cualquiera puede lanzar un </a:t>
            </a:r>
            <a:r>
              <a:rPr lang="es-MX" b="1" dirty="0" err="1"/>
              <a:t>build</a:t>
            </a:r>
            <a:r>
              <a:rPr lang="es-MX" b="1" dirty="0"/>
              <a:t>: </a:t>
            </a:r>
            <a:r>
              <a:rPr lang="es-MX" dirty="0"/>
              <a:t>En lugar de que cada desarrollador compile el proyecto en su máquina, un servidor de CI lo hace automáticamente. </a:t>
            </a:r>
          </a:p>
          <a:p>
            <a:pPr marL="342900" indent="-342900">
              <a:buAutoNum type="arabicPeriod"/>
            </a:pPr>
            <a:endParaRPr lang="es-MX" dirty="0"/>
          </a:p>
          <a:p>
            <a:pPr marL="342900" indent="-342900">
              <a:buAutoNum type="arabicPeriod"/>
            </a:pPr>
            <a:r>
              <a:rPr lang="es-MX" b="1" dirty="0"/>
              <a:t>Automatizar el testing (smoke test). Cualquiera puede lanzar la suite de test cases: </a:t>
            </a:r>
            <a:r>
              <a:rPr lang="es-MX" dirty="0"/>
              <a:t>Después de cada </a:t>
            </a:r>
            <a:r>
              <a:rPr lang="es-MX" dirty="0" err="1"/>
              <a:t>build</a:t>
            </a:r>
            <a:r>
              <a:rPr lang="es-MX" dirty="0"/>
              <a:t> automático, la CI ejecuta pruebas automáticas (como los "smoke </a:t>
            </a:r>
            <a:r>
              <a:rPr lang="es-MX" dirty="0" err="1"/>
              <a:t>tests</a:t>
            </a:r>
            <a:r>
              <a:rPr lang="es-MX" dirty="0"/>
              <a:t>", que son verificaciones rápidas básicas) para dar feedback inmediato al equipo. </a:t>
            </a:r>
          </a:p>
          <a:p>
            <a:pPr marL="342900" indent="-342900">
              <a:buAutoNum type="arabicPeriod"/>
            </a:pPr>
            <a:endParaRPr lang="es-MX" dirty="0"/>
          </a:p>
          <a:p>
            <a:pPr marL="342900" indent="-342900">
              <a:buAutoNum type="arabicPeriod"/>
            </a:pPr>
            <a:r>
              <a:rPr lang="es-MX" b="1" dirty="0"/>
              <a:t>Todos tienen acceso al ejecutable que se cree que es el mejor ejecutable: </a:t>
            </a:r>
            <a:r>
              <a:rPr lang="es-MX" dirty="0"/>
              <a:t>El resultado de un ciclo de CI exitoso es un ejecutable, debe ser fácilmente accesible para que el resto del equipo</a:t>
            </a:r>
          </a:p>
          <a:p>
            <a:pPr marL="342900" indent="-342900">
              <a:buAutoNum type="arabicPeriod"/>
            </a:pPr>
            <a:endParaRPr lang="es-MX" dirty="0"/>
          </a:p>
          <a:p>
            <a:pPr marL="342900" indent="-342900">
              <a:buAutoNum type="arabicPeriod"/>
            </a:pPr>
            <a:r>
              <a:rPr lang="es-MX" b="1" dirty="0"/>
              <a:t>Se le dedica un tiempo de seteo y tiempo de mantenimiento: </a:t>
            </a:r>
            <a:r>
              <a:rPr lang="es-MX" dirty="0"/>
              <a:t>La CI es un proceso que requiere compromiso. Hay un esfuerzo inicial para montarlo ("seteo") y un trabajo continuo de mantenimiento para adaptar las pruebas y la configuración.</a:t>
            </a:r>
            <a:endParaRPr lang="es-AR" b="1" dirty="0"/>
          </a:p>
        </p:txBody>
      </p:sp>
    </p:spTree>
    <p:extLst>
      <p:ext uri="{BB962C8B-B14F-4D97-AF65-F5344CB8AC3E}">
        <p14:creationId xmlns:p14="http://schemas.microsoft.com/office/powerpoint/2010/main" val="32609799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8EF4-9F24-4FB2-5123-77B990E1769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FF74079-4AE8-294E-4B89-D66FBD39642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4F28F131-D255-1517-7F99-DBB84A103EFD}"/>
              </a:ext>
            </a:extLst>
          </p:cNvPr>
          <p:cNvSpPr txBox="1"/>
          <p:nvPr/>
        </p:nvSpPr>
        <p:spPr>
          <a:xfrm>
            <a:off x="176980" y="894735"/>
            <a:ext cx="10599175" cy="4801314"/>
          </a:xfrm>
          <a:prstGeom prst="rect">
            <a:avLst/>
          </a:prstGeom>
          <a:noFill/>
        </p:spPr>
        <p:txBody>
          <a:bodyPr wrap="square" rtlCol="0">
            <a:spAutoFit/>
          </a:bodyPr>
          <a:lstStyle/>
          <a:p>
            <a:r>
              <a:rPr lang="es-MX" b="1" dirty="0"/>
              <a:t>¿Qué es un </a:t>
            </a:r>
            <a:r>
              <a:rPr lang="es-MX" b="1" dirty="0" err="1"/>
              <a:t>Build</a:t>
            </a:r>
            <a:r>
              <a:rPr lang="es-MX" b="1" dirty="0"/>
              <a:t> </a:t>
            </a:r>
            <a:r>
              <a:rPr lang="es-MX" b="1" dirty="0" err="1"/>
              <a:t>existoso</a:t>
            </a:r>
            <a:r>
              <a:rPr lang="es-MX" b="1" dirty="0"/>
              <a:t>?</a:t>
            </a:r>
          </a:p>
          <a:p>
            <a:endParaRPr lang="es-MX" b="1" dirty="0"/>
          </a:p>
          <a:p>
            <a:r>
              <a:rPr lang="es-MX" dirty="0"/>
              <a:t>No significa compilar todos los días, </a:t>
            </a:r>
            <a:r>
              <a:rPr lang="es-MX" dirty="0" err="1"/>
              <a:t>signficia</a:t>
            </a:r>
            <a:r>
              <a:rPr lang="es-MX" dirty="0"/>
              <a:t> completar todo este proceso sin intervención humana:</a:t>
            </a:r>
          </a:p>
          <a:p>
            <a:pPr marL="342900" indent="-342900">
              <a:buFont typeface="+mj-lt"/>
              <a:buAutoNum type="arabicPeriod"/>
            </a:pPr>
            <a:endParaRPr lang="es-MX" dirty="0"/>
          </a:p>
          <a:p>
            <a:pPr marL="342900" indent="-342900">
              <a:buFont typeface="+mj-lt"/>
              <a:buAutoNum type="arabicPeriod"/>
            </a:pPr>
            <a:r>
              <a:rPr lang="es-MX" dirty="0"/>
              <a:t>Todos los archivos fuente deben estar correctamente almacenados en el repositorio (</a:t>
            </a:r>
            <a:r>
              <a:rPr lang="es-MX" dirty="0" err="1"/>
              <a:t>check</a:t>
            </a:r>
            <a:r>
              <a:rPr lang="es-MX" dirty="0"/>
              <a:t>-in o </a:t>
            </a:r>
            <a:r>
              <a:rPr lang="es-MX" dirty="0" err="1"/>
              <a:t>checkoperation</a:t>
            </a:r>
            <a:r>
              <a:rPr lang="es-MX" dirty="0"/>
              <a:t>).</a:t>
            </a:r>
          </a:p>
          <a:p>
            <a:pPr marL="342900" indent="-342900">
              <a:buFont typeface="+mj-lt"/>
              <a:buAutoNum type="arabicPeriod"/>
            </a:pPr>
            <a:endParaRPr lang="es-MX" dirty="0"/>
          </a:p>
          <a:p>
            <a:pPr marL="342900" indent="-342900">
              <a:buFont typeface="+mj-lt"/>
              <a:buAutoNum type="arabicPeriod"/>
            </a:pPr>
            <a:r>
              <a:rPr lang="es-MX" dirty="0"/>
              <a:t>Cada archivo fuente debe compilarse sin errores</a:t>
            </a:r>
          </a:p>
          <a:p>
            <a:pPr marL="342900" indent="-342900">
              <a:buFont typeface="+mj-lt"/>
              <a:buAutoNum type="arabicPeriod"/>
            </a:pPr>
            <a:endParaRPr lang="es-MX" dirty="0"/>
          </a:p>
          <a:p>
            <a:pPr marL="342900" indent="-342900">
              <a:buFont typeface="+mj-lt"/>
              <a:buAutoNum type="arabicPeriod"/>
            </a:pPr>
            <a:r>
              <a:rPr lang="es-MX" dirty="0"/>
              <a:t>Los archivos objeto resultantes deben enlazarse (</a:t>
            </a:r>
            <a:r>
              <a:rPr lang="es-MX" dirty="0" err="1"/>
              <a:t>linkearse</a:t>
            </a:r>
            <a:r>
              <a:rPr lang="es-MX" dirty="0"/>
              <a:t>) correctamente y generar un artefacto listo para su ejecución (por ej. archivos .</a:t>
            </a:r>
            <a:r>
              <a:rPr lang="es-MX" dirty="0" err="1"/>
              <a:t>jar</a:t>
            </a:r>
            <a:r>
              <a:rPr lang="es-MX" dirty="0"/>
              <a:t>)</a:t>
            </a:r>
          </a:p>
          <a:p>
            <a:pPr marL="342900" indent="-342900">
              <a:buFont typeface="+mj-lt"/>
              <a:buAutoNum type="arabicPeriod"/>
            </a:pPr>
            <a:endParaRPr lang="es-MX" dirty="0"/>
          </a:p>
          <a:p>
            <a:pPr marL="342900" indent="-342900">
              <a:buFont typeface="+mj-lt"/>
              <a:buAutoNum type="arabicPeriod"/>
            </a:pPr>
            <a:r>
              <a:rPr lang="es-MX" dirty="0"/>
              <a:t>El sistema debe iniciarse y ejecutarse una suite de casos de prueba, cuanto más exhaustiva sea la suite de pruebas, mayor será el valor que aporta la integración continua.</a:t>
            </a:r>
          </a:p>
          <a:p>
            <a:pPr marL="342900" indent="-342900">
              <a:buFont typeface="+mj-lt"/>
              <a:buAutoNum type="arabicPeriod"/>
            </a:pPr>
            <a:endParaRPr lang="es-MX" dirty="0"/>
          </a:p>
          <a:p>
            <a:pPr marL="342900" indent="-342900">
              <a:buFont typeface="+mj-lt"/>
              <a:buAutoNum type="arabicPeriod"/>
            </a:pPr>
            <a:r>
              <a:rPr lang="es-MX" dirty="0"/>
              <a:t>Es recomendable aumentar la frecuencia de las integraciones, la clave para lograrlo es la automatización.</a:t>
            </a:r>
            <a:endParaRPr lang="es-AR" dirty="0"/>
          </a:p>
        </p:txBody>
      </p:sp>
    </p:spTree>
    <p:extLst>
      <p:ext uri="{BB962C8B-B14F-4D97-AF65-F5344CB8AC3E}">
        <p14:creationId xmlns:p14="http://schemas.microsoft.com/office/powerpoint/2010/main" val="5783536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4FA85-FFBE-F240-CCC0-C573B26D108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3A46ABB-8A9B-FBD9-0BD0-A231D56F1CF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PRACTICAS CONTINUAS DE SOFTWARE</a:t>
            </a:r>
            <a:endParaRPr lang="es-AR" dirty="0"/>
          </a:p>
        </p:txBody>
      </p:sp>
      <p:sp>
        <p:nvSpPr>
          <p:cNvPr id="2" name="CuadroTexto 1">
            <a:extLst>
              <a:ext uri="{FF2B5EF4-FFF2-40B4-BE49-F238E27FC236}">
                <a16:creationId xmlns:a16="http://schemas.microsoft.com/office/drawing/2014/main" id="{3E831922-11E4-03C4-6A34-AEF24B64831F}"/>
              </a:ext>
            </a:extLst>
          </p:cNvPr>
          <p:cNvSpPr txBox="1"/>
          <p:nvPr/>
        </p:nvSpPr>
        <p:spPr>
          <a:xfrm>
            <a:off x="176980" y="894735"/>
            <a:ext cx="10599175" cy="4801314"/>
          </a:xfrm>
          <a:prstGeom prst="rect">
            <a:avLst/>
          </a:prstGeom>
          <a:noFill/>
        </p:spPr>
        <p:txBody>
          <a:bodyPr wrap="square" rtlCol="0">
            <a:spAutoFit/>
          </a:bodyPr>
          <a:lstStyle/>
          <a:p>
            <a:r>
              <a:rPr lang="es-MX" b="1" dirty="0"/>
              <a:t>¿Qué es un </a:t>
            </a:r>
            <a:r>
              <a:rPr lang="es-MX" b="1" dirty="0" err="1"/>
              <a:t>Build</a:t>
            </a:r>
            <a:r>
              <a:rPr lang="es-MX" b="1" dirty="0"/>
              <a:t> </a:t>
            </a:r>
            <a:r>
              <a:rPr lang="es-MX" b="1" dirty="0" err="1"/>
              <a:t>existoso</a:t>
            </a:r>
            <a:r>
              <a:rPr lang="es-MX" b="1" dirty="0"/>
              <a:t>?</a:t>
            </a:r>
          </a:p>
          <a:p>
            <a:endParaRPr lang="es-MX" b="1" dirty="0"/>
          </a:p>
          <a:p>
            <a:r>
              <a:rPr lang="es-MX" dirty="0"/>
              <a:t>No significa compilar todos los días, </a:t>
            </a:r>
            <a:r>
              <a:rPr lang="es-MX" dirty="0" err="1"/>
              <a:t>signficia</a:t>
            </a:r>
            <a:r>
              <a:rPr lang="es-MX" dirty="0"/>
              <a:t> completar todo este proceso sin intervención humana:</a:t>
            </a:r>
          </a:p>
          <a:p>
            <a:pPr marL="342900" indent="-342900">
              <a:buFont typeface="+mj-lt"/>
              <a:buAutoNum type="arabicPeriod"/>
            </a:pPr>
            <a:endParaRPr lang="es-MX" dirty="0"/>
          </a:p>
          <a:p>
            <a:pPr marL="342900" indent="-342900">
              <a:buFont typeface="+mj-lt"/>
              <a:buAutoNum type="arabicPeriod"/>
            </a:pPr>
            <a:r>
              <a:rPr lang="es-MX" dirty="0"/>
              <a:t>Todos los archivos fuente deben estar correctamente almacenados en el repositorio (</a:t>
            </a:r>
            <a:r>
              <a:rPr lang="es-MX" dirty="0" err="1"/>
              <a:t>check</a:t>
            </a:r>
            <a:r>
              <a:rPr lang="es-MX" dirty="0"/>
              <a:t>-in o </a:t>
            </a:r>
            <a:r>
              <a:rPr lang="es-MX" dirty="0" err="1"/>
              <a:t>checkoperation</a:t>
            </a:r>
            <a:r>
              <a:rPr lang="es-MX" dirty="0"/>
              <a:t>).</a:t>
            </a:r>
          </a:p>
          <a:p>
            <a:pPr marL="342900" indent="-342900">
              <a:buFont typeface="+mj-lt"/>
              <a:buAutoNum type="arabicPeriod"/>
            </a:pPr>
            <a:endParaRPr lang="es-MX" dirty="0"/>
          </a:p>
          <a:p>
            <a:pPr marL="342900" indent="-342900">
              <a:buFont typeface="+mj-lt"/>
              <a:buAutoNum type="arabicPeriod"/>
            </a:pPr>
            <a:r>
              <a:rPr lang="es-MX" dirty="0"/>
              <a:t>Cada archivo fuente debe compilarse sin errores</a:t>
            </a:r>
          </a:p>
          <a:p>
            <a:pPr marL="342900" indent="-342900">
              <a:buFont typeface="+mj-lt"/>
              <a:buAutoNum type="arabicPeriod"/>
            </a:pPr>
            <a:endParaRPr lang="es-MX" dirty="0"/>
          </a:p>
          <a:p>
            <a:pPr marL="342900" indent="-342900">
              <a:buFont typeface="+mj-lt"/>
              <a:buAutoNum type="arabicPeriod"/>
            </a:pPr>
            <a:r>
              <a:rPr lang="es-MX" dirty="0"/>
              <a:t>Los archivos objeto resultantes deben enlazarse (</a:t>
            </a:r>
            <a:r>
              <a:rPr lang="es-MX" dirty="0" err="1"/>
              <a:t>linkearse</a:t>
            </a:r>
            <a:r>
              <a:rPr lang="es-MX" dirty="0"/>
              <a:t>) correctamente y generar un artefacto listo para su ejecución (por ej. archivos .</a:t>
            </a:r>
            <a:r>
              <a:rPr lang="es-MX" dirty="0" err="1"/>
              <a:t>jar</a:t>
            </a:r>
            <a:r>
              <a:rPr lang="es-MX" dirty="0"/>
              <a:t>)</a:t>
            </a:r>
          </a:p>
          <a:p>
            <a:pPr marL="342900" indent="-342900">
              <a:buFont typeface="+mj-lt"/>
              <a:buAutoNum type="arabicPeriod"/>
            </a:pPr>
            <a:endParaRPr lang="es-MX" dirty="0"/>
          </a:p>
          <a:p>
            <a:pPr marL="342900" indent="-342900">
              <a:buFont typeface="+mj-lt"/>
              <a:buAutoNum type="arabicPeriod"/>
            </a:pPr>
            <a:r>
              <a:rPr lang="es-MX" dirty="0"/>
              <a:t>El sistema debe iniciarse y ejecutarse una suite de casos de prueba, cuanto más exhaustiva sea la suite de pruebas, mayor será el valor que aporta la integración continua.</a:t>
            </a:r>
          </a:p>
          <a:p>
            <a:pPr marL="342900" indent="-342900">
              <a:buFont typeface="+mj-lt"/>
              <a:buAutoNum type="arabicPeriod"/>
            </a:pPr>
            <a:endParaRPr lang="es-MX" dirty="0"/>
          </a:p>
          <a:p>
            <a:pPr marL="342900" indent="-342900">
              <a:buFont typeface="+mj-lt"/>
              <a:buAutoNum type="arabicPeriod"/>
            </a:pPr>
            <a:r>
              <a:rPr lang="es-MX" dirty="0"/>
              <a:t>Es recomendable aumentar la frecuencia de las integraciones, la clave para lograrlo es la automatización.</a:t>
            </a:r>
            <a:endParaRPr lang="es-AR" dirty="0"/>
          </a:p>
        </p:txBody>
      </p:sp>
    </p:spTree>
    <p:extLst>
      <p:ext uri="{BB962C8B-B14F-4D97-AF65-F5344CB8AC3E}">
        <p14:creationId xmlns:p14="http://schemas.microsoft.com/office/powerpoint/2010/main" val="3200797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ED4EE-C8FE-B275-E5E7-6A20D17EF3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138867C-A80C-FCD1-215C-9AF6C4109A1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ENFOQUE TRADICIONAL VS INTEGRACIÓN CONTINUA</a:t>
            </a:r>
            <a:endParaRPr lang="es-AR" dirty="0"/>
          </a:p>
        </p:txBody>
      </p:sp>
      <p:sp>
        <p:nvSpPr>
          <p:cNvPr id="2" name="CuadroTexto 1">
            <a:extLst>
              <a:ext uri="{FF2B5EF4-FFF2-40B4-BE49-F238E27FC236}">
                <a16:creationId xmlns:a16="http://schemas.microsoft.com/office/drawing/2014/main" id="{28C12544-FBB3-1042-C569-CD5ECBD92394}"/>
              </a:ext>
            </a:extLst>
          </p:cNvPr>
          <p:cNvSpPr txBox="1"/>
          <p:nvPr/>
        </p:nvSpPr>
        <p:spPr>
          <a:xfrm>
            <a:off x="265471" y="1406012"/>
            <a:ext cx="6489291" cy="4247317"/>
          </a:xfrm>
          <a:prstGeom prst="rect">
            <a:avLst/>
          </a:prstGeom>
          <a:noFill/>
        </p:spPr>
        <p:txBody>
          <a:bodyPr wrap="square" rtlCol="0">
            <a:spAutoFit/>
          </a:bodyPr>
          <a:lstStyle/>
          <a:p>
            <a:r>
              <a:rPr lang="es-MX" b="1" dirty="0"/>
              <a:t>🟦 Enfoque Tradicional: L</a:t>
            </a:r>
            <a:r>
              <a:rPr lang="es-MX" dirty="0"/>
              <a:t>as etapas del desarrollo están bien separadas y suceden de manera secuencial:</a:t>
            </a:r>
          </a:p>
          <a:p>
            <a:endParaRPr lang="es-MX" dirty="0"/>
          </a:p>
          <a:p>
            <a:pPr marL="285750" indent="-285750">
              <a:buFont typeface="Arial" panose="020B0604020202020204" pitchFamily="34" charset="0"/>
              <a:buChar char="•"/>
            </a:pPr>
            <a:r>
              <a:rPr lang="es-MX" b="1" dirty="0" err="1"/>
              <a:t>Coding</a:t>
            </a:r>
            <a:r>
              <a:rPr lang="es-MX" dirty="0"/>
              <a:t>: Se desarrolla gran parte del código sin integrarlo de inmediato</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err="1"/>
              <a:t>Integration</a:t>
            </a:r>
            <a:r>
              <a:rPr lang="es-MX" dirty="0"/>
              <a:t>: Se juntan las distintas partes del código y se resuelven conflictos.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Testing</a:t>
            </a:r>
            <a:r>
              <a:rPr lang="es-MX" dirty="0"/>
              <a:t>: Se realizan pruebas una vez que todo está integrado, lo que puede revelar errores tardíamente.</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Release: </a:t>
            </a:r>
            <a:r>
              <a:rPr lang="es-MX" dirty="0"/>
              <a:t>Se lanza una versión del producto.</a:t>
            </a:r>
          </a:p>
          <a:p>
            <a:endParaRPr lang="es-MX" dirty="0"/>
          </a:p>
          <a:p>
            <a:endParaRPr lang="es-AR" dirty="0"/>
          </a:p>
        </p:txBody>
      </p:sp>
      <p:pic>
        <p:nvPicPr>
          <p:cNvPr id="5" name="Imagen 4">
            <a:extLst>
              <a:ext uri="{FF2B5EF4-FFF2-40B4-BE49-F238E27FC236}">
                <a16:creationId xmlns:a16="http://schemas.microsoft.com/office/drawing/2014/main" id="{AA714038-228E-4B46-2367-5AE7396E6C3A}"/>
              </a:ext>
            </a:extLst>
          </p:cNvPr>
          <p:cNvPicPr>
            <a:picLocks noChangeAspect="1"/>
          </p:cNvPicPr>
          <p:nvPr/>
        </p:nvPicPr>
        <p:blipFill>
          <a:blip r:embed="rId3"/>
          <a:srcRect l="7695" t="17568" r="4671"/>
          <a:stretch>
            <a:fillRect/>
          </a:stretch>
        </p:blipFill>
        <p:spPr>
          <a:xfrm>
            <a:off x="6754762" y="1553497"/>
            <a:ext cx="5348748" cy="3474618"/>
          </a:xfrm>
          <a:prstGeom prst="rect">
            <a:avLst/>
          </a:prstGeom>
        </p:spPr>
      </p:pic>
    </p:spTree>
    <p:extLst>
      <p:ext uri="{BB962C8B-B14F-4D97-AF65-F5344CB8AC3E}">
        <p14:creationId xmlns:p14="http://schemas.microsoft.com/office/powerpoint/2010/main" val="138640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0DB4-8290-E54B-B178-4138C7B10AB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01FCCEB-CA51-90BF-AFA5-97DA3F3B1ED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ENFOQUE TRADICIONAL VS INTEGRACIÓN CONTINUA</a:t>
            </a:r>
            <a:endParaRPr lang="es-AR" dirty="0"/>
          </a:p>
        </p:txBody>
      </p:sp>
      <p:sp>
        <p:nvSpPr>
          <p:cNvPr id="2" name="CuadroTexto 1">
            <a:extLst>
              <a:ext uri="{FF2B5EF4-FFF2-40B4-BE49-F238E27FC236}">
                <a16:creationId xmlns:a16="http://schemas.microsoft.com/office/drawing/2014/main" id="{F4427C9B-C133-941F-4CCA-540DBFCCD131}"/>
              </a:ext>
            </a:extLst>
          </p:cNvPr>
          <p:cNvSpPr txBox="1"/>
          <p:nvPr/>
        </p:nvSpPr>
        <p:spPr>
          <a:xfrm>
            <a:off x="265471" y="1406012"/>
            <a:ext cx="6489291" cy="3693319"/>
          </a:xfrm>
          <a:prstGeom prst="rect">
            <a:avLst/>
          </a:prstGeom>
          <a:noFill/>
        </p:spPr>
        <p:txBody>
          <a:bodyPr wrap="square" rtlCol="0">
            <a:spAutoFit/>
          </a:bodyPr>
          <a:lstStyle/>
          <a:p>
            <a:r>
              <a:rPr lang="es-MX" b="1" dirty="0"/>
              <a:t>🟩 Enfoque de Integración Continua: </a:t>
            </a:r>
          </a:p>
          <a:p>
            <a:endParaRPr lang="es-MX" b="1" dirty="0"/>
          </a:p>
          <a:p>
            <a:pPr marL="285750" indent="-285750">
              <a:buFont typeface="Arial" panose="020B0604020202020204" pitchFamily="34" charset="0"/>
              <a:buChar char="•"/>
            </a:pPr>
            <a:r>
              <a:rPr lang="es-MX" dirty="0"/>
              <a:t>Propone una integración y testeo </a:t>
            </a:r>
            <a:r>
              <a:rPr lang="es-MX" b="1" dirty="0"/>
              <a:t>frecuentes y automatizados</a:t>
            </a:r>
            <a:r>
              <a:rPr lang="es-MX" dirty="0"/>
              <a:t>, se sigue desarrollando código y realizando pruebas unitarias, pero cada cambio (</a:t>
            </a:r>
            <a:r>
              <a:rPr lang="es-MX" b="1" dirty="0" err="1"/>
              <a:t>checking</a:t>
            </a:r>
            <a:r>
              <a:rPr lang="es-MX" dirty="0"/>
              <a:t>) se integra inmediatamente al repositorio compartido.</a:t>
            </a:r>
          </a:p>
          <a:p>
            <a:endParaRPr lang="es-MX" dirty="0"/>
          </a:p>
          <a:p>
            <a:pPr marL="285750" indent="-285750">
              <a:buFont typeface="Arial" panose="020B0604020202020204" pitchFamily="34" charset="0"/>
              <a:buChar char="•"/>
            </a:pPr>
            <a:r>
              <a:rPr lang="es-MX" dirty="0"/>
              <a:t>Luego, se ejecuta automáticamente un proceso de </a:t>
            </a:r>
            <a:r>
              <a:rPr lang="es-MX" b="1" dirty="0" err="1"/>
              <a:t>build</a:t>
            </a:r>
            <a:r>
              <a:rPr lang="es-MX" dirty="0"/>
              <a:t> y </a:t>
            </a:r>
            <a:r>
              <a:rPr lang="es-MX" b="1" dirty="0"/>
              <a:t>test</a:t>
            </a:r>
            <a:r>
              <a:rPr lang="es-MX" dirty="0"/>
              <a:t>, para detectar errores muy temprano, así tener versiones liberables del software en cualquier momento, con funcionalidad incremental.</a:t>
            </a:r>
          </a:p>
          <a:p>
            <a:endParaRPr lang="es-MX" dirty="0"/>
          </a:p>
          <a:p>
            <a:endParaRPr lang="es-AR" dirty="0"/>
          </a:p>
        </p:txBody>
      </p:sp>
      <p:pic>
        <p:nvPicPr>
          <p:cNvPr id="5" name="Imagen 4">
            <a:extLst>
              <a:ext uri="{FF2B5EF4-FFF2-40B4-BE49-F238E27FC236}">
                <a16:creationId xmlns:a16="http://schemas.microsoft.com/office/drawing/2014/main" id="{89841958-96E9-BBD5-17E3-E3086C7C7D32}"/>
              </a:ext>
            </a:extLst>
          </p:cNvPr>
          <p:cNvPicPr>
            <a:picLocks noChangeAspect="1"/>
          </p:cNvPicPr>
          <p:nvPr/>
        </p:nvPicPr>
        <p:blipFill>
          <a:blip r:embed="rId3"/>
          <a:srcRect l="7695" t="17568" r="4671"/>
          <a:stretch>
            <a:fillRect/>
          </a:stretch>
        </p:blipFill>
        <p:spPr>
          <a:xfrm>
            <a:off x="6754762" y="1553497"/>
            <a:ext cx="5348748" cy="3474618"/>
          </a:xfrm>
          <a:prstGeom prst="rect">
            <a:avLst/>
          </a:prstGeom>
        </p:spPr>
      </p:pic>
    </p:spTree>
    <p:extLst>
      <p:ext uri="{BB962C8B-B14F-4D97-AF65-F5344CB8AC3E}">
        <p14:creationId xmlns:p14="http://schemas.microsoft.com/office/powerpoint/2010/main" val="18948414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E657C-291A-2C2C-9F4B-43B321F3DB8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4EFA170-1F4A-F1BE-E6EB-A898AAC9EF6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71F91B9A-6E80-A7B6-D743-3C64E9730521}"/>
              </a:ext>
            </a:extLst>
          </p:cNvPr>
          <p:cNvSpPr txBox="1"/>
          <p:nvPr/>
        </p:nvSpPr>
        <p:spPr>
          <a:xfrm>
            <a:off x="206477" y="983225"/>
            <a:ext cx="6489291" cy="1754326"/>
          </a:xfrm>
          <a:prstGeom prst="rect">
            <a:avLst/>
          </a:prstGeom>
          <a:noFill/>
        </p:spPr>
        <p:txBody>
          <a:bodyPr wrap="square" rtlCol="0">
            <a:spAutoFit/>
          </a:bodyPr>
          <a:lstStyle/>
          <a:p>
            <a:r>
              <a:rPr lang="es-MX" b="1" dirty="0"/>
              <a:t>¿Qué es scrum?</a:t>
            </a:r>
          </a:p>
          <a:p>
            <a:endParaRPr lang="es-MX" dirty="0"/>
          </a:p>
          <a:p>
            <a:r>
              <a:rPr lang="es-MX" dirty="0"/>
              <a:t>Un marco de trabajo liviano que ayuda a las personas, equipos y organizaciones a generar valor a través de soluciones adaptativas para problemas complejos.</a:t>
            </a:r>
          </a:p>
          <a:p>
            <a:endParaRPr lang="es-AR" dirty="0"/>
          </a:p>
        </p:txBody>
      </p:sp>
    </p:spTree>
    <p:extLst>
      <p:ext uri="{BB962C8B-B14F-4D97-AF65-F5344CB8AC3E}">
        <p14:creationId xmlns:p14="http://schemas.microsoft.com/office/powerpoint/2010/main" val="393217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510D-71AF-D351-30AB-7A9E83E5303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662730D-0F7F-9240-2B05-04878920D19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CARACTERISTICAS DE LOS PROYECTOS</a:t>
            </a:r>
            <a:endParaRPr lang="es-AR" dirty="0"/>
          </a:p>
        </p:txBody>
      </p:sp>
      <p:sp>
        <p:nvSpPr>
          <p:cNvPr id="8" name="CuadroTexto 7">
            <a:extLst>
              <a:ext uri="{FF2B5EF4-FFF2-40B4-BE49-F238E27FC236}">
                <a16:creationId xmlns:a16="http://schemas.microsoft.com/office/drawing/2014/main" id="{0853929A-4582-FF54-600D-CF850DB0A79A}"/>
              </a:ext>
            </a:extLst>
          </p:cNvPr>
          <p:cNvSpPr txBox="1"/>
          <p:nvPr/>
        </p:nvSpPr>
        <p:spPr>
          <a:xfrm>
            <a:off x="373625" y="993058"/>
            <a:ext cx="10933471" cy="5355312"/>
          </a:xfrm>
          <a:prstGeom prst="rect">
            <a:avLst/>
          </a:prstGeom>
          <a:noFill/>
        </p:spPr>
        <p:txBody>
          <a:bodyPr wrap="square">
            <a:spAutoFit/>
          </a:bodyPr>
          <a:lstStyle/>
          <a:p>
            <a:pPr marL="342900" indent="-342900">
              <a:buAutoNum type="arabicPeriod"/>
            </a:pPr>
            <a:r>
              <a:rPr lang="es-MX" b="1" dirty="0"/>
              <a:t>Orientación a objetivos:</a:t>
            </a:r>
          </a:p>
          <a:p>
            <a:pPr marL="800100" lvl="1" indent="-342900">
              <a:buFont typeface="Arial" panose="020B0604020202020204" pitchFamily="34" charset="0"/>
              <a:buChar char="•"/>
            </a:pPr>
            <a:r>
              <a:rPr lang="es-MX" dirty="0"/>
              <a:t>Están dirigidos a obtener resultados y ello se refleja a través de objetivos, los cuales guían el proyecto, son únicos, claros, alcanzables y no pueden ser ambiguos </a:t>
            </a:r>
          </a:p>
          <a:p>
            <a:pPr marL="800100" lvl="1" indent="-342900">
              <a:buFont typeface="Arial" panose="020B0604020202020204" pitchFamily="34" charset="0"/>
              <a:buChar char="•"/>
            </a:pPr>
            <a:r>
              <a:rPr lang="es-MX" dirty="0"/>
              <a:t>El proyecto tiene como resultado un producto donde cada versión es única</a:t>
            </a:r>
          </a:p>
          <a:p>
            <a:pPr marL="800100" lvl="1" indent="-342900">
              <a:buFont typeface="Arial" panose="020B0604020202020204" pitchFamily="34" charset="0"/>
              <a:buChar char="•"/>
            </a:pPr>
            <a:endParaRPr lang="es-MX" b="1" dirty="0"/>
          </a:p>
          <a:p>
            <a:pPr marL="342900" indent="-342900">
              <a:buFont typeface="+mj-lt"/>
              <a:buAutoNum type="arabicPeriod"/>
            </a:pPr>
            <a:r>
              <a:rPr lang="es-MX" b="1" dirty="0"/>
              <a:t>Duración limitada: </a:t>
            </a:r>
          </a:p>
          <a:p>
            <a:pPr marL="800100" lvl="1" indent="-342900">
              <a:buFont typeface="Arial" panose="020B0604020202020204" pitchFamily="34" charset="0"/>
              <a:buChar char="•"/>
            </a:pPr>
            <a:r>
              <a:rPr lang="es-MX" dirty="0"/>
              <a:t>Son temporarios, cuando se alcanza el/los objetivo/s, el proyecto termina. </a:t>
            </a:r>
          </a:p>
          <a:p>
            <a:pPr marL="800100" lvl="1" indent="-342900">
              <a:buFont typeface="Arial" panose="020B0604020202020204" pitchFamily="34" charset="0"/>
              <a:buChar char="•"/>
            </a:pPr>
            <a:r>
              <a:rPr lang="es-MX" dirty="0"/>
              <a:t>Una línea de producción no es un proyecto, ya que esta se repite siempre, pero el proyecto tiene fecha de inicio y fin.</a:t>
            </a:r>
          </a:p>
          <a:p>
            <a:pPr marL="342900" indent="-342900">
              <a:buFont typeface="+mj-lt"/>
              <a:buAutoNum type="arabicPeriod"/>
            </a:pPr>
            <a:endParaRPr lang="es-MX" dirty="0"/>
          </a:p>
          <a:p>
            <a:pPr marL="342900" indent="-342900">
              <a:buFont typeface="+mj-lt"/>
              <a:buAutoNum type="arabicPeriod"/>
            </a:pPr>
            <a:r>
              <a:rPr lang="es-MX" b="1" dirty="0"/>
              <a:t>Tareas interrelacionadas basadas en esfuerzos y recursos: </a:t>
            </a:r>
          </a:p>
          <a:p>
            <a:pPr marL="800100" lvl="1" indent="-342900">
              <a:buFont typeface="Arial" panose="020B0604020202020204" pitchFamily="34" charset="0"/>
              <a:buChar char="•"/>
            </a:pPr>
            <a:r>
              <a:rPr lang="es-MX" b="1" dirty="0"/>
              <a:t>Complejidad sistémica: </a:t>
            </a:r>
            <a:r>
              <a:rPr lang="es-MX" dirty="0"/>
              <a:t>Los problemas a resolver en un proyecto no son simples, tienen muchas partes conectadas entre sí.</a:t>
            </a:r>
          </a:p>
          <a:p>
            <a:pPr marL="800100" lvl="1" indent="-342900">
              <a:buFont typeface="Arial" panose="020B0604020202020204" pitchFamily="34" charset="0"/>
              <a:buChar char="•"/>
            </a:pPr>
            <a:r>
              <a:rPr lang="es-MX" dirty="0"/>
              <a:t>Se divide todo el trabajo en tareas más simples que se relacionan entre sí.</a:t>
            </a:r>
          </a:p>
          <a:p>
            <a:pPr marL="800100" lvl="1" indent="-342900">
              <a:buFont typeface="Arial" panose="020B0604020202020204" pitchFamily="34" charset="0"/>
              <a:buChar char="•"/>
            </a:pPr>
            <a:r>
              <a:rPr lang="es-MX" dirty="0"/>
              <a:t>La interrelación genera dependencias inevitables y hace referencia a que hay tareas que se pueden realizar en paralelo y otras deben esperar el fin de las anteriores.</a:t>
            </a:r>
          </a:p>
          <a:p>
            <a:pPr marL="800100" lvl="1" indent="-342900">
              <a:buFont typeface="Arial" panose="020B0604020202020204" pitchFamily="34" charset="0"/>
              <a:buChar char="•"/>
            </a:pPr>
            <a:r>
              <a:rPr lang="es-MX" dirty="0"/>
              <a:t>La definición de las tareas se obtiene según el proceso de trabajo elegido. </a:t>
            </a:r>
          </a:p>
          <a:p>
            <a:pPr lvl="1"/>
            <a:endParaRPr lang="es-MX" dirty="0"/>
          </a:p>
          <a:p>
            <a:pPr marL="342900" indent="-342900">
              <a:buFont typeface="+mj-lt"/>
              <a:buAutoNum type="arabicPeriod"/>
            </a:pPr>
            <a:r>
              <a:rPr lang="es-MX" b="1" dirty="0"/>
              <a:t>Son únicos: </a:t>
            </a:r>
            <a:r>
              <a:rPr lang="es-MX" dirty="0"/>
              <a:t>Todos los proyectos por mas similares que sean tienen características que los hacen únicos. </a:t>
            </a:r>
          </a:p>
        </p:txBody>
      </p:sp>
    </p:spTree>
    <p:extLst>
      <p:ext uri="{BB962C8B-B14F-4D97-AF65-F5344CB8AC3E}">
        <p14:creationId xmlns:p14="http://schemas.microsoft.com/office/powerpoint/2010/main" val="27497154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60E22-DF6F-5214-6AD5-63FBEDA39F0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2693531-88DB-CFB7-4DBB-BC50C4AFA4F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FADB6714-F8D7-7475-9444-2F56A63A481A}"/>
              </a:ext>
            </a:extLst>
          </p:cNvPr>
          <p:cNvSpPr txBox="1"/>
          <p:nvPr/>
        </p:nvSpPr>
        <p:spPr>
          <a:xfrm>
            <a:off x="206477" y="983225"/>
            <a:ext cx="11395587" cy="4801314"/>
          </a:xfrm>
          <a:prstGeom prst="rect">
            <a:avLst/>
          </a:prstGeom>
          <a:noFill/>
        </p:spPr>
        <p:txBody>
          <a:bodyPr wrap="square" rtlCol="0">
            <a:spAutoFit/>
          </a:bodyPr>
          <a:lstStyle/>
          <a:p>
            <a:r>
              <a:rPr lang="es-MX" b="1" dirty="0"/>
              <a:t>Valores de Scrum</a:t>
            </a:r>
          </a:p>
          <a:p>
            <a:endParaRPr lang="es-MX" dirty="0"/>
          </a:p>
          <a:p>
            <a:pPr marL="342900" indent="-342900">
              <a:buAutoNum type="arabicPeriod"/>
            </a:pPr>
            <a:r>
              <a:rPr lang="es-MX" b="1" dirty="0"/>
              <a:t>Compromiso: </a:t>
            </a:r>
            <a:r>
              <a:rPr lang="es-MX" dirty="0"/>
              <a:t>Las personas se comprometen con los objetivos del equipo,  asumiendo la responsabilidad de sus tareas y del éxito del equipo.</a:t>
            </a:r>
          </a:p>
          <a:p>
            <a:pPr marL="342900" indent="-342900">
              <a:buAutoNum type="arabicPeriod"/>
            </a:pPr>
            <a:endParaRPr lang="es-MX" b="1" dirty="0"/>
          </a:p>
          <a:p>
            <a:pPr marL="342900" indent="-342900">
              <a:buAutoNum type="arabicPeriod"/>
            </a:pPr>
            <a:r>
              <a:rPr lang="es-MX" b="1" dirty="0"/>
              <a:t>Enfoque: </a:t>
            </a:r>
            <a:r>
              <a:rPr lang="es-MX" dirty="0"/>
              <a:t>Promueve el foco en lo importante: los objetivos del Sprint y del producto. Gracias a la priorización del Product Backlog y la protección del Sprint Backlog, el equipo puede concentrarse en terminar lo que se ha propuesto, sin distraerse con tareas secundarias o cambios constantes. Esto mejora la productividad y la calidad del trabajo entregado.</a:t>
            </a:r>
          </a:p>
          <a:p>
            <a:pPr marL="342900" indent="-342900">
              <a:buAutoNum type="arabicPeriod"/>
            </a:pPr>
            <a:endParaRPr lang="es-MX" b="1" dirty="0"/>
          </a:p>
          <a:p>
            <a:pPr marL="342900" indent="-342900">
              <a:buAutoNum type="arabicPeriod"/>
            </a:pPr>
            <a:r>
              <a:rPr lang="es-MX" b="1" dirty="0"/>
              <a:t>Apertura: </a:t>
            </a:r>
            <a:r>
              <a:rPr lang="es-MX" dirty="0"/>
              <a:t>Se valoran las nuevas ideas, compartir información y a hablar con honestidad sobre el progreso, los obstáculos o los errores. </a:t>
            </a:r>
            <a:endParaRPr lang="es-MX" b="1" dirty="0"/>
          </a:p>
          <a:p>
            <a:pPr marL="342900" indent="-342900">
              <a:buAutoNum type="arabicPeriod"/>
            </a:pPr>
            <a:endParaRPr lang="es-MX" b="1" dirty="0"/>
          </a:p>
          <a:p>
            <a:pPr marL="342900" indent="-342900">
              <a:buAutoNum type="arabicPeriod"/>
            </a:pPr>
            <a:r>
              <a:rPr lang="es-MX" b="1" dirty="0"/>
              <a:t>Respeto: </a:t>
            </a:r>
            <a:r>
              <a:rPr lang="es-MX" dirty="0"/>
              <a:t>Todos reconocen el valor de las contribuciones de los demás, independientemente del rol que ocupen.</a:t>
            </a:r>
          </a:p>
          <a:p>
            <a:pPr marL="342900" indent="-342900">
              <a:buAutoNum type="arabicPeriod"/>
            </a:pPr>
            <a:endParaRPr lang="es-MX" b="1" dirty="0"/>
          </a:p>
          <a:p>
            <a:pPr marL="342900" indent="-342900">
              <a:buAutoNum type="arabicPeriod"/>
            </a:pPr>
            <a:r>
              <a:rPr lang="es-MX" b="1" dirty="0"/>
              <a:t>Coraje: </a:t>
            </a:r>
            <a:r>
              <a:rPr lang="es-MX" dirty="0"/>
              <a:t>Necesario para afrontar desafíos, asumir errores, innovar sin miedo y defender las buenas prácticas. </a:t>
            </a:r>
            <a:endParaRPr lang="es-AR" dirty="0"/>
          </a:p>
        </p:txBody>
      </p:sp>
    </p:spTree>
    <p:extLst>
      <p:ext uri="{BB962C8B-B14F-4D97-AF65-F5344CB8AC3E}">
        <p14:creationId xmlns:p14="http://schemas.microsoft.com/office/powerpoint/2010/main" val="10802567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BEEDB-F1F1-DB96-5B60-7F11973F887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04FAF34-6B1C-AA49-6351-4972AD25F89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B8C338D9-5458-9A7C-9FB5-D77BC1D74BE9}"/>
              </a:ext>
            </a:extLst>
          </p:cNvPr>
          <p:cNvSpPr txBox="1"/>
          <p:nvPr/>
        </p:nvSpPr>
        <p:spPr>
          <a:xfrm>
            <a:off x="186812" y="875070"/>
            <a:ext cx="11818375" cy="4801314"/>
          </a:xfrm>
          <a:prstGeom prst="rect">
            <a:avLst/>
          </a:prstGeom>
          <a:noFill/>
        </p:spPr>
        <p:txBody>
          <a:bodyPr wrap="square" rtlCol="0">
            <a:spAutoFit/>
          </a:bodyPr>
          <a:lstStyle/>
          <a:p>
            <a:r>
              <a:rPr lang="es-MX" b="1" dirty="0"/>
              <a:t>¿Qué es el empirismo en SCRUM?</a:t>
            </a:r>
          </a:p>
          <a:p>
            <a:endParaRPr lang="es-MX" b="1" dirty="0"/>
          </a:p>
          <a:p>
            <a:r>
              <a:rPr lang="es-MX" dirty="0"/>
              <a:t>El empirismo afirma que el conocimiento proviene de la experiencia y la toma de decisiones basadas en lo que se observa. Tiene 3 pilares</a:t>
            </a:r>
          </a:p>
          <a:p>
            <a:endParaRPr lang="es-MX" b="1" dirty="0"/>
          </a:p>
          <a:p>
            <a:pPr marL="342900" indent="-342900">
              <a:buAutoNum type="arabicPeriod"/>
            </a:pPr>
            <a:r>
              <a:rPr lang="es-MX" b="1" dirty="0"/>
              <a:t>Transparencia: </a:t>
            </a:r>
            <a:r>
              <a:rPr lang="es-MX" dirty="0"/>
              <a:t>El proceso y trabajo deben ser visibles para los que realizan y reciben el trabajo. Los artefactos con poca transparencia conducen a decisiones que disminuyen valor y aumentan riesgo. La transparencia permite la inspección pero sin ella genera engaños y desperdicios. </a:t>
            </a:r>
          </a:p>
          <a:p>
            <a:pPr marL="342900" indent="-342900">
              <a:buAutoNum type="arabicPeriod"/>
            </a:pPr>
            <a:endParaRPr lang="es-MX" dirty="0"/>
          </a:p>
          <a:p>
            <a:pPr marL="342900" indent="-342900">
              <a:buAutoNum type="arabicPeriod"/>
            </a:pPr>
            <a:r>
              <a:rPr lang="es-MX" b="1" dirty="0"/>
              <a:t>Inspección: </a:t>
            </a:r>
            <a:r>
              <a:rPr lang="es-MX" dirty="0"/>
              <a:t>Los artefactos de Scrum y el progreso hacia objetivos deben ser inspeccionados con frecuencia para detectar varianzas o problemas. Scrum proporciona cadencia en forma de cinco eventos, la inspección permite la adaptación pero sin ella se considera inútil. </a:t>
            </a:r>
          </a:p>
          <a:p>
            <a:pPr marL="342900" indent="-342900">
              <a:buAutoNum type="arabicPeriod"/>
            </a:pPr>
            <a:endParaRPr lang="es-MX" dirty="0"/>
          </a:p>
          <a:p>
            <a:pPr marL="342900" indent="-342900">
              <a:buAutoNum type="arabicPeriod"/>
            </a:pPr>
            <a:r>
              <a:rPr lang="es-MX" b="1" dirty="0"/>
              <a:t>Adaptación: </a:t>
            </a:r>
            <a:r>
              <a:rPr lang="es-MX" dirty="0"/>
              <a:t>Si algún aspecto de un proceso se desvía fuera de los límites aceptables o el producto es inaceptable, el proceso o materiales deben ajustarse. El ajuste debe realizarse lo antes posible para minimizar la desviación adicional. La adaptación es difícil cuando los involucrados no están empoderados o no poseen capacidad para autogestionarse. Un equipo Scrum debe adaptarse cuando aprende algo nuevo por la inspección.</a:t>
            </a:r>
            <a:endParaRPr lang="es-MX" b="1" dirty="0"/>
          </a:p>
        </p:txBody>
      </p:sp>
    </p:spTree>
    <p:extLst>
      <p:ext uri="{BB962C8B-B14F-4D97-AF65-F5344CB8AC3E}">
        <p14:creationId xmlns:p14="http://schemas.microsoft.com/office/powerpoint/2010/main" val="39329397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626A-93DF-5065-2CA5-459BCF2072D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9DC1AF6-0CB2-C8FA-43BC-832C5DB0CEB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37C4D6C8-2BC1-F365-1638-339C192608C3}"/>
              </a:ext>
            </a:extLst>
          </p:cNvPr>
          <p:cNvSpPr txBox="1"/>
          <p:nvPr/>
        </p:nvSpPr>
        <p:spPr>
          <a:xfrm>
            <a:off x="186812" y="875070"/>
            <a:ext cx="11818375" cy="5078313"/>
          </a:xfrm>
          <a:prstGeom prst="rect">
            <a:avLst/>
          </a:prstGeom>
          <a:noFill/>
        </p:spPr>
        <p:txBody>
          <a:bodyPr wrap="square" rtlCol="0">
            <a:spAutoFit/>
          </a:bodyPr>
          <a:lstStyle/>
          <a:p>
            <a:r>
              <a:rPr lang="es-MX" b="1" dirty="0" err="1"/>
              <a:t>Categorias</a:t>
            </a:r>
            <a:r>
              <a:rPr lang="es-MX" b="1" dirty="0"/>
              <a:t> de responsabilidades: ¿Cómo es el Scrum </a:t>
            </a:r>
            <a:r>
              <a:rPr lang="es-MX" b="1" dirty="0" err="1"/>
              <a:t>Team</a:t>
            </a:r>
            <a:r>
              <a:rPr lang="es-MX" b="1" dirty="0"/>
              <a:t>?</a:t>
            </a:r>
          </a:p>
          <a:p>
            <a:endParaRPr lang="es-MX" b="1" dirty="0"/>
          </a:p>
          <a:p>
            <a:r>
              <a:rPr lang="es-MX" dirty="0"/>
              <a:t>El equipo está formado por un Scrum Master, un Product Owner y desarrolladores, este es pequeño, autogestionado y multifuncional, sin jerarquías. Todos comparten la responsabilidad de entregar un incremento valioso en cada Sprint. Si el equipo es muy grande, debe dividirse manteniendo un solo objetivo y Backlog.</a:t>
            </a:r>
          </a:p>
          <a:p>
            <a:endParaRPr lang="es-MX" dirty="0"/>
          </a:p>
          <a:p>
            <a:endParaRPr lang="es-MX" b="1" dirty="0"/>
          </a:p>
          <a:p>
            <a:pPr marL="342900" indent="-342900">
              <a:buAutoNum type="arabicPeriod"/>
            </a:pPr>
            <a:r>
              <a:rPr lang="es-MX" b="1" dirty="0"/>
              <a:t>Desarrolladores: </a:t>
            </a:r>
            <a:r>
              <a:rPr lang="es-MX" dirty="0"/>
              <a:t>Se comprometen a crear cualquier aspecto de un Incremento funcional en cada Sprint, son responsables de</a:t>
            </a:r>
          </a:p>
          <a:p>
            <a:pPr marL="342900" indent="-342900">
              <a:buAutoNum type="arabicPeriod"/>
            </a:pPr>
            <a:endParaRPr lang="es-MX" dirty="0"/>
          </a:p>
          <a:p>
            <a:pPr marL="800100" lvl="1" indent="-342900">
              <a:buFont typeface="+mj-lt"/>
              <a:buAutoNum type="alphaUcPeriod"/>
            </a:pPr>
            <a:r>
              <a:rPr lang="es-MX" dirty="0"/>
              <a:t>Crear un plan para el Sprint (Sprint Backlog) </a:t>
            </a:r>
          </a:p>
          <a:p>
            <a:pPr marL="800100" lvl="1" indent="-342900">
              <a:buFont typeface="+mj-lt"/>
              <a:buAutoNum type="alphaUcPeriod"/>
            </a:pPr>
            <a:endParaRPr lang="es-MX" dirty="0"/>
          </a:p>
          <a:p>
            <a:pPr marL="800100" lvl="1" indent="-342900">
              <a:buFont typeface="+mj-lt"/>
              <a:buAutoNum type="alphaUcPeriod"/>
            </a:pPr>
            <a:r>
              <a:rPr lang="es-MX" dirty="0"/>
              <a:t>Inculcar la calidad adhiriéndose a una definición de Hecho</a:t>
            </a:r>
          </a:p>
          <a:p>
            <a:pPr marL="800100" lvl="1" indent="-342900">
              <a:buFont typeface="+mj-lt"/>
              <a:buAutoNum type="alphaUcPeriod"/>
            </a:pPr>
            <a:endParaRPr lang="es-MX" dirty="0"/>
          </a:p>
          <a:p>
            <a:pPr marL="800100" lvl="1" indent="-342900">
              <a:buFont typeface="+mj-lt"/>
              <a:buAutoNum type="alphaUcPeriod"/>
            </a:pPr>
            <a:r>
              <a:rPr lang="es-MX" dirty="0"/>
              <a:t>Adaptar su plan cada día hacia el Objetivo Sprint</a:t>
            </a:r>
          </a:p>
          <a:p>
            <a:pPr marL="800100" lvl="1" indent="-342900">
              <a:buFont typeface="+mj-lt"/>
              <a:buAutoNum type="alphaUcPeriod"/>
            </a:pPr>
            <a:endParaRPr lang="es-MX" dirty="0"/>
          </a:p>
          <a:p>
            <a:pPr marL="800100" lvl="1" indent="-342900">
              <a:buFont typeface="+mj-lt"/>
              <a:buAutoNum type="alphaUcPeriod"/>
            </a:pPr>
            <a:r>
              <a:rPr lang="es-MX" dirty="0"/>
              <a:t>Responsabilizarse mutuamente como profesionales.</a:t>
            </a:r>
          </a:p>
          <a:p>
            <a:endParaRPr lang="es-MX" b="1" dirty="0"/>
          </a:p>
        </p:txBody>
      </p:sp>
    </p:spTree>
    <p:extLst>
      <p:ext uri="{BB962C8B-B14F-4D97-AF65-F5344CB8AC3E}">
        <p14:creationId xmlns:p14="http://schemas.microsoft.com/office/powerpoint/2010/main" val="27270009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5973-72CC-0EFD-9901-BAFDE7CD229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D994720-CC51-0771-61E6-F802F63D388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A59F6722-8137-00CF-89AA-B85A370C1FA2}"/>
              </a:ext>
            </a:extLst>
          </p:cNvPr>
          <p:cNvSpPr txBox="1"/>
          <p:nvPr/>
        </p:nvSpPr>
        <p:spPr>
          <a:xfrm>
            <a:off x="186812" y="875070"/>
            <a:ext cx="11818375" cy="4247317"/>
          </a:xfrm>
          <a:prstGeom prst="rect">
            <a:avLst/>
          </a:prstGeom>
          <a:noFill/>
        </p:spPr>
        <p:txBody>
          <a:bodyPr wrap="square" rtlCol="0">
            <a:spAutoFit/>
          </a:bodyPr>
          <a:lstStyle/>
          <a:p>
            <a:r>
              <a:rPr lang="es-MX" b="1" dirty="0"/>
              <a:t>Categorías de responsabilidades: Scrum </a:t>
            </a:r>
            <a:r>
              <a:rPr lang="es-MX" b="1" dirty="0" err="1"/>
              <a:t>Team</a:t>
            </a:r>
            <a:endParaRPr lang="es-MX" b="1" dirty="0"/>
          </a:p>
          <a:p>
            <a:endParaRPr lang="es-MX" b="1" dirty="0"/>
          </a:p>
          <a:p>
            <a:endParaRPr lang="es-MX" b="1" dirty="0"/>
          </a:p>
          <a:p>
            <a:r>
              <a:rPr lang="es-MX" b="1" dirty="0"/>
              <a:t>2. Product Owner: </a:t>
            </a:r>
            <a:r>
              <a:rPr lang="es-MX" dirty="0"/>
              <a:t>Es una persona (No comité) Responsable de maximizar el valor del producto resultante y de la gestión eficaz del Product Backlog, Toda la organización debe respetar sus decisiones. Sus responsabilidades son:</a:t>
            </a:r>
          </a:p>
          <a:p>
            <a:endParaRPr lang="es-MX" dirty="0"/>
          </a:p>
          <a:p>
            <a:pPr marL="800100" lvl="1" indent="-342900">
              <a:buFont typeface="+mj-lt"/>
              <a:buAutoNum type="alphaUcPeriod"/>
            </a:pPr>
            <a:r>
              <a:rPr lang="es-MX" dirty="0"/>
              <a:t>Desarrollar y comunicar explícitamente el Objetivo del Producto</a:t>
            </a:r>
          </a:p>
          <a:p>
            <a:pPr marL="800100" lvl="1" indent="-342900">
              <a:buFont typeface="+mj-lt"/>
              <a:buAutoNum type="alphaUcPeriod"/>
            </a:pPr>
            <a:endParaRPr lang="es-MX" dirty="0"/>
          </a:p>
          <a:p>
            <a:pPr marL="800100" lvl="1" indent="-342900">
              <a:buFont typeface="+mj-lt"/>
              <a:buAutoNum type="alphaUcPeriod"/>
            </a:pPr>
            <a:r>
              <a:rPr lang="es-MX" dirty="0"/>
              <a:t>Crear y comunicar los elementos de trabajo pendientes del producto </a:t>
            </a:r>
          </a:p>
          <a:p>
            <a:pPr marL="800100" lvl="1" indent="-342900">
              <a:buFont typeface="+mj-lt"/>
              <a:buAutoNum type="alphaUcPeriod"/>
            </a:pPr>
            <a:endParaRPr lang="es-MX" dirty="0"/>
          </a:p>
          <a:p>
            <a:pPr marL="800100" lvl="1" indent="-342900">
              <a:buFont typeface="+mj-lt"/>
              <a:buAutoNum type="alphaUcPeriod"/>
            </a:pPr>
            <a:r>
              <a:rPr lang="es-MX" dirty="0"/>
              <a:t>Pedir artículos de trabajo pendiente del producto </a:t>
            </a:r>
          </a:p>
          <a:p>
            <a:pPr marL="800100" lvl="1" indent="-342900">
              <a:buFont typeface="+mj-lt"/>
              <a:buAutoNum type="alphaUcPeriod"/>
            </a:pPr>
            <a:endParaRPr lang="es-MX" dirty="0"/>
          </a:p>
          <a:p>
            <a:pPr marL="800100" lvl="1" indent="-342900">
              <a:buFont typeface="+mj-lt"/>
              <a:buAutoNum type="alphaUcPeriod"/>
            </a:pPr>
            <a:r>
              <a:rPr lang="es-MX" dirty="0"/>
              <a:t>Asegurar que el trabajo pendiente sea transparente, visible y comprendido. </a:t>
            </a:r>
          </a:p>
          <a:p>
            <a:pPr lvl="1"/>
            <a:endParaRPr lang="es-MX" dirty="0"/>
          </a:p>
          <a:p>
            <a:endParaRPr lang="es-MX" dirty="0"/>
          </a:p>
        </p:txBody>
      </p:sp>
    </p:spTree>
    <p:extLst>
      <p:ext uri="{BB962C8B-B14F-4D97-AF65-F5344CB8AC3E}">
        <p14:creationId xmlns:p14="http://schemas.microsoft.com/office/powerpoint/2010/main" val="22260497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FCCE-41C5-EFAF-5358-04126B88EBB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391A227-EA3A-B7DB-3F5C-12E2148A36E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0762322C-F700-41C5-5C91-4DE81D5377F4}"/>
              </a:ext>
            </a:extLst>
          </p:cNvPr>
          <p:cNvSpPr txBox="1"/>
          <p:nvPr/>
        </p:nvSpPr>
        <p:spPr>
          <a:xfrm>
            <a:off x="186812" y="875070"/>
            <a:ext cx="11818375" cy="5355312"/>
          </a:xfrm>
          <a:prstGeom prst="rect">
            <a:avLst/>
          </a:prstGeom>
          <a:noFill/>
        </p:spPr>
        <p:txBody>
          <a:bodyPr wrap="square" rtlCol="0">
            <a:spAutoFit/>
          </a:bodyPr>
          <a:lstStyle/>
          <a:p>
            <a:r>
              <a:rPr lang="es-MX" b="1" dirty="0"/>
              <a:t>Categorías de responsabilidades: Scrum </a:t>
            </a:r>
            <a:r>
              <a:rPr lang="es-MX" b="1" dirty="0" err="1"/>
              <a:t>Team</a:t>
            </a:r>
            <a:endParaRPr lang="es-MX" b="1" dirty="0"/>
          </a:p>
          <a:p>
            <a:endParaRPr lang="es-MX" b="1" dirty="0"/>
          </a:p>
          <a:p>
            <a:endParaRPr lang="es-MX" b="1" dirty="0"/>
          </a:p>
          <a:p>
            <a:r>
              <a:rPr lang="es-MX" b="1" dirty="0"/>
              <a:t>3. Scrum Master: </a:t>
            </a:r>
            <a:r>
              <a:rPr lang="es-MX" dirty="0"/>
              <a:t>Responsable de establecer Scrum tal como se define en la Guía, ayudando a todos a comprender la teoría y práctica en toda la organización. Es responsable de la efectividad del Scrum </a:t>
            </a:r>
            <a:r>
              <a:rPr lang="es-MX" dirty="0" err="1"/>
              <a:t>Team</a:t>
            </a:r>
            <a:r>
              <a:rPr lang="es-MX" dirty="0"/>
              <a:t>. </a:t>
            </a:r>
          </a:p>
          <a:p>
            <a:endParaRPr lang="es-MX" dirty="0"/>
          </a:p>
          <a:p>
            <a:r>
              <a:rPr lang="es-MX" b="1" dirty="0"/>
              <a:t>¿En que sirve al equipo?</a:t>
            </a:r>
          </a:p>
          <a:p>
            <a:endParaRPr lang="es-MX" dirty="0"/>
          </a:p>
          <a:p>
            <a:pPr marL="800100" lvl="1" indent="-342900">
              <a:buFont typeface="+mj-lt"/>
              <a:buAutoNum type="alphaUcPeriod"/>
            </a:pPr>
            <a:r>
              <a:rPr lang="es-MX" dirty="0"/>
              <a:t>Capacitar a los miembros del equipo en autogestión y multifuncionalidad</a:t>
            </a:r>
          </a:p>
          <a:p>
            <a:pPr marL="800100" lvl="1" indent="-342900">
              <a:buFont typeface="+mj-lt"/>
              <a:buAutoNum type="alphaUcPeriod"/>
            </a:pPr>
            <a:endParaRPr lang="es-MX" dirty="0"/>
          </a:p>
          <a:p>
            <a:pPr marL="800100" lvl="1" indent="-342900">
              <a:buFont typeface="+mj-lt"/>
              <a:buAutoNum type="alphaUcPeriod"/>
            </a:pPr>
            <a:r>
              <a:rPr lang="es-MX" dirty="0"/>
              <a:t>Ayudar al equipo a centrarse en la creación de incrementos de alto valor que cumplan con la definición de hecho</a:t>
            </a:r>
          </a:p>
          <a:p>
            <a:pPr marL="800100" lvl="1" indent="-342900">
              <a:buFont typeface="+mj-lt"/>
              <a:buAutoNum type="alphaUcPeriod"/>
            </a:pPr>
            <a:endParaRPr lang="es-MX" dirty="0"/>
          </a:p>
          <a:p>
            <a:pPr marL="800100" lvl="1" indent="-342900">
              <a:buFont typeface="+mj-lt"/>
              <a:buAutoNum type="alphaUcPeriod"/>
            </a:pPr>
            <a:r>
              <a:rPr lang="es-MX" dirty="0"/>
              <a:t>Promover la eliminación de impedimentos para el progreso del equipo </a:t>
            </a:r>
          </a:p>
          <a:p>
            <a:pPr marL="800100" lvl="1" indent="-342900">
              <a:buFont typeface="+mj-lt"/>
              <a:buAutoNum type="alphaUcPeriod"/>
            </a:pPr>
            <a:endParaRPr lang="es-MX" dirty="0"/>
          </a:p>
          <a:p>
            <a:pPr marL="800100" lvl="1" indent="-342900">
              <a:buFont typeface="+mj-lt"/>
              <a:buAutoNum type="alphaUcPeriod"/>
            </a:pPr>
            <a:r>
              <a:rPr lang="es-MX" dirty="0"/>
              <a:t>Asegurar de que todos los eventos de Scrum se lleven a cabo, sean positivos, productivos y que se respete el tiempo establecido (time-box) para cada uno de ellos. </a:t>
            </a:r>
          </a:p>
          <a:p>
            <a:pPr marL="800100" lvl="1" indent="-342900">
              <a:buFont typeface="+mj-lt"/>
              <a:buAutoNum type="alphaUcPeriod"/>
            </a:pPr>
            <a:endParaRPr lang="es-MX" dirty="0"/>
          </a:p>
          <a:p>
            <a:endParaRPr lang="es-MX" dirty="0"/>
          </a:p>
        </p:txBody>
      </p:sp>
    </p:spTree>
    <p:extLst>
      <p:ext uri="{BB962C8B-B14F-4D97-AF65-F5344CB8AC3E}">
        <p14:creationId xmlns:p14="http://schemas.microsoft.com/office/powerpoint/2010/main" val="40855646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EA795-6047-91AB-07F3-B376C1F7B97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61D9C42-B076-FCEB-AA6D-02A6A14BEE4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ABA795FA-3BF6-663F-1A20-236A4FED2768}"/>
              </a:ext>
            </a:extLst>
          </p:cNvPr>
          <p:cNvSpPr txBox="1"/>
          <p:nvPr/>
        </p:nvSpPr>
        <p:spPr>
          <a:xfrm>
            <a:off x="186812" y="875070"/>
            <a:ext cx="11818375" cy="4247317"/>
          </a:xfrm>
          <a:prstGeom prst="rect">
            <a:avLst/>
          </a:prstGeom>
          <a:noFill/>
        </p:spPr>
        <p:txBody>
          <a:bodyPr wrap="square" rtlCol="0">
            <a:spAutoFit/>
          </a:bodyPr>
          <a:lstStyle/>
          <a:p>
            <a:r>
              <a:rPr lang="es-MX" b="1" dirty="0"/>
              <a:t>Categorías de responsabilidades: Scrum </a:t>
            </a:r>
            <a:r>
              <a:rPr lang="es-MX" b="1" dirty="0" err="1"/>
              <a:t>Team</a:t>
            </a:r>
            <a:endParaRPr lang="es-MX" b="1" dirty="0"/>
          </a:p>
          <a:p>
            <a:endParaRPr lang="es-MX" b="1" dirty="0"/>
          </a:p>
          <a:p>
            <a:endParaRPr lang="es-MX" b="1" dirty="0"/>
          </a:p>
          <a:p>
            <a:r>
              <a:rPr lang="es-MX" b="1" dirty="0"/>
              <a:t>3. Scrum Master: ¿En que ayuda al Product Owner?</a:t>
            </a:r>
          </a:p>
          <a:p>
            <a:endParaRPr lang="es-MX" b="1" dirty="0"/>
          </a:p>
          <a:p>
            <a:pPr marL="800100" lvl="1" indent="-342900">
              <a:buFont typeface="+mj-lt"/>
              <a:buAutoNum type="alphaUcPeriod"/>
            </a:pPr>
            <a:endParaRPr lang="es-MX" dirty="0"/>
          </a:p>
          <a:p>
            <a:pPr marL="800100" lvl="1" indent="-342900">
              <a:buFont typeface="+mj-lt"/>
              <a:buAutoNum type="alphaUcPeriod"/>
            </a:pPr>
            <a:r>
              <a:rPr lang="es-MX" dirty="0"/>
              <a:t>Encontrar técnicas para una definición eficaz de los objetivos del producto y gestión de los retrasos</a:t>
            </a:r>
          </a:p>
          <a:p>
            <a:pPr marL="800100" lvl="1" indent="-342900">
              <a:buFont typeface="+mj-lt"/>
              <a:buAutoNum type="alphaUcPeriod"/>
            </a:pPr>
            <a:endParaRPr lang="es-MX" dirty="0"/>
          </a:p>
          <a:p>
            <a:pPr marL="800100" lvl="1" indent="-342900">
              <a:buFont typeface="+mj-lt"/>
              <a:buAutoNum type="alphaUcPeriod"/>
            </a:pPr>
            <a:r>
              <a:rPr lang="es-MX" dirty="0"/>
              <a:t>Comprender la necesidad de elementos de trabajo pendiente de productos claros</a:t>
            </a:r>
          </a:p>
          <a:p>
            <a:pPr marL="800100" lvl="1" indent="-342900">
              <a:buFont typeface="+mj-lt"/>
              <a:buAutoNum type="alphaUcPeriod"/>
            </a:pPr>
            <a:endParaRPr lang="es-MX" dirty="0"/>
          </a:p>
          <a:p>
            <a:pPr marL="800100" lvl="1" indent="-342900">
              <a:buFont typeface="+mj-lt"/>
              <a:buAutoNum type="alphaUcPeriod"/>
            </a:pPr>
            <a:r>
              <a:rPr lang="es-MX" dirty="0"/>
              <a:t>Establecer la planificación empírica de productos para un entorno complejo</a:t>
            </a:r>
          </a:p>
          <a:p>
            <a:pPr marL="800100" lvl="1" indent="-342900">
              <a:buFont typeface="+mj-lt"/>
              <a:buAutoNum type="alphaUcPeriod"/>
            </a:pPr>
            <a:endParaRPr lang="es-MX" dirty="0"/>
          </a:p>
          <a:p>
            <a:pPr marL="800100" lvl="1" indent="-342900">
              <a:buFont typeface="+mj-lt"/>
              <a:buAutoNum type="alphaUcPeriod"/>
            </a:pPr>
            <a:r>
              <a:rPr lang="es-MX" dirty="0"/>
              <a:t>Facilitar la colaboración de partes interesadas según sea necesario.</a:t>
            </a:r>
          </a:p>
          <a:p>
            <a:pPr marL="800100" lvl="1" indent="-342900">
              <a:buFont typeface="+mj-lt"/>
              <a:buAutoNum type="alphaUcPeriod"/>
            </a:pPr>
            <a:endParaRPr lang="es-MX" dirty="0"/>
          </a:p>
          <a:p>
            <a:endParaRPr lang="es-MX" dirty="0"/>
          </a:p>
        </p:txBody>
      </p:sp>
    </p:spTree>
    <p:extLst>
      <p:ext uri="{BB962C8B-B14F-4D97-AF65-F5344CB8AC3E}">
        <p14:creationId xmlns:p14="http://schemas.microsoft.com/office/powerpoint/2010/main" val="25382023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50244-F4F2-273E-2ACD-68897235D5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B70AE9E-A145-4D65-D989-8C337BBE196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F7CE1178-2C6E-E703-FDD7-7265AEE7D51C}"/>
              </a:ext>
            </a:extLst>
          </p:cNvPr>
          <p:cNvSpPr txBox="1"/>
          <p:nvPr/>
        </p:nvSpPr>
        <p:spPr>
          <a:xfrm>
            <a:off x="186812" y="875070"/>
            <a:ext cx="11818375" cy="4247317"/>
          </a:xfrm>
          <a:prstGeom prst="rect">
            <a:avLst/>
          </a:prstGeom>
          <a:noFill/>
        </p:spPr>
        <p:txBody>
          <a:bodyPr wrap="square" rtlCol="0">
            <a:spAutoFit/>
          </a:bodyPr>
          <a:lstStyle/>
          <a:p>
            <a:r>
              <a:rPr lang="es-MX" b="1" dirty="0"/>
              <a:t>Categorías de responsabilidades: Scrum </a:t>
            </a:r>
            <a:r>
              <a:rPr lang="es-MX" b="1" dirty="0" err="1"/>
              <a:t>Team</a:t>
            </a:r>
            <a:endParaRPr lang="es-MX" b="1" dirty="0"/>
          </a:p>
          <a:p>
            <a:endParaRPr lang="es-MX" b="1" dirty="0"/>
          </a:p>
          <a:p>
            <a:endParaRPr lang="es-MX" b="1" dirty="0"/>
          </a:p>
          <a:p>
            <a:r>
              <a:rPr lang="es-MX" b="1" dirty="0"/>
              <a:t>3. Scrum Master: ¿En que sirve a la organización?</a:t>
            </a:r>
          </a:p>
          <a:p>
            <a:pPr lvl="1"/>
            <a:endParaRPr lang="es-MX" dirty="0"/>
          </a:p>
          <a:p>
            <a:pPr marL="800100" lvl="1" indent="-342900">
              <a:buFont typeface="+mj-lt"/>
              <a:buAutoNum type="alphaUcPeriod"/>
            </a:pPr>
            <a:r>
              <a:rPr lang="es-MX" dirty="0"/>
              <a:t>Liderar, capacitar y </a:t>
            </a:r>
            <a:r>
              <a:rPr lang="es-MX" dirty="0" err="1"/>
              <a:t>mentorizar</a:t>
            </a:r>
            <a:r>
              <a:rPr lang="es-MX" dirty="0"/>
              <a:t> a la organización en adoptar Scrum</a:t>
            </a:r>
          </a:p>
          <a:p>
            <a:pPr marL="800100" lvl="1" indent="-342900">
              <a:buFont typeface="+mj-lt"/>
              <a:buAutoNum type="alphaUcPeriod"/>
            </a:pPr>
            <a:endParaRPr lang="es-MX" dirty="0"/>
          </a:p>
          <a:p>
            <a:pPr marL="800100" lvl="1" indent="-342900">
              <a:buFont typeface="+mj-lt"/>
              <a:buAutoNum type="alphaUcPeriod"/>
            </a:pPr>
            <a:r>
              <a:rPr lang="es-MX" dirty="0"/>
              <a:t>Planificar y asesorar sobre implementación de Scrum</a:t>
            </a:r>
          </a:p>
          <a:p>
            <a:pPr marL="800100" lvl="1" indent="-342900">
              <a:buFont typeface="+mj-lt"/>
              <a:buAutoNum type="alphaUcPeriod"/>
            </a:pPr>
            <a:endParaRPr lang="es-MX" dirty="0"/>
          </a:p>
          <a:p>
            <a:pPr marL="800100" lvl="1" indent="-342900">
              <a:buFont typeface="+mj-lt"/>
              <a:buAutoNum type="alphaUcPeriod"/>
            </a:pPr>
            <a:r>
              <a:rPr lang="es-MX" dirty="0"/>
              <a:t>Comprender y promulgar un enfoque empírico para el trabajo complejo</a:t>
            </a:r>
          </a:p>
          <a:p>
            <a:pPr marL="800100" lvl="1" indent="-342900">
              <a:buFont typeface="+mj-lt"/>
              <a:buAutoNum type="alphaUcPeriod"/>
            </a:pPr>
            <a:endParaRPr lang="es-MX" dirty="0"/>
          </a:p>
          <a:p>
            <a:pPr marL="800100" lvl="1" indent="-342900">
              <a:buFont typeface="+mj-lt"/>
              <a:buAutoNum type="alphaUcPeriod"/>
            </a:pPr>
            <a:r>
              <a:rPr lang="es-MX" dirty="0"/>
              <a:t>Eliminar barreras entre partes interesadas y equipos de Scrum.</a:t>
            </a:r>
          </a:p>
          <a:p>
            <a:endParaRPr lang="es-MX" dirty="0"/>
          </a:p>
          <a:p>
            <a:pPr marL="800100" lvl="1" indent="-342900">
              <a:buFont typeface="+mj-lt"/>
              <a:buAutoNum type="alphaUcPeriod"/>
            </a:pPr>
            <a:endParaRPr lang="es-MX" dirty="0"/>
          </a:p>
          <a:p>
            <a:endParaRPr lang="es-MX" dirty="0"/>
          </a:p>
        </p:txBody>
      </p:sp>
    </p:spTree>
    <p:extLst>
      <p:ext uri="{BB962C8B-B14F-4D97-AF65-F5344CB8AC3E}">
        <p14:creationId xmlns:p14="http://schemas.microsoft.com/office/powerpoint/2010/main" val="1807062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18008-F4E5-254F-4E10-28484ECB7EF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BE820EB-0136-9AB2-9B59-6F886CE85FB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3653C1FC-9017-6437-04CF-FD6327DCB3D2}"/>
              </a:ext>
            </a:extLst>
          </p:cNvPr>
          <p:cNvSpPr txBox="1"/>
          <p:nvPr/>
        </p:nvSpPr>
        <p:spPr>
          <a:xfrm>
            <a:off x="186812" y="875070"/>
            <a:ext cx="11818375" cy="5632311"/>
          </a:xfrm>
          <a:prstGeom prst="rect">
            <a:avLst/>
          </a:prstGeom>
          <a:noFill/>
        </p:spPr>
        <p:txBody>
          <a:bodyPr wrap="square" rtlCol="0">
            <a:spAutoFit/>
          </a:bodyPr>
          <a:lstStyle/>
          <a:p>
            <a:r>
              <a:rPr lang="es-MX" b="1" dirty="0"/>
              <a:t>Artefactos de Scrum:</a:t>
            </a:r>
          </a:p>
          <a:p>
            <a:endParaRPr lang="es-MX" b="1" dirty="0"/>
          </a:p>
          <a:p>
            <a:pPr marL="342900" indent="-342900">
              <a:buAutoNum type="arabicPeriod"/>
            </a:pPr>
            <a:r>
              <a:rPr lang="es-MX" b="1" dirty="0"/>
              <a:t>Product Backlog: </a:t>
            </a:r>
            <a:r>
              <a:rPr lang="es-MX" dirty="0"/>
              <a:t>Es una lista ordenada de todo lo necesario para mejorar el producto, es la fuente principal de trabajo para el equipo. Los ítems que pueden completarse en un Sprint deben estar refinados y listos para seleccionarse durante la planificación del mismo. El refinamiento del Backlog es un proceso continuo en el que se dividen y detallan los elementos: se agregan descripciones, prioridades y tamaños. Los desarrolladores estiman el tamaño del trabajo, y el Product Owner </a:t>
            </a:r>
            <a:r>
              <a:rPr lang="es-MX" dirty="0" err="1"/>
              <a:t>guiá</a:t>
            </a:r>
            <a:r>
              <a:rPr lang="es-MX" dirty="0"/>
              <a:t> la toma de decisiones.</a:t>
            </a:r>
          </a:p>
          <a:p>
            <a:pPr marL="342900" indent="-342900">
              <a:buAutoNum type="arabicPeriod"/>
            </a:pPr>
            <a:endParaRPr lang="es-MX" dirty="0"/>
          </a:p>
          <a:p>
            <a:pPr marL="342900" indent="-342900">
              <a:buFontTx/>
              <a:buAutoNum type="arabicPeriod"/>
            </a:pPr>
            <a:r>
              <a:rPr lang="es-MX" b="1" dirty="0"/>
              <a:t>Sprint Backlog: </a:t>
            </a:r>
            <a:r>
              <a:rPr lang="es-MX" dirty="0"/>
              <a:t>Plan de trabajo del Sprint, creado por y para desarrolladores, incluye el objetivo del Sprint, los elementos del Product Backlog seleccionados y un plan concreto para entregar el incremento. Es una representación clara y actualizada del trabajo que el equipo planea realizar, y se ajusta a lo largo del Sprint. Debe ser detallado para permitir que los desarrolladores inspeccionen el avance en el Scrum Diario.</a:t>
            </a:r>
          </a:p>
          <a:p>
            <a:pPr marL="342900" indent="-342900">
              <a:buFontTx/>
              <a:buAutoNum type="arabicPeriod"/>
            </a:pPr>
            <a:endParaRPr lang="es-MX" dirty="0"/>
          </a:p>
          <a:p>
            <a:pPr marL="342900" indent="-342900">
              <a:buFontTx/>
              <a:buAutoNum type="arabicPeriod"/>
            </a:pPr>
            <a:r>
              <a:rPr lang="es-MX" b="1" dirty="0"/>
              <a:t>Incremento / Versión del producto: </a:t>
            </a:r>
            <a:r>
              <a:rPr lang="es-MX" dirty="0"/>
              <a:t>Es un avance concreto que acerca el producto a su objetivo final. Cada incremento se suma a los anteriores y se revisa. Para que un incremento tenga valor, debe ser útil y estar listo para usarse. En un Sprint se pueden crear varios incrementos, y se muestran en la Revisión del Sprint para evaluar el progreso pero la revisión no es el momento para entregar valor oficialmente. Solo se considera un incremento si cumple con la Definición de Hecho</a:t>
            </a:r>
          </a:p>
          <a:p>
            <a:pPr marL="342900" indent="-342900">
              <a:buAutoNum type="arabicPeriod"/>
            </a:pPr>
            <a:endParaRPr lang="es-MX" dirty="0"/>
          </a:p>
          <a:p>
            <a:endParaRPr lang="es-MX" dirty="0"/>
          </a:p>
        </p:txBody>
      </p:sp>
    </p:spTree>
    <p:extLst>
      <p:ext uri="{BB962C8B-B14F-4D97-AF65-F5344CB8AC3E}">
        <p14:creationId xmlns:p14="http://schemas.microsoft.com/office/powerpoint/2010/main" val="9563132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AFDF-A417-516B-65E1-7BC9E66ADEE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3B842F5-217E-98D1-A07D-278801A77FF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3B2A8E8E-940E-BE43-23CE-2DAB0ABBF0B4}"/>
              </a:ext>
            </a:extLst>
          </p:cNvPr>
          <p:cNvSpPr txBox="1"/>
          <p:nvPr/>
        </p:nvSpPr>
        <p:spPr>
          <a:xfrm>
            <a:off x="186812" y="875070"/>
            <a:ext cx="11818375" cy="3970318"/>
          </a:xfrm>
          <a:prstGeom prst="rect">
            <a:avLst/>
          </a:prstGeom>
          <a:noFill/>
        </p:spPr>
        <p:txBody>
          <a:bodyPr wrap="square" rtlCol="0">
            <a:spAutoFit/>
          </a:bodyPr>
          <a:lstStyle/>
          <a:p>
            <a:r>
              <a:rPr lang="es-MX" b="1" dirty="0"/>
              <a:t>Reuniones de Scrum:</a:t>
            </a:r>
          </a:p>
          <a:p>
            <a:endParaRPr lang="es-MX" b="1" dirty="0"/>
          </a:p>
          <a:p>
            <a:pPr marL="342900" indent="-342900">
              <a:buAutoNum type="arabicPeriod"/>
            </a:pPr>
            <a:r>
              <a:rPr lang="es-MX" b="1" dirty="0"/>
              <a:t>Planificación del Sprint: </a:t>
            </a:r>
            <a:r>
              <a:rPr lang="es-MX" dirty="0"/>
              <a:t>Es la reunión que da inicio al Sprint, para un Sprint de un mes, la reunión puede durar hasta 8 horas. Se abordan tres temas:</a:t>
            </a:r>
          </a:p>
          <a:p>
            <a:pPr marL="342900" indent="-342900">
              <a:buAutoNum type="arabicPeriod"/>
            </a:pPr>
            <a:endParaRPr lang="es-MX" dirty="0"/>
          </a:p>
          <a:p>
            <a:pPr marL="800100" lvl="1" indent="-342900">
              <a:buFont typeface="+mj-lt"/>
              <a:buAutoNum type="alphaLcParenR"/>
            </a:pPr>
            <a:r>
              <a:rPr lang="es-MX" b="1" dirty="0"/>
              <a:t>¿Por qué este Sprint es valioso? </a:t>
            </a:r>
            <a:r>
              <a:rPr lang="es-MX" dirty="0"/>
              <a:t>El Product Owner propone cómo aumentar el valor del producto, y junto al equipo define el Objetivo del Sprint.</a:t>
            </a:r>
          </a:p>
          <a:p>
            <a:pPr marL="800100" lvl="1" indent="-342900">
              <a:buFont typeface="+mj-lt"/>
              <a:buAutoNum type="alphaLcParenR"/>
            </a:pPr>
            <a:endParaRPr lang="es-MX" dirty="0"/>
          </a:p>
          <a:p>
            <a:pPr marL="800100" lvl="1" indent="-342900">
              <a:buFont typeface="+mj-lt"/>
              <a:buAutoNum type="alphaLcParenR"/>
            </a:pPr>
            <a:r>
              <a:rPr lang="es-MX" b="1" dirty="0"/>
              <a:t>¿Qué se puede hacer en este Sprint? </a:t>
            </a:r>
            <a:r>
              <a:rPr lang="es-MX" dirty="0"/>
              <a:t>Los desarrolladores, junto al Product Owner, seleccionan y refinan los elementos del Product Backlog a trabajar.</a:t>
            </a:r>
          </a:p>
          <a:p>
            <a:pPr marL="800100" lvl="1" indent="-342900">
              <a:buFont typeface="+mj-lt"/>
              <a:buAutoNum type="alphaLcParenR"/>
            </a:pPr>
            <a:endParaRPr lang="es-MX" dirty="0"/>
          </a:p>
          <a:p>
            <a:pPr marL="800100" lvl="1" indent="-342900">
              <a:buFont typeface="+mj-lt"/>
              <a:buAutoNum type="alphaLcParenR"/>
            </a:pPr>
            <a:r>
              <a:rPr lang="es-MX" b="1" dirty="0"/>
              <a:t>¿Cómo se realizará el trabajo? </a:t>
            </a:r>
            <a:r>
              <a:rPr lang="es-MX" dirty="0"/>
              <a:t>Los desarrolladores planifican tareas necesarias en partes pequeñas que puedan completarse en un día o menos. El resultado es el Sprint Backlog: objetivo, elementos seleccionados y plan. </a:t>
            </a:r>
          </a:p>
        </p:txBody>
      </p:sp>
    </p:spTree>
    <p:extLst>
      <p:ext uri="{BB962C8B-B14F-4D97-AF65-F5344CB8AC3E}">
        <p14:creationId xmlns:p14="http://schemas.microsoft.com/office/powerpoint/2010/main" val="1601513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6A014-7DBF-D7B8-EDCD-1B6B0D086C6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2CFB17E-4C58-330B-8035-3867A091D02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EC8208A8-2D72-7155-647B-587795BD3529}"/>
              </a:ext>
            </a:extLst>
          </p:cNvPr>
          <p:cNvSpPr txBox="1"/>
          <p:nvPr/>
        </p:nvSpPr>
        <p:spPr>
          <a:xfrm>
            <a:off x="186812" y="875070"/>
            <a:ext cx="11818375" cy="5078313"/>
          </a:xfrm>
          <a:prstGeom prst="rect">
            <a:avLst/>
          </a:prstGeom>
          <a:noFill/>
        </p:spPr>
        <p:txBody>
          <a:bodyPr wrap="square" rtlCol="0">
            <a:spAutoFit/>
          </a:bodyPr>
          <a:lstStyle/>
          <a:p>
            <a:r>
              <a:rPr lang="es-MX" b="1" dirty="0"/>
              <a:t>Reuniones de Scrum:</a:t>
            </a:r>
          </a:p>
          <a:p>
            <a:endParaRPr lang="es-MX" b="1" dirty="0"/>
          </a:p>
          <a:p>
            <a:r>
              <a:rPr lang="es-MX" b="1" dirty="0"/>
              <a:t>2. Scrum Diario: </a:t>
            </a:r>
            <a:r>
              <a:rPr lang="es-MX" dirty="0"/>
              <a:t>Reunión diaria de 15 minutos donde desarrolladores revisan el avance hacia el Objetivo del Sprint y ajustan el plan. Se realiza siempre a la misma hora y lugar, y solo participan los desarrolladores. Se pone foco en el progreso y un plan claro para el día. Mejora la comunicación, identifica obstáculos y evita reuniones innecesarias.</a:t>
            </a:r>
          </a:p>
          <a:p>
            <a:endParaRPr lang="es-MX" dirty="0"/>
          </a:p>
          <a:p>
            <a:r>
              <a:rPr lang="es-MX" b="1" dirty="0"/>
              <a:t>3. Sprint </a:t>
            </a:r>
            <a:r>
              <a:rPr lang="es-MX" b="1" dirty="0" err="1"/>
              <a:t>Review</a:t>
            </a:r>
            <a:r>
              <a:rPr lang="es-MX" b="1" dirty="0"/>
              <a:t>: </a:t>
            </a:r>
            <a:r>
              <a:rPr lang="es-MX" dirty="0"/>
              <a:t>Es una reunión para inspeccionar lo logrado en el Sprint y decidir ajustes futuros. El equipo muestra su trabajo a las partes interesadas, y revisan avances y cambios del entorno. Se discute qué hacer después, y el Product Backlog puede ajustarse. Dura hasta 4 horas en un Sprint de un mes</a:t>
            </a:r>
          </a:p>
          <a:p>
            <a:endParaRPr lang="es-MX" dirty="0"/>
          </a:p>
          <a:p>
            <a:r>
              <a:rPr lang="es-MX" b="1" dirty="0"/>
              <a:t>4. Sprint Retrospective: </a:t>
            </a:r>
            <a:r>
              <a:rPr lang="es-MX" dirty="0"/>
              <a:t>Reunión final del Sprint, el equipo analiza cómo trabajaron y buscan formas de mejorar la calidad y eficacia. Se revisan personas, procesos, herramientas y problemas del Sprint y se identifican mejoras concretas, las más importantes pueden agregarse al Sprint Backlog siguiente. Dura hasta 3 horas en un Sprint de un mes.</a:t>
            </a:r>
          </a:p>
          <a:p>
            <a:endParaRPr lang="es-MX" dirty="0"/>
          </a:p>
          <a:p>
            <a:r>
              <a:rPr lang="es-MX" b="1" dirty="0"/>
              <a:t>5. Refinamiento de Product Backlog (Actividad continua): </a:t>
            </a:r>
            <a:r>
              <a:rPr lang="es-MX" dirty="0"/>
              <a:t>Acto de descomponer y definir aún más los elementos de trabajo pendiente del producto en artículos más pequeños y precisos, es una actividad en curso para agregar detalles, como descripción, pedido y tamaño.</a:t>
            </a:r>
          </a:p>
        </p:txBody>
      </p:sp>
    </p:spTree>
    <p:extLst>
      <p:ext uri="{BB962C8B-B14F-4D97-AF65-F5344CB8AC3E}">
        <p14:creationId xmlns:p14="http://schemas.microsoft.com/office/powerpoint/2010/main" val="105738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835DC-5783-6EAD-649F-E6F41ECB2C8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4EA8794-FF97-5314-B999-83DD8A41F1D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PLANIFICACIÓN DEL PROYECTO</a:t>
            </a:r>
            <a:endParaRPr lang="es-AR" dirty="0"/>
          </a:p>
        </p:txBody>
      </p:sp>
      <p:sp>
        <p:nvSpPr>
          <p:cNvPr id="8" name="CuadroTexto 7">
            <a:extLst>
              <a:ext uri="{FF2B5EF4-FFF2-40B4-BE49-F238E27FC236}">
                <a16:creationId xmlns:a16="http://schemas.microsoft.com/office/drawing/2014/main" id="{13375FF6-1FF2-6D3C-9071-BF33765944A3}"/>
              </a:ext>
            </a:extLst>
          </p:cNvPr>
          <p:cNvSpPr txBox="1"/>
          <p:nvPr/>
        </p:nvSpPr>
        <p:spPr>
          <a:xfrm>
            <a:off x="373625" y="993058"/>
            <a:ext cx="10933471" cy="2308324"/>
          </a:xfrm>
          <a:prstGeom prst="rect">
            <a:avLst/>
          </a:prstGeom>
          <a:noFill/>
        </p:spPr>
        <p:txBody>
          <a:bodyPr wrap="square">
            <a:spAutoFit/>
          </a:bodyPr>
          <a:lstStyle/>
          <a:p>
            <a:r>
              <a:rPr lang="es-MX" b="1" dirty="0"/>
              <a:t>¿Por qué un proyecto debe planificarse?</a:t>
            </a:r>
          </a:p>
          <a:p>
            <a:endParaRPr lang="es-MX" b="1" dirty="0"/>
          </a:p>
          <a:p>
            <a:pPr marL="285750" indent="-285750">
              <a:buFont typeface="Arial" panose="020B0604020202020204" pitchFamily="34" charset="0"/>
              <a:buChar char="•"/>
            </a:pPr>
            <a:r>
              <a:rPr lang="es-MX" dirty="0"/>
              <a:t>Lo importante de la planificación es el acto de planificar, no el resultado, un proyecto debe estimarse,  identificar los posibles riesgos, el objetivo y todo lo que involucre planificar, es gracias a este ejercicio que los equipos aprenden.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Planificar no es precisamente documentar, es decir cuales son los aspectos más importantes que es necesario dejar escritos y explícitos para que todos tengan la misma idea acerca del proyecto. </a:t>
            </a:r>
            <a:endParaRPr lang="es-MX" b="1" dirty="0"/>
          </a:p>
        </p:txBody>
      </p:sp>
    </p:spTree>
    <p:extLst>
      <p:ext uri="{BB962C8B-B14F-4D97-AF65-F5344CB8AC3E}">
        <p14:creationId xmlns:p14="http://schemas.microsoft.com/office/powerpoint/2010/main" val="25205115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5208-4C9C-D722-3989-80A7E9E44B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A47D384-1DCF-A7DF-0F9B-970FE0A5B85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sp>
        <p:nvSpPr>
          <p:cNvPr id="2" name="CuadroTexto 1">
            <a:extLst>
              <a:ext uri="{FF2B5EF4-FFF2-40B4-BE49-F238E27FC236}">
                <a16:creationId xmlns:a16="http://schemas.microsoft.com/office/drawing/2014/main" id="{9E28D974-56D8-808C-8D6C-23E6D31B3B3B}"/>
              </a:ext>
            </a:extLst>
          </p:cNvPr>
          <p:cNvSpPr txBox="1"/>
          <p:nvPr/>
        </p:nvSpPr>
        <p:spPr>
          <a:xfrm>
            <a:off x="186812" y="875070"/>
            <a:ext cx="11818375" cy="3970318"/>
          </a:xfrm>
          <a:prstGeom prst="rect">
            <a:avLst/>
          </a:prstGeom>
          <a:noFill/>
        </p:spPr>
        <p:txBody>
          <a:bodyPr wrap="square" rtlCol="0">
            <a:spAutoFit/>
          </a:bodyPr>
          <a:lstStyle/>
          <a:p>
            <a:r>
              <a:rPr lang="es-MX" b="1" dirty="0"/>
              <a:t>Compromiso de los artefactos de Scrum:</a:t>
            </a:r>
          </a:p>
          <a:p>
            <a:endParaRPr lang="es-MX" b="1" dirty="0"/>
          </a:p>
          <a:p>
            <a:pPr marL="342900" indent="-342900">
              <a:buAutoNum type="arabicPeriod"/>
            </a:pPr>
            <a:r>
              <a:rPr lang="es-MX" b="1" dirty="0"/>
              <a:t>Objetivo del producto: </a:t>
            </a:r>
            <a:r>
              <a:rPr lang="es-MX" dirty="0"/>
              <a:t>Es la meta a largo plazo del equipo que guía la planificación y está dentro del Product Backlog, todo el trabajo del Backlog se orienta a cumplir ese objetivo. Un producto entrega valor y puede ser un servicio, algo físico o abstracto. El equipo debe cumplir o abandonar un objetivo antes de asumir uno nuevo.</a:t>
            </a:r>
          </a:p>
          <a:p>
            <a:pPr marL="342900" indent="-342900">
              <a:buAutoNum type="arabicPeriod"/>
            </a:pPr>
            <a:endParaRPr lang="es-MX" dirty="0"/>
          </a:p>
          <a:p>
            <a:pPr marL="342900" indent="-342900">
              <a:buAutoNum type="arabicPeriod"/>
            </a:pPr>
            <a:r>
              <a:rPr lang="es-MX" b="1" dirty="0"/>
              <a:t>Sprint </a:t>
            </a:r>
            <a:r>
              <a:rPr lang="es-MX" b="1" dirty="0" err="1"/>
              <a:t>Goal</a:t>
            </a:r>
            <a:r>
              <a:rPr lang="es-MX" b="1" dirty="0"/>
              <a:t>: </a:t>
            </a:r>
            <a:r>
              <a:rPr lang="es-MX" dirty="0"/>
              <a:t>Objetivo principal del Sprint que guía el trabajo del equipo. Los detalles del trabajo pueden cambiar, pero el equipo mantiene el enfoque en cumplir este objetivo. Se define en la Planificación del Sprint y se incluye en el Sprint Backlog. Si surgen cambios, los desarrolladores pueden ajustar el trabajo con el Product Owner, sin perder de vista el objetivo.</a:t>
            </a:r>
          </a:p>
          <a:p>
            <a:pPr marL="342900" indent="-342900">
              <a:buAutoNum type="arabicPeriod"/>
            </a:pPr>
            <a:endParaRPr lang="es-MX" dirty="0"/>
          </a:p>
          <a:p>
            <a:pPr marL="342900" indent="-342900">
              <a:buAutoNum type="arabicPeriod"/>
            </a:pPr>
            <a:r>
              <a:rPr lang="es-MX" b="1" dirty="0"/>
              <a:t>Definición de Hecho (</a:t>
            </a:r>
            <a:r>
              <a:rPr lang="es-MX" b="1" dirty="0" err="1"/>
              <a:t>Definition</a:t>
            </a:r>
            <a:r>
              <a:rPr lang="es-MX" b="1" dirty="0"/>
              <a:t> </a:t>
            </a:r>
            <a:r>
              <a:rPr lang="es-MX" b="1" dirty="0" err="1"/>
              <a:t>of</a:t>
            </a:r>
            <a:r>
              <a:rPr lang="es-MX" b="1" dirty="0"/>
              <a:t> Done): </a:t>
            </a:r>
            <a:r>
              <a:rPr lang="es-MX" dirty="0"/>
              <a:t>Regla de calidad que indica cuándo un trabajo está completamente terminado. Solo cuando un ítem cumple con esta definición, se considera un Incremento. Si no se cumple, no se puede presentar ni liberar, y vuelve al Product Backlog.</a:t>
            </a:r>
            <a:endParaRPr lang="es-MX" b="1" dirty="0"/>
          </a:p>
        </p:txBody>
      </p:sp>
    </p:spTree>
    <p:extLst>
      <p:ext uri="{BB962C8B-B14F-4D97-AF65-F5344CB8AC3E}">
        <p14:creationId xmlns:p14="http://schemas.microsoft.com/office/powerpoint/2010/main" val="26250526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4746C-5819-B71B-3794-D6378B64A10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256598B-9093-3521-55CE-C1AB3A8F4FE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FRAMEWORK SCRUM 2020</a:t>
            </a:r>
            <a:endParaRPr lang="es-AR" dirty="0"/>
          </a:p>
        </p:txBody>
      </p:sp>
      <p:pic>
        <p:nvPicPr>
          <p:cNvPr id="5" name="Imagen 4">
            <a:extLst>
              <a:ext uri="{FF2B5EF4-FFF2-40B4-BE49-F238E27FC236}">
                <a16:creationId xmlns:a16="http://schemas.microsoft.com/office/drawing/2014/main" id="{52D3BB7C-F668-E646-36E6-B5F40D90027D}"/>
              </a:ext>
            </a:extLst>
          </p:cNvPr>
          <p:cNvPicPr>
            <a:picLocks noChangeAspect="1"/>
          </p:cNvPicPr>
          <p:nvPr/>
        </p:nvPicPr>
        <p:blipFill>
          <a:blip r:embed="rId3"/>
          <a:stretch>
            <a:fillRect/>
          </a:stretch>
        </p:blipFill>
        <p:spPr>
          <a:xfrm>
            <a:off x="1673277" y="714926"/>
            <a:ext cx="8669603" cy="6143074"/>
          </a:xfrm>
          <a:prstGeom prst="rect">
            <a:avLst/>
          </a:prstGeom>
        </p:spPr>
      </p:pic>
    </p:spTree>
    <p:extLst>
      <p:ext uri="{BB962C8B-B14F-4D97-AF65-F5344CB8AC3E}">
        <p14:creationId xmlns:p14="http://schemas.microsoft.com/office/powerpoint/2010/main" val="13455366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20652-8769-90E0-C444-2D3B6DB18C5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34499FA-8104-17E0-0944-D9CA958F02C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TIMEBOX SCRUM 2020</a:t>
            </a:r>
            <a:endParaRPr lang="es-AR" dirty="0"/>
          </a:p>
        </p:txBody>
      </p:sp>
      <p:pic>
        <p:nvPicPr>
          <p:cNvPr id="3" name="Imagen 2">
            <a:extLst>
              <a:ext uri="{FF2B5EF4-FFF2-40B4-BE49-F238E27FC236}">
                <a16:creationId xmlns:a16="http://schemas.microsoft.com/office/drawing/2014/main" id="{E111D10A-355B-4A74-A9EE-FEB6C420A1E9}"/>
              </a:ext>
            </a:extLst>
          </p:cNvPr>
          <p:cNvPicPr>
            <a:picLocks noChangeAspect="1"/>
          </p:cNvPicPr>
          <p:nvPr/>
        </p:nvPicPr>
        <p:blipFill>
          <a:blip r:embed="rId3"/>
          <a:stretch>
            <a:fillRect/>
          </a:stretch>
        </p:blipFill>
        <p:spPr>
          <a:xfrm>
            <a:off x="1216730" y="1005449"/>
            <a:ext cx="9146469" cy="5567416"/>
          </a:xfrm>
          <a:prstGeom prst="rect">
            <a:avLst/>
          </a:prstGeom>
        </p:spPr>
      </p:pic>
    </p:spTree>
    <p:extLst>
      <p:ext uri="{BB962C8B-B14F-4D97-AF65-F5344CB8AC3E}">
        <p14:creationId xmlns:p14="http://schemas.microsoft.com/office/powerpoint/2010/main" val="20035781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6B92-59B7-6309-39D9-BF5D306648F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730EDD2-48A0-517D-4D4C-7B33801526C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TIMEBOX SCRUM 2020</a:t>
            </a:r>
            <a:endParaRPr lang="es-AR" dirty="0"/>
          </a:p>
        </p:txBody>
      </p:sp>
      <p:sp>
        <p:nvSpPr>
          <p:cNvPr id="2" name="CuadroTexto 1">
            <a:extLst>
              <a:ext uri="{FF2B5EF4-FFF2-40B4-BE49-F238E27FC236}">
                <a16:creationId xmlns:a16="http://schemas.microsoft.com/office/drawing/2014/main" id="{CB41868B-FD5F-D50B-5A38-1AEDDA73337D}"/>
              </a:ext>
            </a:extLst>
          </p:cNvPr>
          <p:cNvSpPr txBox="1"/>
          <p:nvPr/>
        </p:nvSpPr>
        <p:spPr>
          <a:xfrm>
            <a:off x="521110" y="1229032"/>
            <a:ext cx="7767484" cy="4801314"/>
          </a:xfrm>
          <a:prstGeom prst="rect">
            <a:avLst/>
          </a:prstGeom>
          <a:noFill/>
        </p:spPr>
        <p:txBody>
          <a:bodyPr wrap="square" rtlCol="0">
            <a:spAutoFit/>
          </a:bodyPr>
          <a:lstStyle/>
          <a:p>
            <a:r>
              <a:rPr lang="es-MX" b="1" dirty="0"/>
              <a:t>Definición de listo (</a:t>
            </a:r>
            <a:r>
              <a:rPr lang="es-MX" b="1" dirty="0" err="1"/>
              <a:t>DoR</a:t>
            </a:r>
            <a:r>
              <a:rPr lang="es-MX" b="1" dirty="0"/>
              <a:t>): </a:t>
            </a:r>
            <a:r>
              <a:rPr lang="es-MX" dirty="0"/>
              <a:t>Un ítem del Product Backlog está listo cuando:</a:t>
            </a:r>
          </a:p>
          <a:p>
            <a:pPr marL="342900" indent="-342900">
              <a:buFont typeface="+mj-lt"/>
              <a:buAutoNum type="arabicPeriod"/>
            </a:pPr>
            <a:endParaRPr lang="es-MX" dirty="0"/>
          </a:p>
          <a:p>
            <a:pPr marL="342900" indent="-342900">
              <a:buFont typeface="+mj-lt"/>
              <a:buAutoNum type="arabicPeriod"/>
            </a:pPr>
            <a:r>
              <a:rPr lang="es-MX" dirty="0"/>
              <a:t>Tiene valor de negocio claro.</a:t>
            </a:r>
          </a:p>
          <a:p>
            <a:pPr marL="342900" indent="-342900">
              <a:buFont typeface="+mj-lt"/>
              <a:buAutoNum type="arabicPeriod"/>
            </a:pPr>
            <a:endParaRPr lang="es-MX" dirty="0"/>
          </a:p>
          <a:p>
            <a:pPr marL="342900" indent="-342900">
              <a:buFont typeface="+mj-lt"/>
              <a:buAutoNum type="arabicPeriod"/>
            </a:pPr>
            <a:r>
              <a:rPr lang="es-MX" dirty="0"/>
              <a:t>El equipo entiende bien lo que se pide.</a:t>
            </a:r>
          </a:p>
          <a:p>
            <a:pPr marL="342900" indent="-342900">
              <a:buFont typeface="+mj-lt"/>
              <a:buAutoNum type="arabicPeriod"/>
            </a:pPr>
            <a:endParaRPr lang="es-MX" dirty="0"/>
          </a:p>
          <a:p>
            <a:pPr marL="342900" indent="-342900">
              <a:buFont typeface="+mj-lt"/>
              <a:buAutoNum type="arabicPeriod"/>
            </a:pPr>
            <a:r>
              <a:rPr lang="es-MX" dirty="0"/>
              <a:t>No hay dependencias externas que bloqueen su avance.</a:t>
            </a:r>
          </a:p>
          <a:p>
            <a:pPr marL="342900" indent="-342900">
              <a:buFont typeface="+mj-lt"/>
              <a:buAutoNum type="arabicPeriod"/>
            </a:pPr>
            <a:endParaRPr lang="es-MX" dirty="0"/>
          </a:p>
          <a:p>
            <a:pPr marL="342900" indent="-342900">
              <a:buFont typeface="+mj-lt"/>
              <a:buAutoNum type="arabicPeriod"/>
            </a:pPr>
            <a:r>
              <a:rPr lang="es-MX" dirty="0"/>
              <a:t>El equipo está disponible y asignado para hacerlo.</a:t>
            </a:r>
          </a:p>
          <a:p>
            <a:pPr marL="342900" indent="-342900">
              <a:buFont typeface="+mj-lt"/>
              <a:buAutoNum type="arabicPeriod"/>
            </a:pPr>
            <a:endParaRPr lang="es-MX" dirty="0"/>
          </a:p>
          <a:p>
            <a:pPr marL="342900" indent="-342900">
              <a:buFont typeface="+mj-lt"/>
              <a:buAutoNum type="arabicPeriod"/>
            </a:pPr>
            <a:r>
              <a:rPr lang="es-MX" dirty="0"/>
              <a:t>Está estimado y es lo suficientemente pequeño para completarse en un Sprint.</a:t>
            </a:r>
          </a:p>
          <a:p>
            <a:pPr marL="342900" indent="-342900">
              <a:buFont typeface="+mj-lt"/>
              <a:buAutoNum type="arabicPeriod"/>
            </a:pPr>
            <a:endParaRPr lang="es-MX" dirty="0"/>
          </a:p>
          <a:p>
            <a:pPr marL="342900" indent="-342900">
              <a:buFont typeface="+mj-lt"/>
              <a:buAutoNum type="arabicPeriod"/>
            </a:pPr>
            <a:r>
              <a:rPr lang="es-MX" dirty="0"/>
              <a:t>Tiene criterios de aceptación y performance claros y </a:t>
            </a:r>
            <a:r>
              <a:rPr lang="es-MX" dirty="0" err="1"/>
              <a:t>testeables</a:t>
            </a:r>
            <a:r>
              <a:rPr lang="es-MX" dirty="0"/>
              <a:t>.</a:t>
            </a:r>
          </a:p>
          <a:p>
            <a:pPr marL="342900" indent="-342900">
              <a:buFont typeface="+mj-lt"/>
              <a:buAutoNum type="arabicPeriod"/>
            </a:pPr>
            <a:endParaRPr lang="es-MX" dirty="0"/>
          </a:p>
          <a:p>
            <a:pPr marL="342900" indent="-342900">
              <a:buFont typeface="+mj-lt"/>
              <a:buAutoNum type="arabicPeriod"/>
            </a:pPr>
            <a:r>
              <a:rPr lang="es-MX" dirty="0"/>
              <a:t>El equipo sabe cómo presentarlo en la Sprint </a:t>
            </a:r>
            <a:r>
              <a:rPr lang="es-MX" dirty="0" err="1"/>
              <a:t>Review</a:t>
            </a:r>
            <a:r>
              <a:rPr lang="es-MX" dirty="0"/>
              <a:t>.</a:t>
            </a:r>
          </a:p>
          <a:p>
            <a:endParaRPr lang="es-AR" b="1" dirty="0"/>
          </a:p>
        </p:txBody>
      </p:sp>
    </p:spTree>
    <p:extLst>
      <p:ext uri="{BB962C8B-B14F-4D97-AF65-F5344CB8AC3E}">
        <p14:creationId xmlns:p14="http://schemas.microsoft.com/office/powerpoint/2010/main" val="36983950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3176E-D3C0-7F00-DF78-E90A8F93E1D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0DA91B3-DE65-C989-CD6F-A494D2BD871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TIMEBOX SCRUM 2020</a:t>
            </a:r>
            <a:endParaRPr lang="es-AR" dirty="0"/>
          </a:p>
        </p:txBody>
      </p:sp>
      <p:sp>
        <p:nvSpPr>
          <p:cNvPr id="2" name="CuadroTexto 1">
            <a:extLst>
              <a:ext uri="{FF2B5EF4-FFF2-40B4-BE49-F238E27FC236}">
                <a16:creationId xmlns:a16="http://schemas.microsoft.com/office/drawing/2014/main" id="{77DD9DA6-95B2-72CD-0E99-32CF23B1DC38}"/>
              </a:ext>
            </a:extLst>
          </p:cNvPr>
          <p:cNvSpPr txBox="1"/>
          <p:nvPr/>
        </p:nvSpPr>
        <p:spPr>
          <a:xfrm>
            <a:off x="521110" y="1229032"/>
            <a:ext cx="7767484" cy="3416320"/>
          </a:xfrm>
          <a:prstGeom prst="rect">
            <a:avLst/>
          </a:prstGeom>
          <a:noFill/>
        </p:spPr>
        <p:txBody>
          <a:bodyPr wrap="square" rtlCol="0">
            <a:spAutoFit/>
          </a:bodyPr>
          <a:lstStyle/>
          <a:p>
            <a:r>
              <a:rPr lang="es-MX" b="1" dirty="0"/>
              <a:t>Definición de Hecho (Done):</a:t>
            </a:r>
            <a:r>
              <a:rPr lang="es-MX" dirty="0"/>
              <a:t>Un trabajo se considera completamente terminado cuando:</a:t>
            </a:r>
          </a:p>
          <a:p>
            <a:endParaRPr lang="es-MX" dirty="0"/>
          </a:p>
          <a:p>
            <a:pPr marL="342900" indent="-342900">
              <a:buFont typeface="+mj-lt"/>
              <a:buAutoNum type="arabicPeriod"/>
            </a:pPr>
            <a:r>
              <a:rPr lang="es-MX" dirty="0"/>
              <a:t>El diseño fue revisado.</a:t>
            </a:r>
          </a:p>
          <a:p>
            <a:pPr marL="342900" indent="-342900">
              <a:buFont typeface="+mj-lt"/>
              <a:buAutoNum type="arabicPeriod"/>
            </a:pPr>
            <a:r>
              <a:rPr lang="es-MX" dirty="0"/>
              <a:t>El código está completo, refactorizado, formateado y comentado.</a:t>
            </a:r>
          </a:p>
          <a:p>
            <a:pPr marL="342900" indent="-342900">
              <a:buFont typeface="+mj-lt"/>
              <a:buAutoNum type="arabicPeriod"/>
            </a:pPr>
            <a:r>
              <a:rPr lang="es-MX" dirty="0"/>
              <a:t>El código está en el repositorio y fue inspeccionado.</a:t>
            </a:r>
          </a:p>
          <a:p>
            <a:pPr marL="342900" indent="-342900">
              <a:buFont typeface="+mj-lt"/>
              <a:buAutoNum type="arabicPeriod"/>
            </a:pPr>
            <a:r>
              <a:rPr lang="es-MX" dirty="0"/>
              <a:t>La documentación de usuario está actualizada.</a:t>
            </a:r>
          </a:p>
          <a:p>
            <a:pPr marL="342900" indent="-342900">
              <a:buFont typeface="+mj-lt"/>
              <a:buAutoNum type="arabicPeriod"/>
            </a:pPr>
            <a:r>
              <a:rPr lang="es-MX" dirty="0"/>
              <a:t>Fue probado: incluye pruebas unitarias, de integración, de sistema y de aceptación.</a:t>
            </a:r>
          </a:p>
          <a:p>
            <a:pPr marL="342900" indent="-342900">
              <a:buFont typeface="+mj-lt"/>
              <a:buAutoNum type="arabicPeriod"/>
            </a:pPr>
            <a:r>
              <a:rPr lang="es-MX" dirty="0"/>
              <a:t>Hay cero defectos conocidos.</a:t>
            </a:r>
          </a:p>
          <a:p>
            <a:pPr marL="342900" indent="-342900">
              <a:buFont typeface="+mj-lt"/>
              <a:buAutoNum type="arabicPeriod"/>
            </a:pPr>
            <a:r>
              <a:rPr lang="es-MX" dirty="0"/>
              <a:t>Está desplegado en producción.</a:t>
            </a:r>
          </a:p>
          <a:p>
            <a:endParaRPr lang="es-AR" b="1" dirty="0"/>
          </a:p>
        </p:txBody>
      </p:sp>
    </p:spTree>
    <p:extLst>
      <p:ext uri="{BB962C8B-B14F-4D97-AF65-F5344CB8AC3E}">
        <p14:creationId xmlns:p14="http://schemas.microsoft.com/office/powerpoint/2010/main" val="35120333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409F0-F6F3-A528-6A02-8EA0065FDFE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D3172E9-917B-D7C1-D520-7C8D49A11D7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TIMEBOX SCRUM 2020</a:t>
            </a:r>
            <a:endParaRPr lang="es-AR" dirty="0"/>
          </a:p>
        </p:txBody>
      </p:sp>
      <p:sp>
        <p:nvSpPr>
          <p:cNvPr id="2" name="CuadroTexto 1">
            <a:extLst>
              <a:ext uri="{FF2B5EF4-FFF2-40B4-BE49-F238E27FC236}">
                <a16:creationId xmlns:a16="http://schemas.microsoft.com/office/drawing/2014/main" id="{37DF66EA-B194-DD0D-C23E-6A660E14918E}"/>
              </a:ext>
            </a:extLst>
          </p:cNvPr>
          <p:cNvSpPr txBox="1"/>
          <p:nvPr/>
        </p:nvSpPr>
        <p:spPr>
          <a:xfrm>
            <a:off x="157316" y="816077"/>
            <a:ext cx="7767484" cy="1477328"/>
          </a:xfrm>
          <a:prstGeom prst="rect">
            <a:avLst/>
          </a:prstGeom>
          <a:noFill/>
        </p:spPr>
        <p:txBody>
          <a:bodyPr wrap="square" rtlCol="0">
            <a:spAutoFit/>
          </a:bodyPr>
          <a:lstStyle/>
          <a:p>
            <a:r>
              <a:rPr lang="es-MX" b="1" dirty="0"/>
              <a:t>Capacidad del equipo en un sprint</a:t>
            </a:r>
          </a:p>
          <a:p>
            <a:endParaRPr lang="es-MX" b="1" dirty="0"/>
          </a:p>
          <a:p>
            <a:endParaRPr lang="es-MX" b="1" dirty="0"/>
          </a:p>
          <a:p>
            <a:endParaRPr lang="es-MX" dirty="0"/>
          </a:p>
          <a:p>
            <a:endParaRPr lang="es-AR" b="1" dirty="0"/>
          </a:p>
        </p:txBody>
      </p:sp>
      <p:pic>
        <p:nvPicPr>
          <p:cNvPr id="5" name="Imagen 4">
            <a:extLst>
              <a:ext uri="{FF2B5EF4-FFF2-40B4-BE49-F238E27FC236}">
                <a16:creationId xmlns:a16="http://schemas.microsoft.com/office/drawing/2014/main" id="{32AADAD8-0AA2-1448-C7BA-D7A03A44A3CB}"/>
              </a:ext>
            </a:extLst>
          </p:cNvPr>
          <p:cNvPicPr>
            <a:picLocks noChangeAspect="1"/>
          </p:cNvPicPr>
          <p:nvPr/>
        </p:nvPicPr>
        <p:blipFill>
          <a:blip r:embed="rId3"/>
          <a:stretch>
            <a:fillRect/>
          </a:stretch>
        </p:blipFill>
        <p:spPr>
          <a:xfrm>
            <a:off x="68826" y="1471318"/>
            <a:ext cx="6127875" cy="3366154"/>
          </a:xfrm>
          <a:prstGeom prst="rect">
            <a:avLst/>
          </a:prstGeom>
        </p:spPr>
      </p:pic>
      <p:sp>
        <p:nvSpPr>
          <p:cNvPr id="7" name="CuadroTexto 6">
            <a:extLst>
              <a:ext uri="{FF2B5EF4-FFF2-40B4-BE49-F238E27FC236}">
                <a16:creationId xmlns:a16="http://schemas.microsoft.com/office/drawing/2014/main" id="{D7E5705A-D456-92CC-5C8D-D7AA4F77D0D2}"/>
              </a:ext>
            </a:extLst>
          </p:cNvPr>
          <p:cNvSpPr txBox="1"/>
          <p:nvPr/>
        </p:nvSpPr>
        <p:spPr>
          <a:xfrm>
            <a:off x="6285191" y="1554741"/>
            <a:ext cx="5926473" cy="3970318"/>
          </a:xfrm>
          <a:prstGeom prst="rect">
            <a:avLst/>
          </a:prstGeom>
          <a:noFill/>
        </p:spPr>
        <p:txBody>
          <a:bodyPr wrap="square">
            <a:spAutoFit/>
          </a:bodyPr>
          <a:lstStyle/>
          <a:p>
            <a:pPr>
              <a:buNone/>
            </a:pPr>
            <a:r>
              <a:rPr lang="es-MX" dirty="0"/>
              <a:t>El tiempo total del equipo no se dedica exclusivamente a nuevas funcionalidades, se debe considerar:</a:t>
            </a:r>
          </a:p>
          <a:p>
            <a:pPr>
              <a:buNone/>
            </a:pPr>
            <a:endParaRPr lang="es-MX" dirty="0"/>
          </a:p>
          <a:p>
            <a:pPr marL="285750" indent="-285750">
              <a:buFont typeface="Arial" panose="020B0604020202020204" pitchFamily="34" charset="0"/>
              <a:buChar char="•"/>
            </a:pPr>
            <a:r>
              <a:rPr lang="es-MX" b="1" dirty="0"/>
              <a:t>Actividades propias del Sprint: </a:t>
            </a:r>
            <a:r>
              <a:rPr lang="es-MX" dirty="0"/>
              <a:t>Tiempo invertido en ceremonias como Planificación, Revisión, Retrospectiva, etc.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Compromisos externos:</a:t>
            </a:r>
            <a:r>
              <a:rPr lang="es-MX" dirty="0"/>
              <a:t> Tareas como soporte a clientes o mantenimiento de sistemas existentes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Tiempo fuera del personal:</a:t>
            </a:r>
            <a:r>
              <a:rPr lang="es-MX" dirty="0"/>
              <a:t> Ausencias planificadas o imprevistas como vacaciones, días festivos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Buffer: </a:t>
            </a:r>
            <a:r>
              <a:rPr lang="es-MX" dirty="0"/>
              <a:t>Tiempo de reserva para manejar imprevistos</a:t>
            </a:r>
          </a:p>
        </p:txBody>
      </p:sp>
    </p:spTree>
    <p:extLst>
      <p:ext uri="{BB962C8B-B14F-4D97-AF65-F5344CB8AC3E}">
        <p14:creationId xmlns:p14="http://schemas.microsoft.com/office/powerpoint/2010/main" val="879068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18D81-D92E-2A01-727B-DF141629437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BDD9B8A-8C7A-262F-29B0-8FF26D0791F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TIMEBOX SCRUM 2020</a:t>
            </a:r>
            <a:endParaRPr lang="es-AR" dirty="0"/>
          </a:p>
        </p:txBody>
      </p:sp>
      <p:sp>
        <p:nvSpPr>
          <p:cNvPr id="2" name="CuadroTexto 1">
            <a:extLst>
              <a:ext uri="{FF2B5EF4-FFF2-40B4-BE49-F238E27FC236}">
                <a16:creationId xmlns:a16="http://schemas.microsoft.com/office/drawing/2014/main" id="{3644834D-ECEE-043E-E01B-20997538A4FA}"/>
              </a:ext>
            </a:extLst>
          </p:cNvPr>
          <p:cNvSpPr txBox="1"/>
          <p:nvPr/>
        </p:nvSpPr>
        <p:spPr>
          <a:xfrm>
            <a:off x="157316" y="816077"/>
            <a:ext cx="7767484" cy="3693319"/>
          </a:xfrm>
          <a:prstGeom prst="rect">
            <a:avLst/>
          </a:prstGeom>
          <a:noFill/>
        </p:spPr>
        <p:txBody>
          <a:bodyPr wrap="square" rtlCol="0">
            <a:spAutoFit/>
          </a:bodyPr>
          <a:lstStyle/>
          <a:p>
            <a:r>
              <a:rPr lang="es-MX" b="1" dirty="0"/>
              <a:t>¿Cómo es el ambiente de trabajo?</a:t>
            </a:r>
          </a:p>
          <a:p>
            <a:endParaRPr lang="es-MX" b="1" dirty="0"/>
          </a:p>
          <a:p>
            <a:pPr marL="342900" indent="-342900">
              <a:buAutoNum type="arabicPeriod"/>
            </a:pPr>
            <a:r>
              <a:rPr lang="es-MX" b="1" dirty="0"/>
              <a:t>Abierto: </a:t>
            </a:r>
            <a:r>
              <a:rPr lang="es-MX" dirty="0"/>
              <a:t>Entorno de comunicación y colaboración constante. El silencio absoluto es un mal signo</a:t>
            </a:r>
          </a:p>
          <a:p>
            <a:pPr marL="342900" indent="-342900">
              <a:buAutoNum type="arabicPeriod"/>
            </a:pPr>
            <a:endParaRPr lang="es-MX" dirty="0"/>
          </a:p>
          <a:p>
            <a:pPr marL="342900" indent="-342900">
              <a:buAutoNum type="arabicPeriod"/>
            </a:pPr>
            <a:r>
              <a:rPr lang="es-MX" b="1" dirty="0"/>
              <a:t>Pizarrones: Es</a:t>
            </a:r>
            <a:r>
              <a:rPr lang="es-MX" dirty="0"/>
              <a:t> importante usar herramientas visuales para hacer el trabajo visible para todos. </a:t>
            </a:r>
          </a:p>
          <a:p>
            <a:pPr marL="342900" indent="-342900">
              <a:buAutoNum type="arabicPeriod"/>
            </a:pPr>
            <a:endParaRPr lang="es-MX" dirty="0"/>
          </a:p>
          <a:p>
            <a:pPr marL="342900" indent="-342900">
              <a:buAutoNum type="arabicPeriod"/>
            </a:pPr>
            <a:r>
              <a:rPr lang="es-MX" b="1" dirty="0"/>
              <a:t>El equipo define sus horarios: </a:t>
            </a:r>
            <a:r>
              <a:rPr lang="es-MX" dirty="0"/>
              <a:t>Es importante la autonomía y la autogestión, confiar que el equipo organice sus propios horarios </a:t>
            </a:r>
            <a:endParaRPr lang="es-MX" b="1" dirty="0"/>
          </a:p>
          <a:p>
            <a:endParaRPr lang="es-MX" b="1" dirty="0"/>
          </a:p>
          <a:p>
            <a:endParaRPr lang="es-MX" dirty="0"/>
          </a:p>
          <a:p>
            <a:endParaRPr lang="es-AR" b="1" dirty="0"/>
          </a:p>
        </p:txBody>
      </p:sp>
    </p:spTree>
    <p:extLst>
      <p:ext uri="{BB962C8B-B14F-4D97-AF65-F5344CB8AC3E}">
        <p14:creationId xmlns:p14="http://schemas.microsoft.com/office/powerpoint/2010/main" val="10768606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F55B-DE19-DDF2-FD99-8DC22ECDA94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463F293-ACC8-0672-6DB0-873D337834D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HERRAMIENTAS DE SCRUM</a:t>
            </a:r>
            <a:endParaRPr lang="es-AR" dirty="0"/>
          </a:p>
        </p:txBody>
      </p:sp>
      <p:sp>
        <p:nvSpPr>
          <p:cNvPr id="2" name="CuadroTexto 1">
            <a:extLst>
              <a:ext uri="{FF2B5EF4-FFF2-40B4-BE49-F238E27FC236}">
                <a16:creationId xmlns:a16="http://schemas.microsoft.com/office/drawing/2014/main" id="{B4749746-AD09-DD78-3300-22F13DDCCB04}"/>
              </a:ext>
            </a:extLst>
          </p:cNvPr>
          <p:cNvSpPr txBox="1"/>
          <p:nvPr/>
        </p:nvSpPr>
        <p:spPr>
          <a:xfrm>
            <a:off x="157316" y="816077"/>
            <a:ext cx="10137058" cy="2862322"/>
          </a:xfrm>
          <a:prstGeom prst="rect">
            <a:avLst/>
          </a:prstGeom>
          <a:noFill/>
        </p:spPr>
        <p:txBody>
          <a:bodyPr wrap="square" rtlCol="0">
            <a:spAutoFit/>
          </a:bodyPr>
          <a:lstStyle/>
          <a:p>
            <a:endParaRPr lang="es-MX" b="1" dirty="0"/>
          </a:p>
          <a:p>
            <a:pPr marL="342900" indent="-342900">
              <a:buAutoNum type="arabicPeriod"/>
            </a:pPr>
            <a:r>
              <a:rPr lang="es-MX" b="1" dirty="0" err="1"/>
              <a:t>Taskboard</a:t>
            </a:r>
            <a:r>
              <a:rPr lang="es-MX" b="1" dirty="0"/>
              <a:t>: </a:t>
            </a:r>
            <a:r>
              <a:rPr lang="es-MX" dirty="0"/>
              <a:t>Es un tablero visual para organizar el trabajo de un Sprint. </a:t>
            </a:r>
          </a:p>
          <a:p>
            <a:pPr marL="342900" indent="-342900">
              <a:buAutoNum type="arabicPeriod"/>
            </a:pPr>
            <a:endParaRPr lang="es-MX" dirty="0"/>
          </a:p>
          <a:p>
            <a:pPr marL="342900" indent="-342900">
              <a:buFont typeface="Arial" panose="020B0604020202020204" pitchFamily="34" charset="0"/>
              <a:buChar char="•"/>
            </a:pPr>
            <a:r>
              <a:rPr lang="es-MX" b="1" dirty="0"/>
              <a:t>Columnas: </a:t>
            </a:r>
            <a:r>
              <a:rPr lang="es-MX" dirty="0"/>
              <a:t>Muestran el estado de las tareas</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r>
              <a:rPr lang="es-MX" b="1" dirty="0"/>
              <a:t>Historias de Usuario: </a:t>
            </a:r>
            <a:r>
              <a:rPr lang="es-MX" dirty="0"/>
              <a:t>Son el "qué" estimado en Puntos de historia (complejidad).</a:t>
            </a:r>
          </a:p>
          <a:p>
            <a:pPr marL="342900" indent="-342900">
              <a:buAutoNum type="arabicPeriod"/>
            </a:pPr>
            <a:endParaRPr lang="es-MX" dirty="0"/>
          </a:p>
          <a:p>
            <a:pPr marL="342900" indent="-342900">
              <a:buFont typeface="Arial" panose="020B0604020202020204" pitchFamily="34" charset="0"/>
              <a:buChar char="•"/>
            </a:pPr>
            <a:r>
              <a:rPr lang="es-MX" b="1" dirty="0"/>
              <a:t>Tareas: </a:t>
            </a:r>
            <a:r>
              <a:rPr lang="es-MX" dirty="0"/>
              <a:t>Son</a:t>
            </a:r>
            <a:r>
              <a:rPr lang="es-MX" b="1" dirty="0"/>
              <a:t> </a:t>
            </a:r>
            <a:r>
              <a:rPr lang="es-MX" dirty="0"/>
              <a:t>el "cómo“, pasos pequeños para completar una historia, estimados en Horas (tiempo de trabajo).</a:t>
            </a:r>
          </a:p>
          <a:p>
            <a:endParaRPr lang="es-AR" b="1" dirty="0"/>
          </a:p>
        </p:txBody>
      </p:sp>
      <p:pic>
        <p:nvPicPr>
          <p:cNvPr id="6" name="Imagen 5">
            <a:extLst>
              <a:ext uri="{FF2B5EF4-FFF2-40B4-BE49-F238E27FC236}">
                <a16:creationId xmlns:a16="http://schemas.microsoft.com/office/drawing/2014/main" id="{25F9856E-DE12-F1EA-7A6E-8F567F8E1C93}"/>
              </a:ext>
            </a:extLst>
          </p:cNvPr>
          <p:cNvPicPr>
            <a:picLocks noChangeAspect="1"/>
          </p:cNvPicPr>
          <p:nvPr/>
        </p:nvPicPr>
        <p:blipFill>
          <a:blip r:embed="rId3"/>
          <a:stretch>
            <a:fillRect/>
          </a:stretch>
        </p:blipFill>
        <p:spPr>
          <a:xfrm>
            <a:off x="157316" y="3539568"/>
            <a:ext cx="5866257" cy="2955434"/>
          </a:xfrm>
          <a:prstGeom prst="rect">
            <a:avLst/>
          </a:prstGeom>
        </p:spPr>
      </p:pic>
      <p:pic>
        <p:nvPicPr>
          <p:cNvPr id="8" name="Imagen 7">
            <a:extLst>
              <a:ext uri="{FF2B5EF4-FFF2-40B4-BE49-F238E27FC236}">
                <a16:creationId xmlns:a16="http://schemas.microsoft.com/office/drawing/2014/main" id="{31EBC17A-E866-0A75-FAC5-250B91B744A0}"/>
              </a:ext>
            </a:extLst>
          </p:cNvPr>
          <p:cNvPicPr>
            <a:picLocks noChangeAspect="1"/>
          </p:cNvPicPr>
          <p:nvPr/>
        </p:nvPicPr>
        <p:blipFill>
          <a:blip r:embed="rId4"/>
          <a:stretch>
            <a:fillRect/>
          </a:stretch>
        </p:blipFill>
        <p:spPr>
          <a:xfrm>
            <a:off x="6168429" y="3539567"/>
            <a:ext cx="5966547" cy="2792407"/>
          </a:xfrm>
          <a:prstGeom prst="rect">
            <a:avLst/>
          </a:prstGeom>
        </p:spPr>
      </p:pic>
    </p:spTree>
    <p:extLst>
      <p:ext uri="{BB962C8B-B14F-4D97-AF65-F5344CB8AC3E}">
        <p14:creationId xmlns:p14="http://schemas.microsoft.com/office/powerpoint/2010/main" val="22844551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1A7C4-192D-E00F-5A12-C8E4E4CA83F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FB53B79-2003-939B-31FE-AC8B8D605B7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HERRAMIENTAS DE SCRUM</a:t>
            </a:r>
            <a:endParaRPr lang="es-AR" dirty="0"/>
          </a:p>
        </p:txBody>
      </p:sp>
      <p:sp>
        <p:nvSpPr>
          <p:cNvPr id="2" name="CuadroTexto 1">
            <a:extLst>
              <a:ext uri="{FF2B5EF4-FFF2-40B4-BE49-F238E27FC236}">
                <a16:creationId xmlns:a16="http://schemas.microsoft.com/office/drawing/2014/main" id="{90EC1574-24E2-2703-0EEE-753251794CB1}"/>
              </a:ext>
            </a:extLst>
          </p:cNvPr>
          <p:cNvSpPr txBox="1"/>
          <p:nvPr/>
        </p:nvSpPr>
        <p:spPr>
          <a:xfrm>
            <a:off x="157316" y="816077"/>
            <a:ext cx="10137058" cy="2308324"/>
          </a:xfrm>
          <a:prstGeom prst="rect">
            <a:avLst/>
          </a:prstGeom>
          <a:noFill/>
        </p:spPr>
        <p:txBody>
          <a:bodyPr wrap="square" rtlCol="0">
            <a:spAutoFit/>
          </a:bodyPr>
          <a:lstStyle/>
          <a:p>
            <a:endParaRPr lang="es-MX" b="1" dirty="0"/>
          </a:p>
          <a:p>
            <a:pPr marL="342900" indent="-342900">
              <a:buAutoNum type="arabicPeriod"/>
            </a:pPr>
            <a:r>
              <a:rPr lang="es-MX" b="1" dirty="0" err="1"/>
              <a:t>Taskboard</a:t>
            </a:r>
            <a:r>
              <a:rPr lang="es-MX" b="1" dirty="0"/>
              <a:t>: ¿Cómo debe ser la granularidad?</a:t>
            </a:r>
          </a:p>
          <a:p>
            <a:endParaRPr lang="es-MX" b="1" dirty="0"/>
          </a:p>
          <a:p>
            <a:pPr marL="285750" indent="-285750">
              <a:buFont typeface="Arial" panose="020B0604020202020204" pitchFamily="34" charset="0"/>
              <a:buChar char="•"/>
            </a:pPr>
            <a:r>
              <a:rPr lang="es-MX" dirty="0"/>
              <a:t>Si tablero tiene pocas tareas, son pesadas y vienen de una </a:t>
            </a:r>
            <a:r>
              <a:rPr lang="es-MX" dirty="0" err="1"/>
              <a:t>user</a:t>
            </a:r>
            <a:r>
              <a:rPr lang="es-MX" dirty="0"/>
              <a:t> </a:t>
            </a:r>
            <a:r>
              <a:rPr lang="es-MX" dirty="0" err="1"/>
              <a:t>story</a:t>
            </a:r>
            <a:r>
              <a:rPr lang="es-MX" dirty="0"/>
              <a:t> estimada con muchos puntos.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Al trabajar con historias mas pequeñas, se tienen más historias, pero con granularidad mas fina, y una mayor posibilidad de maniobrar y asignarlas</a:t>
            </a:r>
            <a:endParaRPr lang="es-AR" b="1" dirty="0"/>
          </a:p>
        </p:txBody>
      </p:sp>
    </p:spTree>
    <p:extLst>
      <p:ext uri="{BB962C8B-B14F-4D97-AF65-F5344CB8AC3E}">
        <p14:creationId xmlns:p14="http://schemas.microsoft.com/office/powerpoint/2010/main" val="27149234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7F5DA-2203-6556-19E8-C3C877B44C4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E6896E6-8B7E-0D63-D845-7E23DA7D727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HERRAMIENTAS DE SCRUM</a:t>
            </a:r>
            <a:endParaRPr lang="es-AR" dirty="0"/>
          </a:p>
        </p:txBody>
      </p:sp>
      <p:sp>
        <p:nvSpPr>
          <p:cNvPr id="2" name="CuadroTexto 1">
            <a:extLst>
              <a:ext uri="{FF2B5EF4-FFF2-40B4-BE49-F238E27FC236}">
                <a16:creationId xmlns:a16="http://schemas.microsoft.com/office/drawing/2014/main" id="{7ED57ADD-7B0B-A4A5-547A-513167C6505D}"/>
              </a:ext>
            </a:extLst>
          </p:cNvPr>
          <p:cNvSpPr txBox="1"/>
          <p:nvPr/>
        </p:nvSpPr>
        <p:spPr>
          <a:xfrm>
            <a:off x="157316" y="816077"/>
            <a:ext cx="10137058" cy="1477328"/>
          </a:xfrm>
          <a:prstGeom prst="rect">
            <a:avLst/>
          </a:prstGeom>
          <a:noFill/>
        </p:spPr>
        <p:txBody>
          <a:bodyPr wrap="square" rtlCol="0">
            <a:spAutoFit/>
          </a:bodyPr>
          <a:lstStyle/>
          <a:p>
            <a:endParaRPr lang="es-MX" b="1" dirty="0"/>
          </a:p>
          <a:p>
            <a:r>
              <a:rPr lang="es-AR" b="1" dirty="0"/>
              <a:t>2. </a:t>
            </a:r>
            <a:r>
              <a:rPr lang="es-MX" b="1" dirty="0"/>
              <a:t>Sprint </a:t>
            </a:r>
            <a:r>
              <a:rPr lang="es-MX" b="1" dirty="0" err="1"/>
              <a:t>Burndown</a:t>
            </a:r>
            <a:r>
              <a:rPr lang="es-MX" b="1" dirty="0"/>
              <a:t> Charts: </a:t>
            </a:r>
            <a:r>
              <a:rPr lang="es-MX" dirty="0"/>
              <a:t>Son gráficos que sirven para la visualizar el trabajo, en el eje “y” se muestran los puntos de historia restantes y en el eje “x” se los días. No conviene hacer esto con horas de trabajo, ya que no es representativo del esfuerzo. Los </a:t>
            </a:r>
            <a:r>
              <a:rPr lang="es-MX" dirty="0" err="1"/>
              <a:t>Burndown</a:t>
            </a:r>
            <a:r>
              <a:rPr lang="es-MX" dirty="0"/>
              <a:t> Charts sirven para calcular velocidad y se descartan al final del sprint.</a:t>
            </a:r>
            <a:endParaRPr lang="es-AR" b="1" dirty="0"/>
          </a:p>
        </p:txBody>
      </p:sp>
      <p:pic>
        <p:nvPicPr>
          <p:cNvPr id="5" name="Imagen 4">
            <a:extLst>
              <a:ext uri="{FF2B5EF4-FFF2-40B4-BE49-F238E27FC236}">
                <a16:creationId xmlns:a16="http://schemas.microsoft.com/office/drawing/2014/main" id="{3EF20E56-78ED-F0ED-96AF-7474F1DE4C73}"/>
              </a:ext>
            </a:extLst>
          </p:cNvPr>
          <p:cNvPicPr>
            <a:picLocks noChangeAspect="1"/>
          </p:cNvPicPr>
          <p:nvPr/>
        </p:nvPicPr>
        <p:blipFill>
          <a:blip r:embed="rId3"/>
          <a:stretch>
            <a:fillRect/>
          </a:stretch>
        </p:blipFill>
        <p:spPr>
          <a:xfrm>
            <a:off x="521110" y="2568708"/>
            <a:ext cx="10903974" cy="3844998"/>
          </a:xfrm>
          <a:prstGeom prst="rect">
            <a:avLst/>
          </a:prstGeom>
        </p:spPr>
      </p:pic>
    </p:spTree>
    <p:extLst>
      <p:ext uri="{BB962C8B-B14F-4D97-AF65-F5344CB8AC3E}">
        <p14:creationId xmlns:p14="http://schemas.microsoft.com/office/powerpoint/2010/main" val="186419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BC3A0-B9B1-0BC2-E3F1-6A88F27E7A5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08B0D82-C4BE-81DB-504E-82BFC68E385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ADMINISTRACIÓN DEL PROYECTO</a:t>
            </a:r>
            <a:endParaRPr lang="es-AR" dirty="0"/>
          </a:p>
        </p:txBody>
      </p:sp>
      <p:sp>
        <p:nvSpPr>
          <p:cNvPr id="8" name="CuadroTexto 7">
            <a:extLst>
              <a:ext uri="{FF2B5EF4-FFF2-40B4-BE49-F238E27FC236}">
                <a16:creationId xmlns:a16="http://schemas.microsoft.com/office/drawing/2014/main" id="{482298A8-93E5-00F7-5E29-892A2699543D}"/>
              </a:ext>
            </a:extLst>
          </p:cNvPr>
          <p:cNvSpPr txBox="1"/>
          <p:nvPr/>
        </p:nvSpPr>
        <p:spPr>
          <a:xfrm>
            <a:off x="373625" y="993058"/>
            <a:ext cx="10933471" cy="2031325"/>
          </a:xfrm>
          <a:prstGeom prst="rect">
            <a:avLst/>
          </a:prstGeom>
          <a:noFill/>
        </p:spPr>
        <p:txBody>
          <a:bodyPr wrap="square">
            <a:spAutoFit/>
          </a:bodyPr>
          <a:lstStyle/>
          <a:p>
            <a:r>
              <a:rPr lang="es-MX" b="1" dirty="0"/>
              <a:t>¿Qué es la administración del proyecto?</a:t>
            </a:r>
          </a:p>
          <a:p>
            <a:endParaRPr lang="es-MX" dirty="0"/>
          </a:p>
          <a:p>
            <a:r>
              <a:rPr lang="es-MX" dirty="0"/>
              <a:t>Es la aplicación de conocimientos, habilidades, herramientas y técnicas a las actividades del proyecto para satisfacer los requerimientos del mismo. Incluye identificar requerimientos, establecer objetivos claros y alcanzables y adaptar las especificaciones, planes y enfoque a los intereses de los stakeholders</a:t>
            </a:r>
            <a:endParaRPr lang="es-MX" b="1" dirty="0"/>
          </a:p>
          <a:p>
            <a:endParaRPr lang="es-MX" b="1" dirty="0"/>
          </a:p>
          <a:p>
            <a:pPr marL="285750" indent="-285750">
              <a:buFont typeface="Arial" panose="020B0604020202020204" pitchFamily="34" charset="0"/>
              <a:buChar char="•"/>
            </a:pPr>
            <a:r>
              <a:rPr lang="es-MX" dirty="0"/>
              <a:t>Tiene dos grandes actividades que son planificación y seguimiento-control.</a:t>
            </a:r>
            <a:endParaRPr lang="es-MX" b="1" dirty="0"/>
          </a:p>
        </p:txBody>
      </p:sp>
    </p:spTree>
    <p:extLst>
      <p:ext uri="{BB962C8B-B14F-4D97-AF65-F5344CB8AC3E}">
        <p14:creationId xmlns:p14="http://schemas.microsoft.com/office/powerpoint/2010/main" val="9587098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EA0C9-034F-DFB6-DC95-D347C752790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7C955EB-AFCD-1361-9A8F-877ED663A19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HERRAMIENTAS DE SCRUM</a:t>
            </a:r>
            <a:endParaRPr lang="es-AR" dirty="0"/>
          </a:p>
        </p:txBody>
      </p:sp>
      <p:sp>
        <p:nvSpPr>
          <p:cNvPr id="2" name="CuadroTexto 1">
            <a:extLst>
              <a:ext uri="{FF2B5EF4-FFF2-40B4-BE49-F238E27FC236}">
                <a16:creationId xmlns:a16="http://schemas.microsoft.com/office/drawing/2014/main" id="{05232D06-4286-FA0E-CC0D-E3C1FF7B0EE4}"/>
              </a:ext>
            </a:extLst>
          </p:cNvPr>
          <p:cNvSpPr txBox="1"/>
          <p:nvPr/>
        </p:nvSpPr>
        <p:spPr>
          <a:xfrm>
            <a:off x="157316" y="816077"/>
            <a:ext cx="4587404" cy="5632311"/>
          </a:xfrm>
          <a:prstGeom prst="rect">
            <a:avLst/>
          </a:prstGeom>
          <a:noFill/>
        </p:spPr>
        <p:txBody>
          <a:bodyPr wrap="square" rtlCol="0">
            <a:spAutoFit/>
          </a:bodyPr>
          <a:lstStyle/>
          <a:p>
            <a:endParaRPr lang="es-MX" b="1" dirty="0"/>
          </a:p>
          <a:p>
            <a:r>
              <a:rPr lang="es-MX" b="1" dirty="0"/>
              <a:t>3. Release </a:t>
            </a:r>
            <a:r>
              <a:rPr lang="es-MX" b="1" dirty="0" err="1"/>
              <a:t>Burnup</a:t>
            </a:r>
            <a:r>
              <a:rPr lang="es-MX" b="1" dirty="0"/>
              <a:t> Chart (Grafico de seguimiento de producto):</a:t>
            </a:r>
          </a:p>
          <a:p>
            <a:endParaRPr lang="es-MX" dirty="0"/>
          </a:p>
          <a:p>
            <a:pPr marL="285750" indent="-285750">
              <a:buFont typeface="Arial" panose="020B0604020202020204" pitchFamily="34" charset="0"/>
              <a:buChar char="•"/>
            </a:pPr>
            <a:r>
              <a:rPr lang="es-MX" dirty="0"/>
              <a:t>Eje Horizontal: Representa el TIEMPO en Sprints.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Eje Vertical: Representa la cantidad de trabajo en </a:t>
            </a:r>
            <a:r>
              <a:rPr lang="es-MX" dirty="0" err="1"/>
              <a:t>Story</a:t>
            </a:r>
            <a:r>
              <a:rPr lang="es-MX" dirty="0"/>
              <a:t> </a:t>
            </a:r>
            <a:r>
              <a:rPr lang="es-MX" dirty="0" err="1"/>
              <a:t>Points</a:t>
            </a:r>
            <a:endParaRPr lang="es-MX"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Línea Azul (</a:t>
            </a:r>
            <a:r>
              <a:rPr lang="es-MX" b="1" dirty="0" err="1"/>
              <a:t>Scope</a:t>
            </a:r>
            <a:r>
              <a:rPr lang="es-MX" b="1" dirty="0"/>
              <a:t>): </a:t>
            </a:r>
            <a:r>
              <a:rPr lang="es-MX" dirty="0"/>
              <a:t>Todo el trabajo que se planea hacer en el proyecto.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Línea Verde (Done): </a:t>
            </a:r>
            <a:r>
              <a:rPr lang="es-MX" dirty="0"/>
              <a:t>Es el trabajo que el equipo realmente ha completado hasta la fecha.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Línea Roja (Todo): </a:t>
            </a:r>
            <a:r>
              <a:rPr lang="es-MX" dirty="0"/>
              <a:t>Es la línea de progreso ideal. Si la línea verde está por encima, el equipo va adelantado.</a:t>
            </a:r>
            <a:endParaRPr lang="es-AR" dirty="0"/>
          </a:p>
        </p:txBody>
      </p:sp>
      <p:pic>
        <p:nvPicPr>
          <p:cNvPr id="6" name="Imagen 5">
            <a:extLst>
              <a:ext uri="{FF2B5EF4-FFF2-40B4-BE49-F238E27FC236}">
                <a16:creationId xmlns:a16="http://schemas.microsoft.com/office/drawing/2014/main" id="{607D1486-D4AA-4EDF-6D6C-364D00AE47E6}"/>
              </a:ext>
            </a:extLst>
          </p:cNvPr>
          <p:cNvPicPr>
            <a:picLocks noChangeAspect="1"/>
          </p:cNvPicPr>
          <p:nvPr/>
        </p:nvPicPr>
        <p:blipFill>
          <a:blip r:embed="rId3"/>
          <a:stretch>
            <a:fillRect/>
          </a:stretch>
        </p:blipFill>
        <p:spPr>
          <a:xfrm>
            <a:off x="4841072" y="1604993"/>
            <a:ext cx="7193612" cy="3363247"/>
          </a:xfrm>
          <a:prstGeom prst="rect">
            <a:avLst/>
          </a:prstGeom>
        </p:spPr>
      </p:pic>
    </p:spTree>
    <p:extLst>
      <p:ext uri="{BB962C8B-B14F-4D97-AF65-F5344CB8AC3E}">
        <p14:creationId xmlns:p14="http://schemas.microsoft.com/office/powerpoint/2010/main" val="18466343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3CE30-B5F8-F6FB-F838-84040615EBE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D5F77E5-0811-8AC8-2F5D-B274C24EF96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PLANIFICACIÓN</a:t>
            </a:r>
            <a:endParaRPr lang="es-AR" dirty="0"/>
          </a:p>
        </p:txBody>
      </p:sp>
      <p:pic>
        <p:nvPicPr>
          <p:cNvPr id="5" name="Imagen 4">
            <a:extLst>
              <a:ext uri="{FF2B5EF4-FFF2-40B4-BE49-F238E27FC236}">
                <a16:creationId xmlns:a16="http://schemas.microsoft.com/office/drawing/2014/main" id="{1A0F8E85-07D6-CB9D-E12F-9DBB731F59B2}"/>
              </a:ext>
            </a:extLst>
          </p:cNvPr>
          <p:cNvPicPr>
            <a:picLocks noChangeAspect="1"/>
          </p:cNvPicPr>
          <p:nvPr/>
        </p:nvPicPr>
        <p:blipFill>
          <a:blip r:embed="rId3"/>
          <a:stretch>
            <a:fillRect/>
          </a:stretch>
        </p:blipFill>
        <p:spPr>
          <a:xfrm>
            <a:off x="1303886" y="912776"/>
            <a:ext cx="9091105" cy="5571968"/>
          </a:xfrm>
          <a:prstGeom prst="rect">
            <a:avLst/>
          </a:prstGeom>
        </p:spPr>
      </p:pic>
    </p:spTree>
    <p:extLst>
      <p:ext uri="{BB962C8B-B14F-4D97-AF65-F5344CB8AC3E}">
        <p14:creationId xmlns:p14="http://schemas.microsoft.com/office/powerpoint/2010/main" val="13875604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3877FAF-CAD5-0FBE-2DAE-753506E1EC1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25C3D4F-E8DF-78FB-F825-C857F57AE86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PLANIFICACIÓN</a:t>
            </a:r>
            <a:endParaRPr lang="es-AR" dirty="0"/>
          </a:p>
        </p:txBody>
      </p:sp>
      <p:sp>
        <p:nvSpPr>
          <p:cNvPr id="2" name="CuadroTexto 1">
            <a:extLst>
              <a:ext uri="{FF2B5EF4-FFF2-40B4-BE49-F238E27FC236}">
                <a16:creationId xmlns:a16="http://schemas.microsoft.com/office/drawing/2014/main" id="{94F5F7C3-7977-DD21-774A-30F0E45DAB29}"/>
              </a:ext>
            </a:extLst>
          </p:cNvPr>
          <p:cNvSpPr txBox="1"/>
          <p:nvPr/>
        </p:nvSpPr>
        <p:spPr>
          <a:xfrm>
            <a:off x="157316" y="816077"/>
            <a:ext cx="11255322" cy="7294305"/>
          </a:xfrm>
          <a:prstGeom prst="rect">
            <a:avLst/>
          </a:prstGeom>
          <a:noFill/>
        </p:spPr>
        <p:txBody>
          <a:bodyPr wrap="square" rtlCol="0">
            <a:spAutoFit/>
          </a:bodyPr>
          <a:lstStyle/>
          <a:p>
            <a:endParaRPr lang="es-MX" b="1" dirty="0"/>
          </a:p>
          <a:p>
            <a:pPr marL="342900" indent="-342900">
              <a:buAutoNum type="arabicPeriod"/>
            </a:pPr>
            <a:r>
              <a:rPr lang="es-MX" b="1" dirty="0"/>
              <a:t>Planificación de Dia: </a:t>
            </a:r>
            <a:r>
              <a:rPr lang="es-MX" dirty="0"/>
              <a:t>Los equipos ágiles utilizan una reunión diaria Daily Scrum para coordinar el trabajo y sincronizar los esfuerzos del día. En sus encuentros diarios, los equipos limitan el horizonte de planificación a no más de un día, hasta que vuelven a reunirse. Se concentran en planificar tareas y coordinar actividades individuales de cada una.</a:t>
            </a:r>
            <a:r>
              <a:rPr lang="es-MX" dirty="0">
                <a:sym typeface="Wingdings" panose="05000000000000000000" pitchFamily="2" charset="2"/>
              </a:rPr>
              <a:t> </a:t>
            </a:r>
          </a:p>
          <a:p>
            <a:pPr marL="342900" indent="-342900">
              <a:buAutoNum type="arabicPeriod"/>
            </a:pPr>
            <a:endParaRPr lang="es-MX" dirty="0">
              <a:sym typeface="Wingdings" panose="05000000000000000000" pitchFamily="2" charset="2"/>
            </a:endParaRPr>
          </a:p>
          <a:p>
            <a:pPr marL="800100" lvl="1" indent="-342900">
              <a:buFont typeface="Arial" panose="020B0604020202020204" pitchFamily="34" charset="0"/>
              <a:buChar char="•"/>
            </a:pPr>
            <a:r>
              <a:rPr lang="es-MX" b="1" dirty="0">
                <a:sym typeface="Wingdings" panose="05000000000000000000" pitchFamily="2" charset="2"/>
              </a:rPr>
              <a:t>¿Cuál es el entregable?</a:t>
            </a:r>
            <a:r>
              <a:rPr lang="es-MX" dirty="0">
                <a:sym typeface="Wingdings" panose="05000000000000000000" pitchFamily="2" charset="2"/>
              </a:rPr>
              <a:t> </a:t>
            </a:r>
            <a:r>
              <a:rPr lang="es-MX" dirty="0"/>
              <a:t>Inspección del progreso actual y adaptación a la mejor forma de organizar el siguiente día de trabajo </a:t>
            </a:r>
          </a:p>
          <a:p>
            <a:pPr marL="800100" lvl="1" indent="-342900">
              <a:buFont typeface="Arial" panose="020B0604020202020204" pitchFamily="34" charset="0"/>
              <a:buChar char="•"/>
            </a:pPr>
            <a:r>
              <a:rPr lang="es-MX" b="1" dirty="0"/>
              <a:t>Horizonte: </a:t>
            </a:r>
            <a:r>
              <a:rPr lang="es-MX" dirty="0"/>
              <a:t>Diario </a:t>
            </a:r>
          </a:p>
          <a:p>
            <a:pPr marL="800100" lvl="1" indent="-342900">
              <a:buFont typeface="Arial" panose="020B0604020202020204" pitchFamily="34" charset="0"/>
              <a:buChar char="•"/>
            </a:pPr>
            <a:r>
              <a:rPr lang="es-MX" b="1" dirty="0"/>
              <a:t>¿Quien? </a:t>
            </a:r>
            <a:r>
              <a:rPr lang="es-MX" dirty="0"/>
              <a:t>Equipo Scrum </a:t>
            </a:r>
          </a:p>
          <a:p>
            <a:pPr marL="800100" lvl="1" indent="-342900">
              <a:buFont typeface="Arial" panose="020B0604020202020204" pitchFamily="34" charset="0"/>
              <a:buChar char="•"/>
            </a:pPr>
            <a:endParaRPr lang="es-MX" dirty="0"/>
          </a:p>
          <a:p>
            <a:pPr marL="342900" indent="-342900">
              <a:buFont typeface="+mj-lt"/>
              <a:buAutoNum type="arabicPeriod"/>
            </a:pPr>
            <a:r>
              <a:rPr lang="es-MX" b="1" dirty="0"/>
              <a:t>Planificación de Iteración: </a:t>
            </a:r>
            <a:r>
              <a:rPr lang="es-MX" dirty="0"/>
              <a:t>Se hace al inicio de cada iteración en un Sprint Planning. En base a la iteración anterior, el product Owner identifica el trabajo de alta prioridad que el equipo debe abordar en la nueva iteración. Se contempla un horizonte más cercano que en planificación de versión, los componentes pueden ser más pequeños. Se discuten tareas necesarias para transformar una solicitud de característica en software funcional y probado.</a:t>
            </a:r>
          </a:p>
          <a:p>
            <a:pPr marL="342900" indent="-342900">
              <a:buFont typeface="+mj-lt"/>
              <a:buAutoNum type="arabicPeriod"/>
            </a:pPr>
            <a:endParaRPr lang="es-MX" dirty="0"/>
          </a:p>
          <a:p>
            <a:pPr marL="800100" lvl="1" indent="-342900">
              <a:buFont typeface="Arial" panose="020B0604020202020204" pitchFamily="34" charset="0"/>
              <a:buChar char="•"/>
            </a:pPr>
            <a:r>
              <a:rPr lang="es-MX" b="1" dirty="0"/>
              <a:t>¿Cuál es el entregable? </a:t>
            </a:r>
            <a:r>
              <a:rPr lang="es-MX" dirty="0"/>
              <a:t>Objetivo del Sprint y Sprint Backlog</a:t>
            </a:r>
          </a:p>
          <a:p>
            <a:pPr marL="800100" lvl="1" indent="-342900">
              <a:buFont typeface="Arial" panose="020B0604020202020204" pitchFamily="34" charset="0"/>
              <a:buChar char="•"/>
            </a:pPr>
            <a:r>
              <a:rPr lang="es-MX" b="1" dirty="0"/>
              <a:t>Horizonte: </a:t>
            </a:r>
            <a:r>
              <a:rPr lang="es-MX" dirty="0"/>
              <a:t>De una semana a un mes</a:t>
            </a:r>
          </a:p>
          <a:p>
            <a:pPr marL="800100" lvl="1" indent="-342900">
              <a:buFont typeface="Arial" panose="020B0604020202020204" pitchFamily="34" charset="0"/>
              <a:buChar char="•"/>
            </a:pPr>
            <a:r>
              <a:rPr lang="es-MX" b="1" dirty="0"/>
              <a:t>¿Quien? </a:t>
            </a:r>
            <a:r>
              <a:rPr lang="es-MX" dirty="0"/>
              <a:t>Equipo Scrum</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endParaRPr lang="es-MX" dirty="0"/>
          </a:p>
          <a:p>
            <a:pPr marL="342900" indent="-342900">
              <a:buFont typeface="+mj-lt"/>
              <a:buAutoNum type="arabicPeriod"/>
            </a:pPr>
            <a:endParaRPr lang="es-MX" dirty="0"/>
          </a:p>
          <a:p>
            <a:endParaRPr lang="es-MX" dirty="0"/>
          </a:p>
          <a:p>
            <a:endParaRPr lang="es-MX" dirty="0"/>
          </a:p>
          <a:p>
            <a:endParaRPr lang="es-AR" dirty="0"/>
          </a:p>
        </p:txBody>
      </p:sp>
    </p:spTree>
    <p:extLst>
      <p:ext uri="{BB962C8B-B14F-4D97-AF65-F5344CB8AC3E}">
        <p14:creationId xmlns:p14="http://schemas.microsoft.com/office/powerpoint/2010/main" val="3050872278"/>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ACBFF0A-31EF-3979-2EBF-7EBAC8F69FB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4C202A5-CB39-6359-7D12-48EC305FE65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PLANIFICACIÓN</a:t>
            </a:r>
            <a:endParaRPr lang="es-AR" dirty="0"/>
          </a:p>
        </p:txBody>
      </p:sp>
      <p:sp>
        <p:nvSpPr>
          <p:cNvPr id="2" name="CuadroTexto 1">
            <a:extLst>
              <a:ext uri="{FF2B5EF4-FFF2-40B4-BE49-F238E27FC236}">
                <a16:creationId xmlns:a16="http://schemas.microsoft.com/office/drawing/2014/main" id="{1CCC42E6-319B-F6EF-48FB-F296EC23E6F5}"/>
              </a:ext>
            </a:extLst>
          </p:cNvPr>
          <p:cNvSpPr txBox="1"/>
          <p:nvPr/>
        </p:nvSpPr>
        <p:spPr>
          <a:xfrm>
            <a:off x="157316" y="816077"/>
            <a:ext cx="11255322" cy="4801314"/>
          </a:xfrm>
          <a:prstGeom prst="rect">
            <a:avLst/>
          </a:prstGeom>
          <a:noFill/>
        </p:spPr>
        <p:txBody>
          <a:bodyPr wrap="square" rtlCol="0">
            <a:spAutoFit/>
          </a:bodyPr>
          <a:lstStyle/>
          <a:p>
            <a:endParaRPr lang="es-MX" b="1" dirty="0"/>
          </a:p>
          <a:p>
            <a:pPr marL="342900" indent="-342900">
              <a:buFont typeface="+mj-lt"/>
              <a:buAutoNum type="arabicPeriod" startAt="3"/>
            </a:pPr>
            <a:r>
              <a:rPr lang="es-MX" b="1" dirty="0"/>
              <a:t>Planificación de Release: </a:t>
            </a:r>
            <a:r>
              <a:rPr lang="es-MX" dirty="0"/>
              <a:t>En el Release Planning se considera las historias de usuario que se desarrollarán para una nueva versión de un producto. El objetivo es determinar una respuesta adecuada a las preguntas de alcance, calendario y recursos para un proyecto. Un buen plan de versión se actualiza a lo largo del proyecto</a:t>
            </a:r>
          </a:p>
          <a:p>
            <a:pPr marL="342900" indent="-342900">
              <a:buFont typeface="+mj-lt"/>
              <a:buAutoNum type="arabicPeriod" startAt="3"/>
            </a:pPr>
            <a:endParaRPr lang="es-MX" dirty="0">
              <a:sym typeface="Wingdings" panose="05000000000000000000" pitchFamily="2" charset="2"/>
            </a:endParaRPr>
          </a:p>
          <a:p>
            <a:pPr marL="800100" lvl="1" indent="-342900">
              <a:buFont typeface="Arial" panose="020B0604020202020204" pitchFamily="34" charset="0"/>
              <a:buChar char="•"/>
            </a:pPr>
            <a:r>
              <a:rPr lang="es-MX" b="1" dirty="0">
                <a:sym typeface="Wingdings" panose="05000000000000000000" pitchFamily="2" charset="2"/>
              </a:rPr>
              <a:t>¿Cuál es el entregable?</a:t>
            </a:r>
            <a:r>
              <a:rPr lang="es-MX" dirty="0">
                <a:sym typeface="Wingdings" panose="05000000000000000000" pitchFamily="2" charset="2"/>
              </a:rPr>
              <a:t> Plan de release</a:t>
            </a:r>
          </a:p>
          <a:p>
            <a:pPr marL="800100" lvl="1" indent="-342900">
              <a:buFont typeface="Arial" panose="020B0604020202020204" pitchFamily="34" charset="0"/>
              <a:buChar char="•"/>
            </a:pPr>
            <a:r>
              <a:rPr lang="es-MX" b="1" dirty="0"/>
              <a:t>Horizonte: </a:t>
            </a:r>
            <a:r>
              <a:rPr lang="es-MX" dirty="0"/>
              <a:t>3 a 9 meses</a:t>
            </a:r>
          </a:p>
          <a:p>
            <a:pPr marL="800100" lvl="1" indent="-342900">
              <a:buFont typeface="Arial" panose="020B0604020202020204" pitchFamily="34" charset="0"/>
              <a:buChar char="•"/>
            </a:pPr>
            <a:r>
              <a:rPr lang="es-MX" b="1" dirty="0"/>
              <a:t>¿Quien? </a:t>
            </a:r>
            <a:r>
              <a:rPr lang="es-MX" dirty="0"/>
              <a:t>Equipo Scrum y Stakeholders</a:t>
            </a:r>
          </a:p>
          <a:p>
            <a:pPr marL="800100" lvl="1" indent="-342900">
              <a:buFont typeface="Arial" panose="020B0604020202020204" pitchFamily="34" charset="0"/>
              <a:buChar char="•"/>
            </a:pPr>
            <a:endParaRPr lang="es-MX" dirty="0"/>
          </a:p>
          <a:p>
            <a:pPr marL="342900" indent="-342900">
              <a:buFont typeface="+mj-lt"/>
              <a:buAutoNum type="arabicPeriod" startAt="3"/>
            </a:pPr>
            <a:r>
              <a:rPr lang="es-MX" b="1" dirty="0"/>
              <a:t>Planificación de Producto: </a:t>
            </a:r>
            <a:r>
              <a:rPr lang="es-MX" dirty="0"/>
              <a:t>Product Planning implica que un Product Owner mire más allá de la versión inmediata y planifique la evolución del producto liberado.</a:t>
            </a:r>
          </a:p>
          <a:p>
            <a:endParaRPr lang="es-MX" dirty="0"/>
          </a:p>
          <a:p>
            <a:pPr marL="800100" lvl="1" indent="-342900">
              <a:buFont typeface="Arial" panose="020B0604020202020204" pitchFamily="34" charset="0"/>
              <a:buChar char="•"/>
            </a:pPr>
            <a:r>
              <a:rPr lang="es-MX" b="1" dirty="0">
                <a:sym typeface="Wingdings" panose="05000000000000000000" pitchFamily="2" charset="2"/>
              </a:rPr>
              <a:t>¿Cuál es el entregable?</a:t>
            </a:r>
            <a:r>
              <a:rPr lang="es-MX" dirty="0">
                <a:sym typeface="Wingdings" panose="05000000000000000000" pitchFamily="2" charset="2"/>
              </a:rPr>
              <a:t> </a:t>
            </a:r>
            <a:r>
              <a:rPr lang="es-MX" dirty="0"/>
              <a:t>Visión de Producto, Roadmap y características de alto nivel</a:t>
            </a:r>
          </a:p>
          <a:p>
            <a:pPr marL="800100" lvl="1" indent="-342900">
              <a:buFont typeface="Arial" panose="020B0604020202020204" pitchFamily="34" charset="0"/>
              <a:buChar char="•"/>
            </a:pPr>
            <a:r>
              <a:rPr lang="es-MX" b="1" dirty="0"/>
              <a:t>Horizonte: </a:t>
            </a:r>
            <a:r>
              <a:rPr lang="es-MX" dirty="0"/>
              <a:t>Arriba de varios meses</a:t>
            </a:r>
          </a:p>
          <a:p>
            <a:pPr marL="800100" lvl="1" indent="-342900">
              <a:buFont typeface="Arial" panose="020B0604020202020204" pitchFamily="34" charset="0"/>
              <a:buChar char="•"/>
            </a:pPr>
            <a:r>
              <a:rPr lang="es-MX" b="1" dirty="0"/>
              <a:t>¿Quien? </a:t>
            </a:r>
            <a:r>
              <a:rPr lang="es-MX" dirty="0"/>
              <a:t>Product Owner y Stakeholders</a:t>
            </a:r>
          </a:p>
          <a:p>
            <a:endParaRPr lang="es-MX" dirty="0"/>
          </a:p>
          <a:p>
            <a:endParaRPr lang="es-AR" dirty="0"/>
          </a:p>
        </p:txBody>
      </p:sp>
    </p:spTree>
    <p:extLst>
      <p:ext uri="{BB962C8B-B14F-4D97-AF65-F5344CB8AC3E}">
        <p14:creationId xmlns:p14="http://schemas.microsoft.com/office/powerpoint/2010/main" val="1327622873"/>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99C81CE-D039-E0F5-B328-5789B2B16CE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1821105-8114-69B9-4080-37F9909AD97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PLANIFICACIÓN</a:t>
            </a:r>
            <a:endParaRPr lang="es-AR" dirty="0"/>
          </a:p>
        </p:txBody>
      </p:sp>
      <p:sp>
        <p:nvSpPr>
          <p:cNvPr id="2" name="CuadroTexto 1">
            <a:extLst>
              <a:ext uri="{FF2B5EF4-FFF2-40B4-BE49-F238E27FC236}">
                <a16:creationId xmlns:a16="http://schemas.microsoft.com/office/drawing/2014/main" id="{1C902EBD-62C0-20AC-DF66-8F2301C85329}"/>
              </a:ext>
            </a:extLst>
          </p:cNvPr>
          <p:cNvSpPr txBox="1"/>
          <p:nvPr/>
        </p:nvSpPr>
        <p:spPr>
          <a:xfrm>
            <a:off x="157316" y="816077"/>
            <a:ext cx="11255322" cy="2862322"/>
          </a:xfrm>
          <a:prstGeom prst="rect">
            <a:avLst/>
          </a:prstGeom>
          <a:noFill/>
        </p:spPr>
        <p:txBody>
          <a:bodyPr wrap="square" rtlCol="0">
            <a:spAutoFit/>
          </a:bodyPr>
          <a:lstStyle/>
          <a:p>
            <a:endParaRPr lang="es-MX" b="1" dirty="0"/>
          </a:p>
          <a:p>
            <a:pPr marL="342900" indent="-342900">
              <a:buFont typeface="+mj-lt"/>
              <a:buAutoNum type="arabicPeriod" startAt="5"/>
            </a:pPr>
            <a:r>
              <a:rPr lang="es-MX" b="1" dirty="0"/>
              <a:t>Planificación de Portfolio:</a:t>
            </a:r>
            <a:r>
              <a:rPr lang="es-MX" dirty="0"/>
              <a:t> Portfolio Planning implica la selección de los productos que mejor implementarán una visión establecida a través de la planificación estratégica de la organización.</a:t>
            </a:r>
          </a:p>
          <a:p>
            <a:pPr marL="342900" indent="-342900">
              <a:buFont typeface="+mj-lt"/>
              <a:buAutoNum type="arabicPeriod" startAt="5"/>
            </a:pPr>
            <a:endParaRPr lang="es-MX" dirty="0">
              <a:sym typeface="Wingdings" panose="05000000000000000000" pitchFamily="2" charset="2"/>
            </a:endParaRPr>
          </a:p>
          <a:p>
            <a:pPr marL="800100" lvl="1" indent="-342900">
              <a:buFont typeface="Arial" panose="020B0604020202020204" pitchFamily="34" charset="0"/>
              <a:buChar char="•"/>
            </a:pPr>
            <a:r>
              <a:rPr lang="es-MX" b="1" dirty="0">
                <a:sym typeface="Wingdings" panose="05000000000000000000" pitchFamily="2" charset="2"/>
              </a:rPr>
              <a:t>¿Cuál es el entregable?</a:t>
            </a:r>
            <a:r>
              <a:rPr lang="es-MX" dirty="0">
                <a:sym typeface="Wingdings" panose="05000000000000000000" pitchFamily="2" charset="2"/>
              </a:rPr>
              <a:t> Backlog de portfolio</a:t>
            </a:r>
          </a:p>
          <a:p>
            <a:pPr marL="800100" lvl="1" indent="-342900">
              <a:buFont typeface="Arial" panose="020B0604020202020204" pitchFamily="34" charset="0"/>
              <a:buChar char="•"/>
            </a:pPr>
            <a:r>
              <a:rPr lang="es-MX" b="1" dirty="0"/>
              <a:t>Horizonte: </a:t>
            </a:r>
            <a:r>
              <a:rPr lang="es-MX" dirty="0"/>
              <a:t>1 año o mas</a:t>
            </a:r>
          </a:p>
          <a:p>
            <a:pPr marL="800100" lvl="1" indent="-342900">
              <a:buFont typeface="Arial" panose="020B0604020202020204" pitchFamily="34" charset="0"/>
              <a:buChar char="•"/>
            </a:pPr>
            <a:r>
              <a:rPr lang="es-MX" b="1" dirty="0"/>
              <a:t>¿Quien? </a:t>
            </a:r>
            <a:r>
              <a:rPr lang="es-MX" dirty="0"/>
              <a:t>Product Owner y Stakeholders</a:t>
            </a:r>
          </a:p>
          <a:p>
            <a:pPr marL="800100" lvl="1" indent="-342900">
              <a:buFont typeface="Arial" panose="020B0604020202020204" pitchFamily="34" charset="0"/>
              <a:buChar char="•"/>
            </a:pPr>
            <a:endParaRPr lang="es-MX" dirty="0"/>
          </a:p>
          <a:p>
            <a:endParaRPr lang="es-MX" dirty="0"/>
          </a:p>
          <a:p>
            <a:endParaRPr lang="es-AR" dirty="0"/>
          </a:p>
        </p:txBody>
      </p:sp>
    </p:spTree>
    <p:extLst>
      <p:ext uri="{BB962C8B-B14F-4D97-AF65-F5344CB8AC3E}">
        <p14:creationId xmlns:p14="http://schemas.microsoft.com/office/powerpoint/2010/main" val="3612333264"/>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FEA357F-CE99-5764-C3B6-E71E112CE90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7CF827C-A56C-B519-2D25-DE9817B206A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¿QUE Y CUANDO ESTIMAR?</a:t>
            </a:r>
            <a:endParaRPr lang="es-AR" dirty="0"/>
          </a:p>
        </p:txBody>
      </p:sp>
      <p:pic>
        <p:nvPicPr>
          <p:cNvPr id="5" name="Imagen 4">
            <a:extLst>
              <a:ext uri="{FF2B5EF4-FFF2-40B4-BE49-F238E27FC236}">
                <a16:creationId xmlns:a16="http://schemas.microsoft.com/office/drawing/2014/main" id="{4E7D0DE5-DFBF-6023-E148-E9501C3B1377}"/>
              </a:ext>
            </a:extLst>
          </p:cNvPr>
          <p:cNvPicPr>
            <a:picLocks noChangeAspect="1"/>
          </p:cNvPicPr>
          <p:nvPr/>
        </p:nvPicPr>
        <p:blipFill>
          <a:blip r:embed="rId4"/>
          <a:srcRect l="13169"/>
          <a:stretch>
            <a:fillRect/>
          </a:stretch>
        </p:blipFill>
        <p:spPr>
          <a:xfrm>
            <a:off x="6600058" y="1416241"/>
            <a:ext cx="5316639" cy="3853894"/>
          </a:xfrm>
          <a:prstGeom prst="rect">
            <a:avLst/>
          </a:prstGeom>
        </p:spPr>
      </p:pic>
      <p:sp>
        <p:nvSpPr>
          <p:cNvPr id="6" name="CuadroTexto 5">
            <a:extLst>
              <a:ext uri="{FF2B5EF4-FFF2-40B4-BE49-F238E27FC236}">
                <a16:creationId xmlns:a16="http://schemas.microsoft.com/office/drawing/2014/main" id="{78B9162F-EB7F-697C-F620-C580391D1B93}"/>
              </a:ext>
            </a:extLst>
          </p:cNvPr>
          <p:cNvSpPr txBox="1"/>
          <p:nvPr/>
        </p:nvSpPr>
        <p:spPr>
          <a:xfrm>
            <a:off x="269515" y="1099596"/>
            <a:ext cx="5949388" cy="4524315"/>
          </a:xfrm>
          <a:prstGeom prst="rect">
            <a:avLst/>
          </a:prstGeom>
          <a:noFill/>
        </p:spPr>
        <p:txBody>
          <a:bodyPr wrap="square" rtlCol="0">
            <a:spAutoFit/>
          </a:bodyPr>
          <a:lstStyle/>
          <a:p>
            <a:pPr marL="342900" indent="-342900">
              <a:buAutoNum type="arabicPeriod"/>
            </a:pPr>
            <a:r>
              <a:rPr lang="es-MX" b="1" dirty="0"/>
              <a:t>Portfolio Backlog: </a:t>
            </a:r>
            <a:r>
              <a:rPr lang="es-MX" dirty="0"/>
              <a:t>Contiene una lista priorizada de todos los productos (o proyectos) que necesitan ser construidos. Para priorizar correctamente cada ítem necesitamos conocer su costo aproximado. Se usan estimaciones relativas como los </a:t>
            </a:r>
            <a:r>
              <a:rPr lang="es-MX" b="1" dirty="0"/>
              <a:t>tamaños de camiseta. </a:t>
            </a:r>
          </a:p>
          <a:p>
            <a:pPr marL="342900" indent="-342900">
              <a:buAutoNum type="arabicPeriod"/>
            </a:pPr>
            <a:endParaRPr lang="es-MX" b="1" dirty="0"/>
          </a:p>
          <a:p>
            <a:pPr marL="800100" lvl="1" indent="-342900">
              <a:buFont typeface="Arial" panose="020B0604020202020204" pitchFamily="34" charset="0"/>
              <a:buChar char="•"/>
            </a:pPr>
            <a:r>
              <a:rPr lang="es-MX" b="1" dirty="0"/>
              <a:t>¿Cuándo?</a:t>
            </a:r>
            <a:r>
              <a:rPr lang="es-MX" b="1" dirty="0">
                <a:sym typeface="Wingdings" panose="05000000000000000000" pitchFamily="2" charset="2"/>
              </a:rPr>
              <a:t> </a:t>
            </a:r>
            <a:r>
              <a:rPr lang="es-MX" dirty="0">
                <a:sym typeface="Wingdings" panose="05000000000000000000" pitchFamily="2" charset="2"/>
              </a:rPr>
              <a:t>En el portfolio Planning</a:t>
            </a:r>
          </a:p>
          <a:p>
            <a:endParaRPr lang="es-MX" dirty="0"/>
          </a:p>
          <a:p>
            <a:pPr marL="342900" indent="-342900">
              <a:buFont typeface="+mj-lt"/>
              <a:buAutoNum type="arabicPeriod" startAt="2"/>
            </a:pPr>
            <a:r>
              <a:rPr lang="es-AR" b="1" dirty="0" err="1"/>
              <a:t>Product</a:t>
            </a:r>
            <a:r>
              <a:rPr lang="es-AR" b="1" dirty="0"/>
              <a:t> Backlog: </a:t>
            </a:r>
            <a:r>
              <a:rPr lang="es-AR" dirty="0"/>
              <a:t>U</a:t>
            </a:r>
            <a:r>
              <a:rPr lang="es-MX" dirty="0" err="1"/>
              <a:t>na</a:t>
            </a:r>
            <a:r>
              <a:rPr lang="es-MX" dirty="0"/>
              <a:t> vez que un producto es aprobado comenzamos a agregar más detalle. Cuando los </a:t>
            </a:r>
            <a:r>
              <a:rPr lang="es-MX" dirty="0" err="1"/>
              <a:t>PBIs</a:t>
            </a:r>
            <a:r>
              <a:rPr lang="es-MX" dirty="0"/>
              <a:t> suben de prioridad y son refinados para incluir más detalles, se estima con tamaño numérico utilizando </a:t>
            </a:r>
            <a:r>
              <a:rPr lang="es-MX" dirty="0" err="1"/>
              <a:t>story</a:t>
            </a:r>
            <a:r>
              <a:rPr lang="es-MX" dirty="0"/>
              <a:t> </a:t>
            </a:r>
            <a:r>
              <a:rPr lang="es-MX" dirty="0" err="1"/>
              <a:t>points</a:t>
            </a:r>
            <a:r>
              <a:rPr lang="es-MX" dirty="0"/>
              <a:t> o días ideales.</a:t>
            </a:r>
          </a:p>
          <a:p>
            <a:pPr marL="342900" indent="-342900">
              <a:buFont typeface="+mj-lt"/>
              <a:buAutoNum type="arabicPeriod" startAt="2"/>
            </a:pPr>
            <a:endParaRPr lang="es-MX" dirty="0"/>
          </a:p>
          <a:p>
            <a:pPr marL="800100" lvl="1" indent="-342900">
              <a:buFont typeface="Arial" panose="020B0604020202020204" pitchFamily="34" charset="0"/>
              <a:buChar char="•"/>
            </a:pPr>
            <a:r>
              <a:rPr lang="es-MX" b="1" dirty="0"/>
              <a:t>¿Cuando? </a:t>
            </a:r>
            <a:r>
              <a:rPr lang="es-MX" dirty="0"/>
              <a:t>En el product backlog Grooming</a:t>
            </a:r>
            <a:endParaRPr lang="es-AR" dirty="0"/>
          </a:p>
        </p:txBody>
      </p:sp>
    </p:spTree>
    <p:extLst>
      <p:ext uri="{BB962C8B-B14F-4D97-AF65-F5344CB8AC3E}">
        <p14:creationId xmlns:p14="http://schemas.microsoft.com/office/powerpoint/2010/main" val="542131588"/>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06DE458-8470-8FFD-85B7-F476566995C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C60ADEB-8493-0F28-73FA-0BE5BB1D041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¿QUE Y CUANDO ESTIMAR?</a:t>
            </a:r>
            <a:endParaRPr lang="es-AR" dirty="0"/>
          </a:p>
        </p:txBody>
      </p:sp>
      <p:pic>
        <p:nvPicPr>
          <p:cNvPr id="5" name="Imagen 4">
            <a:extLst>
              <a:ext uri="{FF2B5EF4-FFF2-40B4-BE49-F238E27FC236}">
                <a16:creationId xmlns:a16="http://schemas.microsoft.com/office/drawing/2014/main" id="{6453B927-4068-FD6C-6D60-357F86BD426C}"/>
              </a:ext>
            </a:extLst>
          </p:cNvPr>
          <p:cNvPicPr>
            <a:picLocks noChangeAspect="1"/>
          </p:cNvPicPr>
          <p:nvPr/>
        </p:nvPicPr>
        <p:blipFill>
          <a:blip r:embed="rId4"/>
          <a:srcRect l="13169"/>
          <a:stretch>
            <a:fillRect/>
          </a:stretch>
        </p:blipFill>
        <p:spPr>
          <a:xfrm>
            <a:off x="6600058" y="1416241"/>
            <a:ext cx="5316639" cy="3853894"/>
          </a:xfrm>
          <a:prstGeom prst="rect">
            <a:avLst/>
          </a:prstGeom>
        </p:spPr>
      </p:pic>
      <p:sp>
        <p:nvSpPr>
          <p:cNvPr id="6" name="CuadroTexto 5">
            <a:extLst>
              <a:ext uri="{FF2B5EF4-FFF2-40B4-BE49-F238E27FC236}">
                <a16:creationId xmlns:a16="http://schemas.microsoft.com/office/drawing/2014/main" id="{EDF3E439-D1AB-A1E7-2278-B9460AC29E6E}"/>
              </a:ext>
            </a:extLst>
          </p:cNvPr>
          <p:cNvSpPr txBox="1"/>
          <p:nvPr/>
        </p:nvSpPr>
        <p:spPr>
          <a:xfrm>
            <a:off x="269515" y="1099596"/>
            <a:ext cx="6223882" cy="2308324"/>
          </a:xfrm>
          <a:prstGeom prst="rect">
            <a:avLst/>
          </a:prstGeom>
          <a:noFill/>
        </p:spPr>
        <p:txBody>
          <a:bodyPr wrap="square" rtlCol="0">
            <a:spAutoFit/>
          </a:bodyPr>
          <a:lstStyle/>
          <a:p>
            <a:pPr marL="342900" indent="-342900">
              <a:buFont typeface="+mj-lt"/>
              <a:buAutoNum type="arabicPeriod" startAt="3"/>
            </a:pPr>
            <a:r>
              <a:rPr lang="es-MX" b="1" dirty="0"/>
              <a:t>Sprint Backlog </a:t>
            </a:r>
            <a:r>
              <a:rPr lang="es-MX" b="1" dirty="0" err="1"/>
              <a:t>Tasks</a:t>
            </a:r>
            <a:r>
              <a:rPr lang="es-MX" b="1" dirty="0"/>
              <a:t>:</a:t>
            </a:r>
          </a:p>
          <a:p>
            <a:endParaRPr lang="es-MX" b="1" dirty="0"/>
          </a:p>
          <a:p>
            <a:r>
              <a:rPr lang="es-MX" dirty="0"/>
              <a:t>Las tareas se dimensionan en </a:t>
            </a:r>
            <a:r>
              <a:rPr lang="es-MX" b="1" dirty="0"/>
              <a:t>horas ideales</a:t>
            </a:r>
            <a:r>
              <a:rPr lang="es-MX" dirty="0"/>
              <a:t> u </a:t>
            </a:r>
            <a:r>
              <a:rPr lang="es-MX" b="1" dirty="0"/>
              <a:t>horas-esfuerzo</a:t>
            </a:r>
            <a:r>
              <a:rPr lang="es-MX" dirty="0"/>
              <a:t>, la estimación simplemente establece cuánto del esfuerzo del equipo se espera para completar la tarea. </a:t>
            </a:r>
          </a:p>
          <a:p>
            <a:endParaRPr lang="es-MX" dirty="0"/>
          </a:p>
          <a:p>
            <a:pPr marL="742950" lvl="1" indent="-285750">
              <a:buFont typeface="Arial" panose="020B0604020202020204" pitchFamily="34" charset="0"/>
              <a:buChar char="•"/>
            </a:pPr>
            <a:r>
              <a:rPr lang="es-MX" b="1" dirty="0"/>
              <a:t>¿Cuando? </a:t>
            </a:r>
            <a:r>
              <a:rPr lang="es-MX" dirty="0"/>
              <a:t>En el sprint Planning</a:t>
            </a:r>
          </a:p>
          <a:p>
            <a:endParaRPr lang="es-AR" dirty="0"/>
          </a:p>
        </p:txBody>
      </p:sp>
    </p:spTree>
    <p:extLst>
      <p:ext uri="{BB962C8B-B14F-4D97-AF65-F5344CB8AC3E}">
        <p14:creationId xmlns:p14="http://schemas.microsoft.com/office/powerpoint/2010/main" val="2954945131"/>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21DD919-C4DB-17D3-EB0F-5A3F95A7538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3341C3C-33D3-D7BE-75E9-E0A861053FD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PORTFOLIO PLANNING</a:t>
            </a:r>
            <a:endParaRPr lang="es-AR" dirty="0"/>
          </a:p>
        </p:txBody>
      </p:sp>
      <p:sp>
        <p:nvSpPr>
          <p:cNvPr id="6" name="CuadroTexto 5">
            <a:extLst>
              <a:ext uri="{FF2B5EF4-FFF2-40B4-BE49-F238E27FC236}">
                <a16:creationId xmlns:a16="http://schemas.microsoft.com/office/drawing/2014/main" id="{0EFBB257-F618-92F7-C35D-41C19901B3D1}"/>
              </a:ext>
            </a:extLst>
          </p:cNvPr>
          <p:cNvSpPr txBox="1"/>
          <p:nvPr/>
        </p:nvSpPr>
        <p:spPr>
          <a:xfrm>
            <a:off x="165343" y="684400"/>
            <a:ext cx="11270444" cy="3693319"/>
          </a:xfrm>
          <a:prstGeom prst="rect">
            <a:avLst/>
          </a:prstGeom>
          <a:noFill/>
        </p:spPr>
        <p:txBody>
          <a:bodyPr wrap="square" rtlCol="0">
            <a:spAutoFit/>
          </a:bodyPr>
          <a:lstStyle/>
          <a:p>
            <a:r>
              <a:rPr lang="es-MX" b="1" dirty="0"/>
              <a:t>La planificación de portafolio</a:t>
            </a:r>
          </a:p>
          <a:p>
            <a:endParaRPr lang="es-MX" b="1" dirty="0"/>
          </a:p>
          <a:p>
            <a:r>
              <a:rPr lang="es-MX" dirty="0"/>
              <a:t>Es una actividad destinada a determinar qué elementos del portafolio backlog deben abordarse, en qué orden y por cuánto tiempo. </a:t>
            </a:r>
          </a:p>
          <a:p>
            <a:endParaRPr lang="es-MX" dirty="0"/>
          </a:p>
          <a:p>
            <a:pPr marL="285750" indent="-285750">
              <a:buFont typeface="Arial" panose="020B0604020202020204" pitchFamily="34" charset="0"/>
              <a:buChar char="•"/>
            </a:pPr>
            <a:r>
              <a:rPr lang="es-MX" dirty="0"/>
              <a:t>Un elemento del backlog de portafolio puede ser un producto, versión del producto, o un proyecto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 la práctica, queremos un flujo constante de productos que ingresen al </a:t>
            </a:r>
            <a:r>
              <a:rPr lang="es-MX" i="1" dirty="0"/>
              <a:t>backlog</a:t>
            </a:r>
            <a:r>
              <a:rPr lang="es-MX" dirty="0"/>
              <a:t> del portafolio, equilibrado con un flujo constante de productos que se extraen del </a:t>
            </a:r>
            <a:r>
              <a:rPr lang="es-MX" i="1" dirty="0"/>
              <a:t>backlog</a:t>
            </a:r>
            <a:r>
              <a:rPr lang="es-MX" dirty="0"/>
              <a:t> del portafolio. Lo que no se quiere es sobrecargar el </a:t>
            </a:r>
            <a:r>
              <a:rPr lang="es-MX" i="1" dirty="0"/>
              <a:t>backlog</a:t>
            </a:r>
            <a:r>
              <a:rPr lang="es-MX" dirty="0"/>
              <a:t> insertando demasiados productos al mismo tiempo.</a:t>
            </a:r>
          </a:p>
          <a:p>
            <a:pPr marL="285750" indent="-285750">
              <a:buFont typeface="Arial" panose="020B0604020202020204" pitchFamily="34" charset="0"/>
              <a:buChar char="•"/>
            </a:pPr>
            <a:endParaRPr lang="es-MX" dirty="0"/>
          </a:p>
          <a:p>
            <a:endParaRPr lang="es-MX" dirty="0"/>
          </a:p>
          <a:p>
            <a:endParaRPr lang="es-AR" dirty="0"/>
          </a:p>
        </p:txBody>
      </p:sp>
      <p:pic>
        <p:nvPicPr>
          <p:cNvPr id="3" name="Imagen 2">
            <a:extLst>
              <a:ext uri="{FF2B5EF4-FFF2-40B4-BE49-F238E27FC236}">
                <a16:creationId xmlns:a16="http://schemas.microsoft.com/office/drawing/2014/main" id="{16E74833-6431-A93B-C715-73907348B2B2}"/>
              </a:ext>
            </a:extLst>
          </p:cNvPr>
          <p:cNvPicPr>
            <a:picLocks noChangeAspect="1"/>
          </p:cNvPicPr>
          <p:nvPr/>
        </p:nvPicPr>
        <p:blipFill>
          <a:blip r:embed="rId4"/>
          <a:srcRect t="3063"/>
          <a:stretch>
            <a:fillRect/>
          </a:stretch>
        </p:blipFill>
        <p:spPr>
          <a:xfrm>
            <a:off x="2557382" y="3715473"/>
            <a:ext cx="6077332" cy="2857392"/>
          </a:xfrm>
          <a:prstGeom prst="rect">
            <a:avLst/>
          </a:prstGeom>
        </p:spPr>
      </p:pic>
    </p:spTree>
    <p:extLst>
      <p:ext uri="{BB962C8B-B14F-4D97-AF65-F5344CB8AC3E}">
        <p14:creationId xmlns:p14="http://schemas.microsoft.com/office/powerpoint/2010/main" val="1379440992"/>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157EEC5-7F38-0183-4478-ABA64BB8DE3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7440DEE-3C49-92C5-8301-EDAC84560C1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PRODUCT PLANNING</a:t>
            </a:r>
            <a:endParaRPr lang="es-AR" dirty="0"/>
          </a:p>
        </p:txBody>
      </p:sp>
      <p:sp>
        <p:nvSpPr>
          <p:cNvPr id="6" name="CuadroTexto 5">
            <a:extLst>
              <a:ext uri="{FF2B5EF4-FFF2-40B4-BE49-F238E27FC236}">
                <a16:creationId xmlns:a16="http://schemas.microsoft.com/office/drawing/2014/main" id="{7EBF66EB-9B1D-70D9-2DEA-431A9DDF6757}"/>
              </a:ext>
            </a:extLst>
          </p:cNvPr>
          <p:cNvSpPr txBox="1"/>
          <p:nvPr/>
        </p:nvSpPr>
        <p:spPr>
          <a:xfrm>
            <a:off x="165343" y="684400"/>
            <a:ext cx="11270444" cy="2585323"/>
          </a:xfrm>
          <a:prstGeom prst="rect">
            <a:avLst/>
          </a:prstGeom>
          <a:noFill/>
        </p:spPr>
        <p:txBody>
          <a:bodyPr wrap="square" rtlCol="0">
            <a:spAutoFit/>
          </a:bodyPr>
          <a:lstStyle/>
          <a:p>
            <a:r>
              <a:rPr lang="es-MX" b="1" dirty="0"/>
              <a:t>La planificación de producto</a:t>
            </a:r>
          </a:p>
          <a:p>
            <a:endParaRPr lang="es-MX" b="1" dirty="0"/>
          </a:p>
          <a:p>
            <a:r>
              <a:rPr lang="es-MX" dirty="0"/>
              <a:t>Es la actividad de </a:t>
            </a:r>
            <a:r>
              <a:rPr lang="es-MX" b="1" dirty="0"/>
              <a:t>visualizar y definir</a:t>
            </a:r>
            <a:r>
              <a:rPr lang="es-MX" dirty="0"/>
              <a:t> un producto antes de su desarrollo, generando una visión clara, entendimiento del cliente y un plan inicial para una versión mínima, con el fin de tomar decisiones sobre su financiación y validación temprana. </a:t>
            </a:r>
          </a:p>
          <a:p>
            <a:endParaRPr lang="es-MX" dirty="0"/>
          </a:p>
          <a:p>
            <a:r>
              <a:rPr lang="es-MX" dirty="0"/>
              <a:t>Es continua y comienza cuando alguien propone una idea, que pasa por un filtro estratégico. Si lo supera, se hace una visualización inicial para definir la </a:t>
            </a:r>
            <a:r>
              <a:rPr lang="es-MX" b="1" dirty="0"/>
              <a:t>primera versión mínima</a:t>
            </a:r>
            <a:r>
              <a:rPr lang="es-MX" dirty="0"/>
              <a:t> del producto.</a:t>
            </a:r>
          </a:p>
          <a:p>
            <a:endParaRPr lang="es-AR" dirty="0"/>
          </a:p>
        </p:txBody>
      </p:sp>
      <p:pic>
        <p:nvPicPr>
          <p:cNvPr id="5" name="Imagen 4">
            <a:extLst>
              <a:ext uri="{FF2B5EF4-FFF2-40B4-BE49-F238E27FC236}">
                <a16:creationId xmlns:a16="http://schemas.microsoft.com/office/drawing/2014/main" id="{9B74FCDF-A54A-AD1C-4F72-AF4B69AAACEA}"/>
              </a:ext>
            </a:extLst>
          </p:cNvPr>
          <p:cNvPicPr>
            <a:picLocks noChangeAspect="1"/>
          </p:cNvPicPr>
          <p:nvPr/>
        </p:nvPicPr>
        <p:blipFill>
          <a:blip r:embed="rId4"/>
          <a:stretch>
            <a:fillRect/>
          </a:stretch>
        </p:blipFill>
        <p:spPr>
          <a:xfrm>
            <a:off x="2221750" y="3527656"/>
            <a:ext cx="6972435" cy="3045209"/>
          </a:xfrm>
          <a:prstGeom prst="rect">
            <a:avLst/>
          </a:prstGeom>
        </p:spPr>
      </p:pic>
    </p:spTree>
    <p:extLst>
      <p:ext uri="{BB962C8B-B14F-4D97-AF65-F5344CB8AC3E}">
        <p14:creationId xmlns:p14="http://schemas.microsoft.com/office/powerpoint/2010/main" val="1278377476"/>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8669863-BA4F-D24A-EBB8-1B77F358DCC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59F4223-F932-BA39-47BF-618F9A32BC7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PRODUCT PLANNING</a:t>
            </a:r>
            <a:endParaRPr lang="es-AR" dirty="0"/>
          </a:p>
        </p:txBody>
      </p:sp>
      <p:sp>
        <p:nvSpPr>
          <p:cNvPr id="6" name="CuadroTexto 5">
            <a:extLst>
              <a:ext uri="{FF2B5EF4-FFF2-40B4-BE49-F238E27FC236}">
                <a16:creationId xmlns:a16="http://schemas.microsoft.com/office/drawing/2014/main" id="{DC7EDBDC-8B1C-53E4-BFCF-42F5639E1AB8}"/>
              </a:ext>
            </a:extLst>
          </p:cNvPr>
          <p:cNvSpPr txBox="1"/>
          <p:nvPr/>
        </p:nvSpPr>
        <p:spPr>
          <a:xfrm>
            <a:off x="165343" y="684400"/>
            <a:ext cx="11270444" cy="3416320"/>
          </a:xfrm>
          <a:prstGeom prst="rect">
            <a:avLst/>
          </a:prstGeom>
          <a:noFill/>
        </p:spPr>
        <p:txBody>
          <a:bodyPr wrap="square" rtlCol="0">
            <a:spAutoFit/>
          </a:bodyPr>
          <a:lstStyle/>
          <a:p>
            <a:endParaRPr lang="es-MX" dirty="0"/>
          </a:p>
          <a:p>
            <a:r>
              <a:rPr lang="es-AR" b="1" dirty="0"/>
              <a:t>¿Quiénes participan?</a:t>
            </a:r>
          </a:p>
          <a:p>
            <a:endParaRPr lang="es-AR" dirty="0"/>
          </a:p>
          <a:p>
            <a:pPr marL="285750" indent="-285750">
              <a:buFont typeface="Arial" panose="020B0604020202020204" pitchFamily="34" charset="0"/>
              <a:buChar char="•"/>
            </a:pPr>
            <a:r>
              <a:rPr lang="es-MX" dirty="0"/>
              <a:t>El </a:t>
            </a:r>
            <a:r>
              <a:rPr lang="es-MX" b="1" dirty="0"/>
              <a:t>product </a:t>
            </a:r>
            <a:r>
              <a:rPr lang="es-MX" b="1" dirty="0" err="1"/>
              <a:t>owner</a:t>
            </a:r>
            <a:r>
              <a:rPr lang="es-MX" dirty="0"/>
              <a:t> es el participante obligatorio durante la visualización inicial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Normalmente incluye a uno o más </a:t>
            </a:r>
            <a:r>
              <a:rPr lang="es-MX" b="1" dirty="0"/>
              <a:t>stakeholders y </a:t>
            </a:r>
            <a:r>
              <a:rPr lang="es-MX" b="1" dirty="0" err="1"/>
              <a:t>tambien</a:t>
            </a:r>
            <a:r>
              <a:rPr lang="es-MX" b="1" dirty="0"/>
              <a:t> </a:t>
            </a:r>
            <a:r>
              <a:rPr lang="es-MX" dirty="0"/>
              <a:t>especialistas en áreas de interés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Idealmente, el </a:t>
            </a:r>
            <a:r>
              <a:rPr lang="es-MX" b="1" dirty="0"/>
              <a:t>Scrum Master</a:t>
            </a:r>
            <a:r>
              <a:rPr lang="es-MX" dirty="0"/>
              <a:t> y el </a:t>
            </a:r>
            <a:r>
              <a:rPr lang="es-MX" b="1" dirty="0"/>
              <a:t>equipo de desarrollo</a:t>
            </a:r>
            <a:r>
              <a:rPr lang="es-MX" dirty="0"/>
              <a:t> también deberían participar en la visualización inicial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Una vez que el desarrollo del producto ha todo el </a:t>
            </a:r>
            <a:r>
              <a:rPr lang="es-MX" b="1" dirty="0"/>
              <a:t>equipo debe ser incluido en cualquier esfuerzo de re-visualización </a:t>
            </a:r>
            <a:endParaRPr lang="es-AR" dirty="0"/>
          </a:p>
          <a:p>
            <a:endParaRPr lang="es-AR" dirty="0"/>
          </a:p>
        </p:txBody>
      </p:sp>
    </p:spTree>
    <p:extLst>
      <p:ext uri="{BB962C8B-B14F-4D97-AF65-F5344CB8AC3E}">
        <p14:creationId xmlns:p14="http://schemas.microsoft.com/office/powerpoint/2010/main" val="275746690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16B5-66CD-8940-B2B2-9019383C1F0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EE47977-9EEC-AA1B-EF39-12BC3005BFE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LA RESTRICCIÓN TRIPLE</a:t>
            </a:r>
            <a:endParaRPr lang="es-AR" dirty="0"/>
          </a:p>
        </p:txBody>
      </p:sp>
      <p:pic>
        <p:nvPicPr>
          <p:cNvPr id="3" name="Imagen 2">
            <a:extLst>
              <a:ext uri="{FF2B5EF4-FFF2-40B4-BE49-F238E27FC236}">
                <a16:creationId xmlns:a16="http://schemas.microsoft.com/office/drawing/2014/main" id="{67C95BBB-BBBC-D48C-7560-FF0E410B4308}"/>
              </a:ext>
            </a:extLst>
          </p:cNvPr>
          <p:cNvPicPr>
            <a:picLocks noChangeAspect="1"/>
          </p:cNvPicPr>
          <p:nvPr/>
        </p:nvPicPr>
        <p:blipFill>
          <a:blip r:embed="rId2"/>
          <a:stretch>
            <a:fillRect/>
          </a:stretch>
        </p:blipFill>
        <p:spPr>
          <a:xfrm>
            <a:off x="1441950" y="1545422"/>
            <a:ext cx="10152422" cy="4127790"/>
          </a:xfrm>
          <a:prstGeom prst="rect">
            <a:avLst/>
          </a:prstGeom>
        </p:spPr>
      </p:pic>
    </p:spTree>
    <p:extLst>
      <p:ext uri="{BB962C8B-B14F-4D97-AF65-F5344CB8AC3E}">
        <p14:creationId xmlns:p14="http://schemas.microsoft.com/office/powerpoint/2010/main" val="38252123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3BEC6AC-960A-D406-A45D-BBE7D1350B0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00BE492-96CB-551C-6991-D1704F660DA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PRODUCT PLANNING</a:t>
            </a:r>
            <a:endParaRPr lang="es-AR" dirty="0"/>
          </a:p>
        </p:txBody>
      </p:sp>
      <p:sp>
        <p:nvSpPr>
          <p:cNvPr id="6" name="CuadroTexto 5">
            <a:extLst>
              <a:ext uri="{FF2B5EF4-FFF2-40B4-BE49-F238E27FC236}">
                <a16:creationId xmlns:a16="http://schemas.microsoft.com/office/drawing/2014/main" id="{FBDE38F0-69EF-AD15-7D7E-6F9988116568}"/>
              </a:ext>
            </a:extLst>
          </p:cNvPr>
          <p:cNvSpPr txBox="1"/>
          <p:nvPr/>
        </p:nvSpPr>
        <p:spPr>
          <a:xfrm>
            <a:off x="165343" y="684400"/>
            <a:ext cx="11270444" cy="4801314"/>
          </a:xfrm>
          <a:prstGeom prst="rect">
            <a:avLst/>
          </a:prstGeom>
          <a:noFill/>
        </p:spPr>
        <p:txBody>
          <a:bodyPr wrap="square" rtlCol="0">
            <a:spAutoFit/>
          </a:bodyPr>
          <a:lstStyle/>
          <a:p>
            <a:endParaRPr lang="es-MX" dirty="0"/>
          </a:p>
          <a:p>
            <a:r>
              <a:rPr lang="es-AR" b="1" dirty="0"/>
              <a:t>¿Cómo son las entradas?</a:t>
            </a:r>
          </a:p>
          <a:p>
            <a:endParaRPr lang="es-AR" dirty="0"/>
          </a:p>
          <a:p>
            <a:r>
              <a:rPr lang="es-MX" dirty="0"/>
              <a:t>La principal entrada para la visualización inicial es una idea que superó el filtro estratégico, la principal entrada para la revisualización sería una idea pivotada, todas las entradas deben considerarse </a:t>
            </a:r>
            <a:r>
              <a:rPr lang="es-MX" b="1" dirty="0"/>
              <a:t>simultáneamente</a:t>
            </a:r>
            <a:r>
              <a:rPr lang="es-MX" dirty="0"/>
              <a:t>, no de forma lineal. Necesitamos además</a:t>
            </a:r>
          </a:p>
          <a:p>
            <a:endParaRPr lang="es-MX" b="1" dirty="0"/>
          </a:p>
          <a:p>
            <a:pPr marL="285750" indent="-285750">
              <a:buFont typeface="Arial" panose="020B0604020202020204" pitchFamily="34" charset="0"/>
              <a:buChar char="•"/>
            </a:pPr>
            <a:r>
              <a:rPr lang="es-MX" b="1" dirty="0"/>
              <a:t>Un horizonte de planificación: </a:t>
            </a:r>
            <a:r>
              <a:rPr lang="es-MX" dirty="0"/>
              <a:t>Cuán lejos en el futuro debemos considerar al visualizar.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Fecha estimada de finalización:</a:t>
            </a:r>
            <a:r>
              <a:rPr lang="es-MX" dirty="0"/>
              <a:t> De las actividades de visualización</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Cantidad y tipo de recursos disponibles</a:t>
            </a:r>
            <a:r>
              <a:rPr lang="es-MX" dirty="0"/>
              <a:t> para llevarla a cabo.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Umbral de confianza: </a:t>
            </a:r>
            <a:r>
              <a:rPr lang="es-MX" dirty="0"/>
              <a:t>Lo que podríamos considerar como la "</a:t>
            </a:r>
            <a:r>
              <a:rPr lang="es-MX" dirty="0" err="1"/>
              <a:t>definition</a:t>
            </a:r>
            <a:r>
              <a:rPr lang="es-MX" dirty="0"/>
              <a:t> </a:t>
            </a:r>
            <a:r>
              <a:rPr lang="es-MX" dirty="0" err="1"/>
              <a:t>of</a:t>
            </a:r>
            <a:r>
              <a:rPr lang="es-MX" dirty="0"/>
              <a:t> done" de la visualización, es el conjunto de información que los responsables de toma de decisiones necesitan para tener </a:t>
            </a:r>
            <a:r>
              <a:rPr lang="es-MX" b="1" dirty="0"/>
              <a:t>suficiente certeza</a:t>
            </a:r>
            <a:r>
              <a:rPr lang="es-MX" dirty="0"/>
              <a:t> para tomar la decisión de </a:t>
            </a:r>
            <a:r>
              <a:rPr lang="es-MX" i="1" dirty="0" err="1"/>
              <a:t>go</a:t>
            </a:r>
            <a:r>
              <a:rPr lang="es-MX" i="1" dirty="0"/>
              <a:t>/no-</a:t>
            </a:r>
            <a:r>
              <a:rPr lang="es-MX" i="1" dirty="0" err="1"/>
              <a:t>go</a:t>
            </a:r>
            <a:r>
              <a:rPr lang="es-MX" dirty="0"/>
              <a:t> con el financiamiento</a:t>
            </a:r>
            <a:br>
              <a:rPr lang="es-MX" dirty="0"/>
            </a:br>
            <a:endParaRPr lang="es-AR" dirty="0"/>
          </a:p>
        </p:txBody>
      </p:sp>
    </p:spTree>
    <p:extLst>
      <p:ext uri="{BB962C8B-B14F-4D97-AF65-F5344CB8AC3E}">
        <p14:creationId xmlns:p14="http://schemas.microsoft.com/office/powerpoint/2010/main" val="1866601254"/>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EFCB475-2E18-2DDA-8178-12BA67BC975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F70FE02-7ECD-91A8-74CB-6DED8525E31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PRODUCT PLANNING</a:t>
            </a:r>
            <a:endParaRPr lang="es-AR" dirty="0"/>
          </a:p>
        </p:txBody>
      </p:sp>
      <p:sp>
        <p:nvSpPr>
          <p:cNvPr id="6" name="CuadroTexto 5">
            <a:extLst>
              <a:ext uri="{FF2B5EF4-FFF2-40B4-BE49-F238E27FC236}">
                <a16:creationId xmlns:a16="http://schemas.microsoft.com/office/drawing/2014/main" id="{9BDE9095-F0E1-A1DA-15AA-54AC21ED8653}"/>
              </a:ext>
            </a:extLst>
          </p:cNvPr>
          <p:cNvSpPr txBox="1"/>
          <p:nvPr/>
        </p:nvSpPr>
        <p:spPr>
          <a:xfrm>
            <a:off x="165343" y="684400"/>
            <a:ext cx="11270444" cy="5355312"/>
          </a:xfrm>
          <a:prstGeom prst="rect">
            <a:avLst/>
          </a:prstGeom>
          <a:noFill/>
        </p:spPr>
        <p:txBody>
          <a:bodyPr wrap="square" rtlCol="0">
            <a:spAutoFit/>
          </a:bodyPr>
          <a:lstStyle/>
          <a:p>
            <a:endParaRPr lang="es-MX" dirty="0"/>
          </a:p>
          <a:p>
            <a:r>
              <a:rPr lang="es-AR" b="1" dirty="0"/>
              <a:t>¿Cómo es el proceso?</a:t>
            </a:r>
          </a:p>
          <a:p>
            <a:endParaRPr lang="es-AR" dirty="0"/>
          </a:p>
          <a:p>
            <a:r>
              <a:rPr lang="es-MX" dirty="0"/>
              <a:t>Está compuesta por </a:t>
            </a:r>
            <a:r>
              <a:rPr lang="es-MX" b="1" dirty="0"/>
              <a:t>varias actividades</a:t>
            </a:r>
          </a:p>
          <a:p>
            <a:endParaRPr lang="es-MX" b="1" dirty="0"/>
          </a:p>
          <a:p>
            <a:pPr marL="285750" indent="-285750">
              <a:buFont typeface="Arial" panose="020B0604020202020204" pitchFamily="34" charset="0"/>
              <a:buChar char="•"/>
            </a:pPr>
            <a:r>
              <a:rPr lang="es-MX" b="1" dirty="0"/>
              <a:t>Crear visión de producto</a:t>
            </a:r>
          </a:p>
          <a:p>
            <a:pPr marL="285750" indent="-285750">
              <a:buFont typeface="Arial" panose="020B0604020202020204" pitchFamily="34" charset="0"/>
              <a:buChar char="•"/>
            </a:pPr>
            <a:r>
              <a:rPr lang="es-MX" b="1" dirty="0"/>
              <a:t>Crear Product Backlog</a:t>
            </a:r>
          </a:p>
          <a:p>
            <a:pPr marL="285750" indent="-285750">
              <a:buFont typeface="Arial" panose="020B0604020202020204" pitchFamily="34" charset="0"/>
              <a:buChar char="•"/>
            </a:pPr>
            <a:r>
              <a:rPr lang="es-MX" b="1" dirty="0"/>
              <a:t>Crear </a:t>
            </a:r>
            <a:r>
              <a:rPr lang="es-MX" b="1" dirty="0" err="1"/>
              <a:t>roadmap</a:t>
            </a:r>
            <a:endParaRPr lang="es-MX" b="1" dirty="0"/>
          </a:p>
          <a:p>
            <a:pPr marL="285750" indent="-285750">
              <a:buFont typeface="Arial" panose="020B0604020202020204" pitchFamily="34" charset="0"/>
              <a:buChar char="•"/>
            </a:pPr>
            <a:r>
              <a:rPr lang="es-MX" b="1" dirty="0"/>
              <a:t>Adquirir otros conocimientos</a:t>
            </a:r>
          </a:p>
          <a:p>
            <a:endParaRPr lang="es-MX" b="1" dirty="0"/>
          </a:p>
          <a:p>
            <a:endParaRPr lang="es-MX" dirty="0"/>
          </a:p>
          <a:p>
            <a:r>
              <a:rPr lang="es-MX" b="1" dirty="0"/>
              <a:t>¿Cuáles son las salidas?</a:t>
            </a:r>
          </a:p>
          <a:p>
            <a:endParaRPr lang="es-MX" b="1" dirty="0"/>
          </a:p>
          <a:p>
            <a:pPr marL="342900" indent="-342900">
              <a:buAutoNum type="arabicPeriod"/>
            </a:pPr>
            <a:r>
              <a:rPr lang="es-MX" b="1" dirty="0"/>
              <a:t>Visión de producto</a:t>
            </a:r>
            <a:r>
              <a:rPr lang="es-MX" dirty="0"/>
              <a:t> </a:t>
            </a:r>
          </a:p>
          <a:p>
            <a:pPr marL="342900" indent="-342900">
              <a:buAutoNum type="arabicPeriod"/>
            </a:pPr>
            <a:endParaRPr lang="es-MX" dirty="0"/>
          </a:p>
          <a:p>
            <a:pPr marL="342900" indent="-342900">
              <a:buAutoNum type="arabicPeriod"/>
            </a:pPr>
            <a:r>
              <a:rPr lang="es-MX" b="1" dirty="0"/>
              <a:t>Product backlog inicial</a:t>
            </a:r>
            <a:r>
              <a:rPr lang="es-MX" dirty="0"/>
              <a:t>. </a:t>
            </a:r>
          </a:p>
          <a:p>
            <a:pPr marL="342900" indent="-342900">
              <a:buAutoNum type="arabicPeriod"/>
            </a:pPr>
            <a:endParaRPr lang="es-MX" b="1" dirty="0"/>
          </a:p>
          <a:p>
            <a:pPr marL="342900" indent="-342900">
              <a:buAutoNum type="arabicPeriod"/>
            </a:pPr>
            <a:r>
              <a:rPr lang="es-MX" b="1" dirty="0"/>
              <a:t>Roadmap del producto: </a:t>
            </a:r>
            <a:r>
              <a:rPr lang="es-MX" dirty="0"/>
              <a:t>Ilustra un conjunto incremental de entregas a corto plazo. </a:t>
            </a:r>
            <a:endParaRPr lang="es-AR" b="1" dirty="0"/>
          </a:p>
          <a:p>
            <a:endParaRPr lang="es-AR" dirty="0"/>
          </a:p>
        </p:txBody>
      </p:sp>
    </p:spTree>
    <p:extLst>
      <p:ext uri="{BB962C8B-B14F-4D97-AF65-F5344CB8AC3E}">
        <p14:creationId xmlns:p14="http://schemas.microsoft.com/office/powerpoint/2010/main" val="788728035"/>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671CDD9-5A2D-5416-7FEF-75C490941E2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B946552-6BB8-BC5F-9EFE-10041BC433C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PRODUCT PLANNING</a:t>
            </a:r>
            <a:endParaRPr lang="es-AR" dirty="0"/>
          </a:p>
        </p:txBody>
      </p:sp>
      <p:sp>
        <p:nvSpPr>
          <p:cNvPr id="6" name="CuadroTexto 5">
            <a:extLst>
              <a:ext uri="{FF2B5EF4-FFF2-40B4-BE49-F238E27FC236}">
                <a16:creationId xmlns:a16="http://schemas.microsoft.com/office/drawing/2014/main" id="{6B55884D-D90B-834B-86C5-1D810A134141}"/>
              </a:ext>
            </a:extLst>
          </p:cNvPr>
          <p:cNvSpPr txBox="1"/>
          <p:nvPr/>
        </p:nvSpPr>
        <p:spPr>
          <a:xfrm>
            <a:off x="165343" y="684400"/>
            <a:ext cx="11270444" cy="923330"/>
          </a:xfrm>
          <a:prstGeom prst="rect">
            <a:avLst/>
          </a:prstGeom>
          <a:noFill/>
        </p:spPr>
        <p:txBody>
          <a:bodyPr wrap="square" rtlCol="0">
            <a:spAutoFit/>
          </a:bodyPr>
          <a:lstStyle/>
          <a:p>
            <a:endParaRPr lang="es-MX" dirty="0"/>
          </a:p>
          <a:p>
            <a:endParaRPr lang="es-AR" b="1" dirty="0"/>
          </a:p>
          <a:p>
            <a:endParaRPr lang="es-AR" dirty="0"/>
          </a:p>
        </p:txBody>
      </p:sp>
      <p:pic>
        <p:nvPicPr>
          <p:cNvPr id="3" name="Imagen 2">
            <a:extLst>
              <a:ext uri="{FF2B5EF4-FFF2-40B4-BE49-F238E27FC236}">
                <a16:creationId xmlns:a16="http://schemas.microsoft.com/office/drawing/2014/main" id="{696ED44F-A27B-293D-0C56-850391EA9C46}"/>
              </a:ext>
            </a:extLst>
          </p:cNvPr>
          <p:cNvPicPr>
            <a:picLocks noChangeAspect="1"/>
          </p:cNvPicPr>
          <p:nvPr/>
        </p:nvPicPr>
        <p:blipFill>
          <a:blip r:embed="rId4"/>
          <a:stretch>
            <a:fillRect/>
          </a:stretch>
        </p:blipFill>
        <p:spPr>
          <a:xfrm>
            <a:off x="2957644" y="648929"/>
            <a:ext cx="6276711" cy="6094778"/>
          </a:xfrm>
          <a:prstGeom prst="rect">
            <a:avLst/>
          </a:prstGeom>
        </p:spPr>
      </p:pic>
    </p:spTree>
    <p:extLst>
      <p:ext uri="{BB962C8B-B14F-4D97-AF65-F5344CB8AC3E}">
        <p14:creationId xmlns:p14="http://schemas.microsoft.com/office/powerpoint/2010/main" val="2479386343"/>
      </p:ext>
    </p:extLst>
  </p:cSld>
  <p:clrMapOvr>
    <a:overrideClrMapping bg1="lt1" tx1="dk1" bg2="lt2" tx2="dk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230DE19-3828-4EBE-BC97-A3D8F21DA4F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3D10301-551C-D432-D27C-06271F6A5C3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391FAD80-5C53-D329-4677-B71600CE68E0}"/>
              </a:ext>
            </a:extLst>
          </p:cNvPr>
          <p:cNvSpPr txBox="1"/>
          <p:nvPr/>
        </p:nvSpPr>
        <p:spPr>
          <a:xfrm>
            <a:off x="300941" y="1053297"/>
            <a:ext cx="11123271" cy="4524315"/>
          </a:xfrm>
          <a:prstGeom prst="rect">
            <a:avLst/>
          </a:prstGeom>
          <a:noFill/>
        </p:spPr>
        <p:txBody>
          <a:bodyPr wrap="square" rtlCol="0">
            <a:spAutoFit/>
          </a:bodyPr>
          <a:lstStyle/>
          <a:p>
            <a:r>
              <a:rPr lang="es-MX" dirty="0"/>
              <a:t>Es una planificación a largo plazo que debe equilibrar el valor para el cliente y la calidad general con las restricciones de alcance, cronograma y presupuesto.</a:t>
            </a:r>
            <a:r>
              <a:rPr lang="es-AR" dirty="0"/>
              <a:t> P</a:t>
            </a:r>
            <a:r>
              <a:rPr lang="es-MX" dirty="0" err="1"/>
              <a:t>ermite</a:t>
            </a:r>
            <a:r>
              <a:rPr lang="es-MX" dirty="0"/>
              <a:t> responder preguntas como</a:t>
            </a:r>
          </a:p>
          <a:p>
            <a:endParaRPr lang="es-MX" dirty="0"/>
          </a:p>
          <a:p>
            <a:pPr marL="285750" indent="-285750">
              <a:buFont typeface="Arial" panose="020B0604020202020204" pitchFamily="34" charset="0"/>
              <a:buChar char="•"/>
            </a:pPr>
            <a:r>
              <a:rPr lang="es-MX" dirty="0"/>
              <a:t>¿Cuándo estaremos listos?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¿Qué funcionalidades tendré para fin de año?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¿Cuánto costará?</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r>
              <a:rPr lang="es-MX" b="1" dirty="0"/>
              <a:t>¿Quiénes son los participantes?</a:t>
            </a:r>
          </a:p>
          <a:p>
            <a:endParaRPr lang="es-MX" dirty="0"/>
          </a:p>
          <a:p>
            <a:pPr marL="285750" indent="-285750">
              <a:buFont typeface="Arial" panose="020B0604020202020204" pitchFamily="34" charset="0"/>
              <a:buChar char="•"/>
            </a:pPr>
            <a:r>
              <a:rPr lang="es-MX" dirty="0"/>
              <a:t>Stakeholders internos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Todo el equipo Scrum.</a:t>
            </a:r>
          </a:p>
        </p:txBody>
      </p:sp>
    </p:spTree>
    <p:extLst>
      <p:ext uri="{BB962C8B-B14F-4D97-AF65-F5344CB8AC3E}">
        <p14:creationId xmlns:p14="http://schemas.microsoft.com/office/powerpoint/2010/main" val="2428081327"/>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BC2181B-2E17-6327-0440-176C3EB6654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AF3E4F9-4F77-CD81-CE16-94CB1FC88E9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A78A48A0-8A9F-FF43-9FF0-32854BB5481D}"/>
              </a:ext>
            </a:extLst>
          </p:cNvPr>
          <p:cNvSpPr txBox="1"/>
          <p:nvPr/>
        </p:nvSpPr>
        <p:spPr>
          <a:xfrm>
            <a:off x="150470" y="810228"/>
            <a:ext cx="11395587" cy="5355312"/>
          </a:xfrm>
          <a:prstGeom prst="rect">
            <a:avLst/>
          </a:prstGeom>
          <a:noFill/>
        </p:spPr>
        <p:txBody>
          <a:bodyPr wrap="square" rtlCol="0">
            <a:spAutoFit/>
          </a:bodyPr>
          <a:lstStyle/>
          <a:p>
            <a:r>
              <a:rPr lang="es-MX" b="1" dirty="0"/>
              <a:t>¿Cuáles son las entradas?</a:t>
            </a:r>
          </a:p>
          <a:p>
            <a:endParaRPr lang="es-MX" b="1" dirty="0"/>
          </a:p>
          <a:p>
            <a:pPr marL="342900" indent="-342900">
              <a:buFont typeface="+mj-lt"/>
              <a:buAutoNum type="arabicPeriod"/>
            </a:pPr>
            <a:r>
              <a:rPr lang="es-MX" dirty="0"/>
              <a:t>Los resultados de la planificación del producto: </a:t>
            </a:r>
            <a:r>
              <a:rPr lang="es-MX" b="1" dirty="0"/>
              <a:t>Visión del producto</a:t>
            </a:r>
            <a:r>
              <a:rPr lang="es-MX" dirty="0"/>
              <a:t>, </a:t>
            </a:r>
            <a:r>
              <a:rPr lang="es-MX" b="1" dirty="0"/>
              <a:t>product backlog de alto nivel</a:t>
            </a:r>
            <a:r>
              <a:rPr lang="es-MX" dirty="0"/>
              <a:t> y </a:t>
            </a:r>
            <a:r>
              <a:rPr lang="es-MX" b="1" dirty="0"/>
              <a:t>product </a:t>
            </a:r>
            <a:r>
              <a:rPr lang="es-MX" b="1" dirty="0" err="1"/>
              <a:t>roadmap</a:t>
            </a:r>
            <a:r>
              <a:rPr lang="es-MX" dirty="0"/>
              <a:t>. </a:t>
            </a:r>
          </a:p>
          <a:p>
            <a:pPr marL="342900" indent="-342900">
              <a:buFont typeface="+mj-lt"/>
              <a:buAutoNum type="arabicPeriod"/>
            </a:pPr>
            <a:endParaRPr lang="es-MX" dirty="0"/>
          </a:p>
          <a:p>
            <a:pPr marL="342900" indent="-342900">
              <a:buFont typeface="+mj-lt"/>
              <a:buAutoNum type="arabicPeriod"/>
            </a:pPr>
            <a:r>
              <a:rPr lang="es-MX" b="1" dirty="0"/>
              <a:t>Velocidad</a:t>
            </a:r>
            <a:r>
              <a:rPr lang="es-MX" dirty="0"/>
              <a:t> de los equipos que trabajarán en la entrega. Para un equipo existente, usamos su velocidad conocida; de lo contrario, la pronosticamos</a:t>
            </a:r>
          </a:p>
          <a:p>
            <a:endParaRPr lang="es-MX" dirty="0"/>
          </a:p>
          <a:p>
            <a:r>
              <a:rPr lang="es-MX" b="1" dirty="0"/>
              <a:t>¿Cuáles son las actividades?</a:t>
            </a:r>
          </a:p>
          <a:p>
            <a:endParaRPr lang="es-MX" b="1" dirty="0"/>
          </a:p>
          <a:p>
            <a:pPr marL="342900" indent="-342900">
              <a:buAutoNum type="arabicPeriod"/>
            </a:pPr>
            <a:r>
              <a:rPr lang="es-MX" b="1" dirty="0"/>
              <a:t>Confirmar las restricciones del release: </a:t>
            </a:r>
            <a:r>
              <a:rPr lang="es-MX" dirty="0"/>
              <a:t>Como el </a:t>
            </a:r>
            <a:r>
              <a:rPr lang="es-MX" b="1" dirty="0"/>
              <a:t>alcance, fecha y presupuesto</a:t>
            </a:r>
            <a:r>
              <a:rPr lang="es-MX" dirty="0"/>
              <a:t>, y revisarlas para ver si debe hacerse algún cambio</a:t>
            </a:r>
          </a:p>
          <a:p>
            <a:pPr marL="342900" indent="-342900">
              <a:buAutoNum type="arabicPeriod"/>
            </a:pPr>
            <a:endParaRPr lang="es-MX" dirty="0"/>
          </a:p>
          <a:p>
            <a:pPr marL="342900" indent="-342900">
              <a:buAutoNum type="arabicPeriod"/>
            </a:pPr>
            <a:r>
              <a:rPr lang="es-MX" b="1" dirty="0"/>
              <a:t>Refinación del product backlog (grooming): </a:t>
            </a:r>
            <a:r>
              <a:rPr lang="es-MX" dirty="0"/>
              <a:t>Incluye crear, estimar y priorizar elementos más detallados del backlog a partir de elementos de alto nivel. </a:t>
            </a:r>
          </a:p>
          <a:p>
            <a:pPr marL="342900" indent="-342900">
              <a:buAutoNum type="arabicPeriod"/>
            </a:pPr>
            <a:endParaRPr lang="es-MX" b="1" dirty="0"/>
          </a:p>
          <a:p>
            <a:pPr marL="342900" indent="-342900">
              <a:buAutoNum type="arabicPeriod"/>
            </a:pPr>
            <a:r>
              <a:rPr lang="es-MX" b="1" dirty="0"/>
              <a:t>Revisamos las MRF para asegurar que representen el producto mínimo viable desde la vista del cliente</a:t>
            </a:r>
            <a:r>
              <a:rPr lang="es-MX" dirty="0"/>
              <a:t>.</a:t>
            </a:r>
          </a:p>
          <a:p>
            <a:pPr marL="342900" indent="-342900">
              <a:buAutoNum type="arabicPeriod"/>
            </a:pPr>
            <a:endParaRPr lang="es-MX" b="1" dirty="0"/>
          </a:p>
          <a:p>
            <a:pPr marL="342900" indent="-342900">
              <a:buAutoNum type="arabicPeriod"/>
            </a:pPr>
            <a:r>
              <a:rPr lang="es-MX" b="1" dirty="0"/>
              <a:t>Sprint </a:t>
            </a:r>
            <a:r>
              <a:rPr lang="es-MX" b="1" dirty="0" err="1"/>
              <a:t>Mapping</a:t>
            </a:r>
            <a:r>
              <a:rPr lang="es-MX" b="1" dirty="0"/>
              <a:t>: </a:t>
            </a:r>
            <a:r>
              <a:rPr lang="es-MX" dirty="0"/>
              <a:t>Indicar en qué sprint algunos de los elementos del backlog podrían ser creados. </a:t>
            </a:r>
            <a:endParaRPr lang="es-MX" b="1" dirty="0"/>
          </a:p>
        </p:txBody>
      </p:sp>
    </p:spTree>
    <p:extLst>
      <p:ext uri="{BB962C8B-B14F-4D97-AF65-F5344CB8AC3E}">
        <p14:creationId xmlns:p14="http://schemas.microsoft.com/office/powerpoint/2010/main" val="2451836794"/>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F2A13C4-FA73-3B7B-0159-93226EBFD2E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19BB8D7-00D0-DED6-90CB-202EDCA687B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BF2E66FC-016E-1A6E-5DA1-86840FF4C4CB}"/>
              </a:ext>
            </a:extLst>
          </p:cNvPr>
          <p:cNvSpPr txBox="1"/>
          <p:nvPr/>
        </p:nvSpPr>
        <p:spPr>
          <a:xfrm>
            <a:off x="150470" y="810228"/>
            <a:ext cx="11395587" cy="4524315"/>
          </a:xfrm>
          <a:prstGeom prst="rect">
            <a:avLst/>
          </a:prstGeom>
          <a:noFill/>
        </p:spPr>
        <p:txBody>
          <a:bodyPr wrap="square" rtlCol="0">
            <a:spAutoFit/>
          </a:bodyPr>
          <a:lstStyle/>
          <a:p>
            <a:r>
              <a:rPr lang="es-MX" b="1" dirty="0"/>
              <a:t>¿Cuáles son las salidas?</a:t>
            </a:r>
          </a:p>
          <a:p>
            <a:endParaRPr lang="es-MX" b="1" dirty="0"/>
          </a:p>
          <a:p>
            <a:pPr marL="285750" indent="-285750">
              <a:buFont typeface="Arial" panose="020B0604020202020204" pitchFamily="34" charset="0"/>
              <a:buChar char="•"/>
            </a:pPr>
            <a:r>
              <a:rPr lang="es-MX" b="1" dirty="0"/>
              <a:t>El plan de entrega (release plan) </a:t>
            </a:r>
            <a:r>
              <a:rPr lang="es-MX" dirty="0"/>
              <a:t>que comunica:</a:t>
            </a:r>
          </a:p>
          <a:p>
            <a:endParaRPr lang="es-MX" dirty="0"/>
          </a:p>
          <a:p>
            <a:pPr marL="342900" indent="-342900">
              <a:buFont typeface="+mj-lt"/>
              <a:buAutoNum type="arabicPeriod"/>
            </a:pPr>
            <a:r>
              <a:rPr lang="es-MX" dirty="0"/>
              <a:t>Cuándo finalizaremos</a:t>
            </a:r>
          </a:p>
          <a:p>
            <a:pPr marL="342900" indent="-342900">
              <a:buFont typeface="+mj-lt"/>
              <a:buAutoNum type="arabicPeriod"/>
            </a:pPr>
            <a:endParaRPr lang="es-MX" dirty="0"/>
          </a:p>
          <a:p>
            <a:pPr marL="342900" indent="-342900">
              <a:buFont typeface="+mj-lt"/>
              <a:buAutoNum type="arabicPeriod"/>
            </a:pPr>
            <a:r>
              <a:rPr lang="es-MX" dirty="0"/>
              <a:t>Qué funcionalidades obtendremos</a:t>
            </a:r>
          </a:p>
          <a:p>
            <a:pPr marL="342900" indent="-342900">
              <a:buFont typeface="+mj-lt"/>
              <a:buAutoNum type="arabicPeriod"/>
            </a:pPr>
            <a:endParaRPr lang="es-MX" dirty="0"/>
          </a:p>
          <a:p>
            <a:pPr marL="342900" indent="-342900">
              <a:buFont typeface="+mj-lt"/>
              <a:buAutoNum type="arabicPeriod"/>
            </a:pPr>
            <a:r>
              <a:rPr lang="es-MX" dirty="0"/>
              <a:t>Cuál será el costo</a:t>
            </a:r>
          </a:p>
          <a:p>
            <a:pPr marL="342900" indent="-342900">
              <a:buFont typeface="+mj-lt"/>
              <a:buAutoNum type="arabicPeriod"/>
            </a:pPr>
            <a:endParaRPr lang="es-MX" dirty="0"/>
          </a:p>
          <a:p>
            <a:pPr marL="342900" indent="-342900">
              <a:buFont typeface="+mj-lt"/>
              <a:buAutoNum type="arabicPeriod"/>
            </a:pPr>
            <a:r>
              <a:rPr lang="es-MX" dirty="0"/>
              <a:t>Una comprensión clara de las MRF deseadas </a:t>
            </a:r>
          </a:p>
          <a:p>
            <a:pPr marL="342900" indent="-342900">
              <a:buFont typeface="+mj-lt"/>
              <a:buAutoNum type="arabicPeriod"/>
            </a:pPr>
            <a:endParaRPr lang="es-MX" dirty="0"/>
          </a:p>
          <a:p>
            <a:pPr marL="342900" indent="-342900">
              <a:buFont typeface="+mj-lt"/>
              <a:buAutoNum type="arabicPeriod"/>
            </a:pPr>
            <a:r>
              <a:rPr lang="es-MX" dirty="0"/>
              <a:t>Cómo algunos elementos del backlog del producto se asignan a sprints en la entrega.</a:t>
            </a:r>
          </a:p>
          <a:p>
            <a:endParaRPr lang="es-MX" b="1" dirty="0"/>
          </a:p>
          <a:p>
            <a:endParaRPr lang="es-MX" b="1" dirty="0"/>
          </a:p>
          <a:p>
            <a:endParaRPr lang="es-MX" b="1" dirty="0"/>
          </a:p>
        </p:txBody>
      </p:sp>
    </p:spTree>
    <p:extLst>
      <p:ext uri="{BB962C8B-B14F-4D97-AF65-F5344CB8AC3E}">
        <p14:creationId xmlns:p14="http://schemas.microsoft.com/office/powerpoint/2010/main" val="692667186"/>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D7B2B19-7E32-5E61-E81C-2C8D2873ACB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DE4802B-BE97-492C-E0A5-BCFA8B904CC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CA67B3CF-2A4C-2091-E8E1-0045BE9491A5}"/>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pic>
        <p:nvPicPr>
          <p:cNvPr id="3" name="Imagen 2">
            <a:extLst>
              <a:ext uri="{FF2B5EF4-FFF2-40B4-BE49-F238E27FC236}">
                <a16:creationId xmlns:a16="http://schemas.microsoft.com/office/drawing/2014/main" id="{03D6338B-7D40-74E0-CD05-23F896B5EB8A}"/>
              </a:ext>
            </a:extLst>
          </p:cNvPr>
          <p:cNvPicPr>
            <a:picLocks noChangeAspect="1"/>
          </p:cNvPicPr>
          <p:nvPr/>
        </p:nvPicPr>
        <p:blipFill>
          <a:blip r:embed="rId4"/>
          <a:srcRect r="1928"/>
          <a:stretch>
            <a:fillRect/>
          </a:stretch>
        </p:blipFill>
        <p:spPr>
          <a:xfrm>
            <a:off x="3740821" y="831184"/>
            <a:ext cx="5889316" cy="5741681"/>
          </a:xfrm>
          <a:prstGeom prst="rect">
            <a:avLst/>
          </a:prstGeom>
        </p:spPr>
      </p:pic>
    </p:spTree>
    <p:extLst>
      <p:ext uri="{BB962C8B-B14F-4D97-AF65-F5344CB8AC3E}">
        <p14:creationId xmlns:p14="http://schemas.microsoft.com/office/powerpoint/2010/main" val="2835625258"/>
      </p:ext>
    </p:extLst>
  </p:cSld>
  <p:clrMapOvr>
    <a:overrideClrMapping bg1="lt1" tx1="dk1" bg2="lt2" tx2="dk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F9E5434-88E0-EADA-522B-B9AD93B7B9C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4F4A239-39BE-A324-585A-35C86C6B6C8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D19546B6-9AA6-4D38-8B72-8462635A1180}"/>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sp>
        <p:nvSpPr>
          <p:cNvPr id="6" name="CuadroTexto 5">
            <a:extLst>
              <a:ext uri="{FF2B5EF4-FFF2-40B4-BE49-F238E27FC236}">
                <a16:creationId xmlns:a16="http://schemas.microsoft.com/office/drawing/2014/main" id="{F882E8E9-A11A-80AA-AB07-B4C3EA165FDA}"/>
              </a:ext>
            </a:extLst>
          </p:cNvPr>
          <p:cNvSpPr txBox="1"/>
          <p:nvPr/>
        </p:nvSpPr>
        <p:spPr>
          <a:xfrm>
            <a:off x="0" y="810228"/>
            <a:ext cx="5783482" cy="3970318"/>
          </a:xfrm>
          <a:prstGeom prst="rect">
            <a:avLst/>
          </a:prstGeom>
          <a:noFill/>
        </p:spPr>
        <p:txBody>
          <a:bodyPr wrap="square">
            <a:spAutoFit/>
          </a:bodyPr>
          <a:lstStyle/>
          <a:p>
            <a:r>
              <a:rPr lang="es-MX" b="1" dirty="0"/>
              <a:t>Planificación</a:t>
            </a:r>
          </a:p>
          <a:p>
            <a:endParaRPr lang="es-MX" b="1" dirty="0"/>
          </a:p>
          <a:p>
            <a:pPr marL="285750" indent="-285750">
              <a:buFont typeface="Arial" panose="020B0604020202020204" pitchFamily="34" charset="0"/>
              <a:buChar char="•"/>
            </a:pPr>
            <a:r>
              <a:rPr lang="es-MX" dirty="0"/>
              <a:t>En cada sprint, el equipo trabaja en un conjunto de ítems del product backlog.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Algunos equipos hacen un </a:t>
            </a:r>
            <a:r>
              <a:rPr lang="es-MX" b="1" dirty="0"/>
              <a:t>mapeo temprano</a:t>
            </a:r>
            <a:r>
              <a:rPr lang="es-MX" dirty="0"/>
              <a:t> de ítems a futuros sprints, con múltiples equipos, hacer una planificación anticipada y ayudar a manejar </a:t>
            </a:r>
            <a:r>
              <a:rPr lang="es-MX" b="1" dirty="0"/>
              <a:t>dependencias </a:t>
            </a:r>
            <a:r>
              <a:rPr lang="es-MX" b="1" dirty="0" err="1"/>
              <a:t>inter-equipos</a:t>
            </a:r>
            <a:r>
              <a:rPr lang="es-MX" dirty="0"/>
              <a: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Se necesita un backlog </a:t>
            </a:r>
            <a:r>
              <a:rPr lang="es-MX" b="1" dirty="0"/>
              <a:t>detallado, estimado y priorizado</a:t>
            </a:r>
            <a:r>
              <a:rPr lang="es-MX" dirty="0"/>
              <a:t>, y con la </a:t>
            </a:r>
            <a:r>
              <a:rPr lang="es-MX" b="1" dirty="0"/>
              <a:t>velocidad promedio del equipo</a:t>
            </a:r>
            <a:r>
              <a:rPr lang="es-MX" dirty="0"/>
              <a:t>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n-US" dirty="0"/>
              <a:t>Un release </a:t>
            </a:r>
            <a:r>
              <a:rPr lang="en-US" dirty="0" err="1"/>
              <a:t>puede</a:t>
            </a:r>
            <a:r>
              <a:rPr lang="en-US" dirty="0"/>
              <a:t> </a:t>
            </a:r>
            <a:r>
              <a:rPr lang="en-US" dirty="0" err="1"/>
              <a:t>comprender</a:t>
            </a:r>
            <a:r>
              <a:rPr lang="en-US" dirty="0"/>
              <a:t> uno o mas sprints</a:t>
            </a:r>
            <a:endParaRPr lang="es-MX" dirty="0"/>
          </a:p>
        </p:txBody>
      </p:sp>
      <p:pic>
        <p:nvPicPr>
          <p:cNvPr id="8" name="Imagen 7">
            <a:extLst>
              <a:ext uri="{FF2B5EF4-FFF2-40B4-BE49-F238E27FC236}">
                <a16:creationId xmlns:a16="http://schemas.microsoft.com/office/drawing/2014/main" id="{2E848C83-4305-53C4-E447-C683448D2A3F}"/>
              </a:ext>
            </a:extLst>
          </p:cNvPr>
          <p:cNvPicPr>
            <a:picLocks noChangeAspect="1"/>
          </p:cNvPicPr>
          <p:nvPr/>
        </p:nvPicPr>
        <p:blipFill>
          <a:blip r:embed="rId4"/>
          <a:stretch>
            <a:fillRect/>
          </a:stretch>
        </p:blipFill>
        <p:spPr>
          <a:xfrm>
            <a:off x="6408519" y="957643"/>
            <a:ext cx="4466346" cy="3130405"/>
          </a:xfrm>
          <a:prstGeom prst="rect">
            <a:avLst/>
          </a:prstGeom>
        </p:spPr>
      </p:pic>
      <p:pic>
        <p:nvPicPr>
          <p:cNvPr id="10" name="Imagen 9">
            <a:extLst>
              <a:ext uri="{FF2B5EF4-FFF2-40B4-BE49-F238E27FC236}">
                <a16:creationId xmlns:a16="http://schemas.microsoft.com/office/drawing/2014/main" id="{D5DA5C01-4C4A-C70D-1E03-D53E26806CCE}"/>
              </a:ext>
            </a:extLst>
          </p:cNvPr>
          <p:cNvPicPr>
            <a:picLocks noChangeAspect="1"/>
          </p:cNvPicPr>
          <p:nvPr/>
        </p:nvPicPr>
        <p:blipFill>
          <a:blip r:embed="rId5"/>
          <a:stretch>
            <a:fillRect/>
          </a:stretch>
        </p:blipFill>
        <p:spPr>
          <a:xfrm>
            <a:off x="6408519" y="4235463"/>
            <a:ext cx="4649117" cy="2551436"/>
          </a:xfrm>
          <a:prstGeom prst="rect">
            <a:avLst/>
          </a:prstGeom>
        </p:spPr>
      </p:pic>
    </p:spTree>
    <p:extLst>
      <p:ext uri="{BB962C8B-B14F-4D97-AF65-F5344CB8AC3E}">
        <p14:creationId xmlns:p14="http://schemas.microsoft.com/office/powerpoint/2010/main" val="1296809802"/>
      </p:ext>
    </p:extLst>
  </p:cSld>
  <p:clrMapOvr>
    <a:overrideClrMapping bg1="lt1" tx1="dk1" bg2="lt2" tx2="dk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8FED5D0-6689-E0D7-D500-B7CED275911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F6D57EB-0000-D720-9783-373DC83E850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RELEASE PLANNING</a:t>
            </a:r>
            <a:endParaRPr lang="es-AR" dirty="0"/>
          </a:p>
        </p:txBody>
      </p:sp>
      <p:sp>
        <p:nvSpPr>
          <p:cNvPr id="5" name="CuadroTexto 4">
            <a:extLst>
              <a:ext uri="{FF2B5EF4-FFF2-40B4-BE49-F238E27FC236}">
                <a16:creationId xmlns:a16="http://schemas.microsoft.com/office/drawing/2014/main" id="{4429CF04-53FE-C5A2-846A-CBCD32755767}"/>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pic>
        <p:nvPicPr>
          <p:cNvPr id="9" name="Imagen 8">
            <a:extLst>
              <a:ext uri="{FF2B5EF4-FFF2-40B4-BE49-F238E27FC236}">
                <a16:creationId xmlns:a16="http://schemas.microsoft.com/office/drawing/2014/main" id="{2A81124E-F82D-D535-E089-16BB97080088}"/>
              </a:ext>
            </a:extLst>
          </p:cNvPr>
          <p:cNvPicPr>
            <a:picLocks noChangeAspect="1"/>
          </p:cNvPicPr>
          <p:nvPr/>
        </p:nvPicPr>
        <p:blipFill>
          <a:blip r:embed="rId4"/>
          <a:stretch>
            <a:fillRect/>
          </a:stretch>
        </p:blipFill>
        <p:spPr>
          <a:xfrm>
            <a:off x="2160913" y="891998"/>
            <a:ext cx="7870174" cy="5463116"/>
          </a:xfrm>
          <a:prstGeom prst="rect">
            <a:avLst/>
          </a:prstGeom>
        </p:spPr>
      </p:pic>
    </p:spTree>
    <p:extLst>
      <p:ext uri="{BB962C8B-B14F-4D97-AF65-F5344CB8AC3E}">
        <p14:creationId xmlns:p14="http://schemas.microsoft.com/office/powerpoint/2010/main" val="1569267184"/>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9BC4A97-1C80-601D-C690-EBAC1B2BD11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8B919D0-992D-B676-2820-57F35E303F6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SPRINT PLANNING</a:t>
            </a:r>
            <a:endParaRPr lang="es-AR" dirty="0"/>
          </a:p>
        </p:txBody>
      </p:sp>
      <p:sp>
        <p:nvSpPr>
          <p:cNvPr id="5" name="CuadroTexto 4">
            <a:extLst>
              <a:ext uri="{FF2B5EF4-FFF2-40B4-BE49-F238E27FC236}">
                <a16:creationId xmlns:a16="http://schemas.microsoft.com/office/drawing/2014/main" id="{A5E96C3A-B9AF-373B-2B5F-8092BF58D380}"/>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sp>
        <p:nvSpPr>
          <p:cNvPr id="3" name="CuadroTexto 2">
            <a:extLst>
              <a:ext uri="{FF2B5EF4-FFF2-40B4-BE49-F238E27FC236}">
                <a16:creationId xmlns:a16="http://schemas.microsoft.com/office/drawing/2014/main" id="{C31846A2-6868-DE91-DFE3-43AE8EE50B62}"/>
              </a:ext>
            </a:extLst>
          </p:cNvPr>
          <p:cNvSpPr txBox="1"/>
          <p:nvPr/>
        </p:nvSpPr>
        <p:spPr>
          <a:xfrm>
            <a:off x="254892" y="994132"/>
            <a:ext cx="9386819" cy="2308324"/>
          </a:xfrm>
          <a:prstGeom prst="rect">
            <a:avLst/>
          </a:prstGeom>
          <a:noFill/>
        </p:spPr>
        <p:txBody>
          <a:bodyPr wrap="square">
            <a:spAutoFit/>
          </a:bodyPr>
          <a:lstStyle/>
          <a:p>
            <a:pPr marL="285750" indent="-285750">
              <a:buFont typeface="Arial" panose="020B0604020202020204" pitchFamily="34" charset="0"/>
              <a:buChar char="•"/>
            </a:pPr>
            <a:r>
              <a:rPr lang="es-MX" dirty="0"/>
              <a:t>Los elementos del </a:t>
            </a:r>
            <a:r>
              <a:rPr lang="es-MX" b="1" dirty="0"/>
              <a:t>product backlog</a:t>
            </a:r>
            <a:r>
              <a:rPr lang="es-MX" dirty="0"/>
              <a:t> en los que trabajará el equipo Scrum durante el próximo </a:t>
            </a:r>
            <a:r>
              <a:rPr lang="es-MX" b="1" dirty="0"/>
              <a:t>sprint</a:t>
            </a:r>
            <a:r>
              <a:rPr lang="es-MX" dirty="0"/>
              <a:t> se acuerdan en la </a:t>
            </a:r>
            <a:r>
              <a:rPr lang="es-MX" b="1" dirty="0"/>
              <a:t>planificación del sprint</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dirty="0"/>
              <a:t>El equipo genera un </a:t>
            </a:r>
            <a:r>
              <a:rPr lang="es-MX" b="1" dirty="0"/>
              <a:t>sprint backlog</a:t>
            </a:r>
            <a:r>
              <a:rPr lang="es-MX" dirty="0"/>
              <a:t>: Descripción del trabajo a nivel de tareas que debe completarse para finalizar los elementos del product backlog</a:t>
            </a:r>
          </a:p>
          <a:p>
            <a:endParaRPr lang="es-MX" dirty="0"/>
          </a:p>
          <a:p>
            <a:pPr marL="285750" indent="-285750">
              <a:buFont typeface="Arial" panose="020B0604020202020204" pitchFamily="34" charset="0"/>
              <a:buChar char="•"/>
            </a:pPr>
            <a:r>
              <a:rPr lang="es-MX" dirty="0"/>
              <a:t>Durante la planificación el equipo realiza el siguiente nivel de </a:t>
            </a:r>
            <a:r>
              <a:rPr lang="es-MX" b="1" dirty="0"/>
              <a:t>planificación detallada justo a tiempo</a:t>
            </a:r>
            <a:r>
              <a:rPr lang="es-MX" dirty="0"/>
              <a:t> (</a:t>
            </a:r>
            <a:r>
              <a:rPr lang="es-MX" i="1" dirty="0" err="1"/>
              <a:t>just</a:t>
            </a:r>
            <a:r>
              <a:rPr lang="es-MX" i="1" dirty="0"/>
              <a:t>-</a:t>
            </a:r>
            <a:r>
              <a:rPr lang="es-MX" i="1" dirty="0" err="1"/>
              <a:t>in-time</a:t>
            </a:r>
            <a:r>
              <a:rPr lang="es-MX" dirty="0"/>
              <a:t>).</a:t>
            </a:r>
          </a:p>
        </p:txBody>
      </p:sp>
      <p:pic>
        <p:nvPicPr>
          <p:cNvPr id="7" name="Imagen 6">
            <a:extLst>
              <a:ext uri="{FF2B5EF4-FFF2-40B4-BE49-F238E27FC236}">
                <a16:creationId xmlns:a16="http://schemas.microsoft.com/office/drawing/2014/main" id="{E846D626-C6C1-DC13-90DB-C37C0F80842A}"/>
              </a:ext>
            </a:extLst>
          </p:cNvPr>
          <p:cNvPicPr>
            <a:picLocks noChangeAspect="1"/>
          </p:cNvPicPr>
          <p:nvPr/>
        </p:nvPicPr>
        <p:blipFill>
          <a:blip r:embed="rId4"/>
          <a:stretch>
            <a:fillRect/>
          </a:stretch>
        </p:blipFill>
        <p:spPr>
          <a:xfrm>
            <a:off x="1877538" y="3313996"/>
            <a:ext cx="7208589" cy="3258869"/>
          </a:xfrm>
          <a:prstGeom prst="rect">
            <a:avLst/>
          </a:prstGeom>
        </p:spPr>
      </p:pic>
    </p:spTree>
    <p:extLst>
      <p:ext uri="{BB962C8B-B14F-4D97-AF65-F5344CB8AC3E}">
        <p14:creationId xmlns:p14="http://schemas.microsoft.com/office/powerpoint/2010/main" val="100424094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7F3E7-7FA3-772D-06E4-5ABCF50A315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683AFF4-CB36-A72D-F492-01D03D744BD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LA RESTRICCIÓN TRIPLE</a:t>
            </a:r>
            <a:endParaRPr lang="es-AR" dirty="0"/>
          </a:p>
        </p:txBody>
      </p:sp>
      <p:sp>
        <p:nvSpPr>
          <p:cNvPr id="5" name="CuadroTexto 4">
            <a:extLst>
              <a:ext uri="{FF2B5EF4-FFF2-40B4-BE49-F238E27FC236}">
                <a16:creationId xmlns:a16="http://schemas.microsoft.com/office/drawing/2014/main" id="{FB08E0A6-7361-50A7-A272-25F436A30F9D}"/>
              </a:ext>
            </a:extLst>
          </p:cNvPr>
          <p:cNvSpPr txBox="1"/>
          <p:nvPr/>
        </p:nvSpPr>
        <p:spPr>
          <a:xfrm>
            <a:off x="521110" y="922647"/>
            <a:ext cx="9842090" cy="3693319"/>
          </a:xfrm>
          <a:prstGeom prst="rect">
            <a:avLst/>
          </a:prstGeom>
          <a:noFill/>
        </p:spPr>
        <p:txBody>
          <a:bodyPr wrap="square">
            <a:spAutoFit/>
          </a:bodyPr>
          <a:lstStyle/>
          <a:p>
            <a:pPr marL="342900" indent="-342900">
              <a:buAutoNum type="arabicPeriod"/>
            </a:pPr>
            <a:r>
              <a:rPr lang="es-MX" b="1" dirty="0"/>
              <a:t>Alcance: </a:t>
            </a:r>
            <a:r>
              <a:rPr lang="es-MX" dirty="0"/>
              <a:t>Son los objetivos y requerimientos del proyecto, es decir lo que está tratando de alcanzar.</a:t>
            </a:r>
          </a:p>
          <a:p>
            <a:pPr marL="342900" indent="-342900">
              <a:buAutoNum type="arabicPeriod"/>
            </a:pPr>
            <a:endParaRPr lang="es-MX" dirty="0"/>
          </a:p>
          <a:p>
            <a:pPr marL="342900" indent="-342900">
              <a:buAutoNum type="arabicPeriod"/>
            </a:pPr>
            <a:r>
              <a:rPr lang="es-MX" b="1" dirty="0"/>
              <a:t>Tiempo: </a:t>
            </a:r>
            <a:r>
              <a:rPr lang="es-MX" dirty="0"/>
              <a:t>Hace referencia a las fechas especificadas para realizar las entregas que determinaran el avance del proyecto. </a:t>
            </a:r>
          </a:p>
          <a:p>
            <a:pPr marL="342900" indent="-342900">
              <a:buAutoNum type="arabicPeriod"/>
            </a:pPr>
            <a:endParaRPr lang="es-MX" dirty="0"/>
          </a:p>
          <a:p>
            <a:pPr marL="342900" indent="-342900">
              <a:buAutoNum type="arabicPeriod"/>
            </a:pPr>
            <a:r>
              <a:rPr lang="es-MX" b="1" dirty="0"/>
              <a:t>Costo: </a:t>
            </a:r>
            <a:r>
              <a:rPr lang="es-MX" dirty="0"/>
              <a:t>Son los recursos implicados en el desarrollo del proyecto. Incluye equipamiento, infraestructura, equipos, salarios, etc. </a:t>
            </a:r>
          </a:p>
          <a:p>
            <a:endParaRPr lang="es-MX" dirty="0"/>
          </a:p>
          <a:p>
            <a:pPr marL="285750" indent="-285750">
              <a:buFont typeface="Arial" panose="020B0604020202020204" pitchFamily="34" charset="0"/>
              <a:buChar char="•"/>
            </a:pPr>
            <a:r>
              <a:rPr lang="es-MX" dirty="0"/>
              <a:t>El balance de estos tres factores afecta directamente la calidad del proyecto, ya que un proyecto de alta calidad es aquel que entrega el producto requerido satisfaciendo los objetivos en el tiempo estipulado y con el presupuesto planificado, es responsabilidad del Líder de proyecto</a:t>
            </a:r>
            <a:endParaRPr lang="es-AR" dirty="0"/>
          </a:p>
        </p:txBody>
      </p:sp>
    </p:spTree>
    <p:extLst>
      <p:ext uri="{BB962C8B-B14F-4D97-AF65-F5344CB8AC3E}">
        <p14:creationId xmlns:p14="http://schemas.microsoft.com/office/powerpoint/2010/main" val="2766754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B0AC901-B044-3DE3-9A5D-B31CD31E885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BD72605-70CE-56D3-4F1B-CFCB90213D6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DAILY SCRUM</a:t>
            </a:r>
            <a:endParaRPr lang="es-AR" dirty="0"/>
          </a:p>
        </p:txBody>
      </p:sp>
      <p:sp>
        <p:nvSpPr>
          <p:cNvPr id="5" name="CuadroTexto 4">
            <a:extLst>
              <a:ext uri="{FF2B5EF4-FFF2-40B4-BE49-F238E27FC236}">
                <a16:creationId xmlns:a16="http://schemas.microsoft.com/office/drawing/2014/main" id="{1A019178-827F-851A-7061-701D7519B8E5}"/>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sp>
        <p:nvSpPr>
          <p:cNvPr id="3" name="CuadroTexto 2">
            <a:extLst>
              <a:ext uri="{FF2B5EF4-FFF2-40B4-BE49-F238E27FC236}">
                <a16:creationId xmlns:a16="http://schemas.microsoft.com/office/drawing/2014/main" id="{BCFA20FF-C651-C113-4EE2-071256228911}"/>
              </a:ext>
            </a:extLst>
          </p:cNvPr>
          <p:cNvSpPr txBox="1"/>
          <p:nvPr/>
        </p:nvSpPr>
        <p:spPr>
          <a:xfrm>
            <a:off x="254892" y="994132"/>
            <a:ext cx="11516561" cy="1200329"/>
          </a:xfrm>
          <a:prstGeom prst="rect">
            <a:avLst/>
          </a:prstGeom>
          <a:noFill/>
        </p:spPr>
        <p:txBody>
          <a:bodyPr wrap="square">
            <a:spAutoFit/>
          </a:bodyPr>
          <a:lstStyle/>
          <a:p>
            <a:r>
              <a:rPr lang="es-MX" dirty="0"/>
              <a:t>La planificación más detallada ocurre en el </a:t>
            </a:r>
            <a:r>
              <a:rPr lang="es-MX" b="1" dirty="0" err="1"/>
              <a:t>daily</a:t>
            </a:r>
            <a:r>
              <a:rPr lang="es-MX" b="1" dirty="0"/>
              <a:t> scrum</a:t>
            </a:r>
            <a:r>
              <a:rPr lang="es-MX" dirty="0"/>
              <a:t>, donde cada miembro dice qué hizo, qué hará hoy y si tiene impedimentos.</a:t>
            </a:r>
            <a:br>
              <a:rPr lang="es-MX" dirty="0"/>
            </a:br>
            <a:r>
              <a:rPr lang="es-MX" dirty="0"/>
              <a:t>En esta reunión se define de forma visible el </a:t>
            </a:r>
            <a:r>
              <a:rPr lang="es-MX" b="1" dirty="0"/>
              <a:t>plan diario</a:t>
            </a:r>
            <a:r>
              <a:rPr lang="es-MX" dirty="0"/>
              <a:t> y se usan </a:t>
            </a:r>
            <a:r>
              <a:rPr lang="es-MX" b="1" dirty="0"/>
              <a:t>alertas</a:t>
            </a:r>
            <a:r>
              <a:rPr lang="es-MX" dirty="0"/>
              <a:t> para coordinar tareas críticas, identificar </a:t>
            </a:r>
            <a:r>
              <a:rPr lang="es-MX" b="1" dirty="0"/>
              <a:t>bloqueos</a:t>
            </a:r>
            <a:r>
              <a:rPr lang="es-MX" dirty="0"/>
              <a:t> y asegurar un </a:t>
            </a:r>
            <a:r>
              <a:rPr lang="es-MX" b="1" dirty="0"/>
              <a:t>flujo eficiente</a:t>
            </a:r>
            <a:r>
              <a:rPr lang="es-MX" dirty="0"/>
              <a:t> del trabajo durante el sprint.</a:t>
            </a:r>
          </a:p>
        </p:txBody>
      </p:sp>
      <p:pic>
        <p:nvPicPr>
          <p:cNvPr id="6" name="Imagen 5">
            <a:extLst>
              <a:ext uri="{FF2B5EF4-FFF2-40B4-BE49-F238E27FC236}">
                <a16:creationId xmlns:a16="http://schemas.microsoft.com/office/drawing/2014/main" id="{386B94A1-6159-AB35-1C9E-6691C2D03FC2}"/>
              </a:ext>
            </a:extLst>
          </p:cNvPr>
          <p:cNvPicPr>
            <a:picLocks noChangeAspect="1"/>
          </p:cNvPicPr>
          <p:nvPr/>
        </p:nvPicPr>
        <p:blipFill>
          <a:blip r:embed="rId4"/>
          <a:stretch>
            <a:fillRect/>
          </a:stretch>
        </p:blipFill>
        <p:spPr>
          <a:xfrm>
            <a:off x="3076288" y="2539664"/>
            <a:ext cx="6285229" cy="3953612"/>
          </a:xfrm>
          <a:prstGeom prst="rect">
            <a:avLst/>
          </a:prstGeom>
        </p:spPr>
      </p:pic>
    </p:spTree>
    <p:extLst>
      <p:ext uri="{BB962C8B-B14F-4D97-AF65-F5344CB8AC3E}">
        <p14:creationId xmlns:p14="http://schemas.microsoft.com/office/powerpoint/2010/main" val="1976597355"/>
      </p:ext>
    </p:extLst>
  </p:cSld>
  <p:clrMapOvr>
    <a:overrideClrMapping bg1="lt1" tx1="dk1" bg2="lt2" tx2="dk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98470D8-4BBF-9C87-6B01-E6A1202E995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8D639D9-BD28-F89C-E24F-BCC01FDC6B5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JERARQUIA/GRANULARIDAD DE USER STORIES</a:t>
            </a:r>
            <a:endParaRPr lang="es-AR" dirty="0"/>
          </a:p>
        </p:txBody>
      </p:sp>
      <p:sp>
        <p:nvSpPr>
          <p:cNvPr id="5" name="CuadroTexto 4">
            <a:extLst>
              <a:ext uri="{FF2B5EF4-FFF2-40B4-BE49-F238E27FC236}">
                <a16:creationId xmlns:a16="http://schemas.microsoft.com/office/drawing/2014/main" id="{68F780FA-4090-4048-D899-EF6B9DE45BB0}"/>
              </a:ext>
            </a:extLst>
          </p:cNvPr>
          <p:cNvSpPr txBox="1"/>
          <p:nvPr/>
        </p:nvSpPr>
        <p:spPr>
          <a:xfrm>
            <a:off x="150470" y="810228"/>
            <a:ext cx="11395587" cy="1200329"/>
          </a:xfrm>
          <a:prstGeom prst="rect">
            <a:avLst/>
          </a:prstGeom>
          <a:noFill/>
        </p:spPr>
        <p:txBody>
          <a:bodyPr wrap="square" rtlCol="0">
            <a:spAutoFit/>
          </a:bodyPr>
          <a:lstStyle/>
          <a:p>
            <a:endParaRPr lang="es-MX" dirty="0"/>
          </a:p>
          <a:p>
            <a:endParaRPr lang="es-MX" b="1" dirty="0"/>
          </a:p>
          <a:p>
            <a:endParaRPr lang="es-MX" b="1" dirty="0"/>
          </a:p>
          <a:p>
            <a:endParaRPr lang="es-MX" b="1" dirty="0"/>
          </a:p>
        </p:txBody>
      </p:sp>
      <p:pic>
        <p:nvPicPr>
          <p:cNvPr id="6" name="Imagen 5">
            <a:extLst>
              <a:ext uri="{FF2B5EF4-FFF2-40B4-BE49-F238E27FC236}">
                <a16:creationId xmlns:a16="http://schemas.microsoft.com/office/drawing/2014/main" id="{DF0B387B-004E-AFCD-429F-77BE4C045A31}"/>
              </a:ext>
            </a:extLst>
          </p:cNvPr>
          <p:cNvPicPr>
            <a:picLocks noChangeAspect="1"/>
          </p:cNvPicPr>
          <p:nvPr/>
        </p:nvPicPr>
        <p:blipFill>
          <a:blip r:embed="rId4"/>
          <a:stretch>
            <a:fillRect/>
          </a:stretch>
        </p:blipFill>
        <p:spPr>
          <a:xfrm>
            <a:off x="1874789" y="3813243"/>
            <a:ext cx="6881479" cy="2759622"/>
          </a:xfrm>
          <a:prstGeom prst="rect">
            <a:avLst/>
          </a:prstGeom>
        </p:spPr>
      </p:pic>
      <p:sp>
        <p:nvSpPr>
          <p:cNvPr id="8" name="CuadroTexto 7">
            <a:extLst>
              <a:ext uri="{FF2B5EF4-FFF2-40B4-BE49-F238E27FC236}">
                <a16:creationId xmlns:a16="http://schemas.microsoft.com/office/drawing/2014/main" id="{2AD3E2C6-FDAE-2F91-F902-58D7FA368C62}"/>
              </a:ext>
            </a:extLst>
          </p:cNvPr>
          <p:cNvSpPr txBox="1"/>
          <p:nvPr/>
        </p:nvSpPr>
        <p:spPr>
          <a:xfrm>
            <a:off x="457199" y="1227920"/>
            <a:ext cx="10782128" cy="2585323"/>
          </a:xfrm>
          <a:prstGeom prst="rect">
            <a:avLst/>
          </a:prstGeom>
          <a:noFill/>
        </p:spPr>
        <p:txBody>
          <a:bodyPr wrap="square" rtlCol="0">
            <a:spAutoFit/>
          </a:bodyPr>
          <a:lstStyle/>
          <a:p>
            <a:r>
              <a:rPr lang="es-MX" b="1" dirty="0"/>
              <a:t>1. </a:t>
            </a:r>
            <a:r>
              <a:rPr lang="es-MX" b="1" dirty="0" err="1"/>
              <a:t>Epics</a:t>
            </a:r>
            <a:r>
              <a:rPr lang="es-MX" b="1" dirty="0"/>
              <a:t>: </a:t>
            </a:r>
            <a:r>
              <a:rPr lang="es-MX" dirty="0"/>
              <a:t>Historias grandes que abarcan meses de trabajo o varias entregas. </a:t>
            </a:r>
          </a:p>
          <a:p>
            <a:endParaRPr lang="es-MX" dirty="0"/>
          </a:p>
          <a:p>
            <a:r>
              <a:rPr lang="es-MX" b="1" dirty="0"/>
              <a:t>2. </a:t>
            </a:r>
            <a:r>
              <a:rPr lang="es-MX" b="1" dirty="0" err="1"/>
              <a:t>Features</a:t>
            </a:r>
            <a:r>
              <a:rPr lang="es-MX" b="1" dirty="0"/>
              <a:t>: </a:t>
            </a:r>
            <a:r>
              <a:rPr lang="es-MX" dirty="0"/>
              <a:t>Historias medianas, de tamaño semanal, demasiado grandes para un sprint.</a:t>
            </a:r>
          </a:p>
          <a:p>
            <a:endParaRPr lang="es-MX" dirty="0"/>
          </a:p>
          <a:p>
            <a:r>
              <a:rPr lang="es-MX" b="1" dirty="0"/>
              <a:t>3. </a:t>
            </a:r>
            <a:r>
              <a:rPr lang="es-MX" b="1" dirty="0" err="1"/>
              <a:t>Stories</a:t>
            </a:r>
            <a:r>
              <a:rPr lang="es-MX" b="1" dirty="0"/>
              <a:t>: </a:t>
            </a:r>
            <a:r>
              <a:rPr lang="es-MX" dirty="0"/>
              <a:t>Historias pequeñas, del tamaño adecuado para desarrollarse en un sprint.</a:t>
            </a:r>
          </a:p>
          <a:p>
            <a:endParaRPr lang="es-MX" dirty="0"/>
          </a:p>
          <a:p>
            <a:r>
              <a:rPr lang="es-MX" b="1" dirty="0"/>
              <a:t>4. </a:t>
            </a:r>
            <a:r>
              <a:rPr lang="es-MX" b="1" dirty="0" err="1"/>
              <a:t>Tasks</a:t>
            </a:r>
            <a:r>
              <a:rPr lang="es-MX" b="1" dirty="0"/>
              <a:t>: </a:t>
            </a:r>
            <a:r>
              <a:rPr lang="es-MX" dirty="0"/>
              <a:t>Actividades específicas necesarias para implementar una historia. Se enfocan en el "cómo" construir algo</a:t>
            </a:r>
          </a:p>
          <a:p>
            <a:endParaRPr lang="es-AR" dirty="0"/>
          </a:p>
        </p:txBody>
      </p:sp>
    </p:spTree>
    <p:extLst>
      <p:ext uri="{BB962C8B-B14F-4D97-AF65-F5344CB8AC3E}">
        <p14:creationId xmlns:p14="http://schemas.microsoft.com/office/powerpoint/2010/main" val="722208538"/>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38EE867-F828-FF10-7883-EC2EC0C2D03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AF62180-FE50-05D8-BD51-E60E67B1C16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REGLA DE ORO DE METRICAS EN AGILE</a:t>
            </a:r>
            <a:endParaRPr lang="es-AR" dirty="0"/>
          </a:p>
        </p:txBody>
      </p:sp>
      <p:sp>
        <p:nvSpPr>
          <p:cNvPr id="5" name="CuadroTexto 4">
            <a:extLst>
              <a:ext uri="{FF2B5EF4-FFF2-40B4-BE49-F238E27FC236}">
                <a16:creationId xmlns:a16="http://schemas.microsoft.com/office/drawing/2014/main" id="{EC188C73-6714-EC98-1FF9-632A06CAA2EE}"/>
              </a:ext>
            </a:extLst>
          </p:cNvPr>
          <p:cNvSpPr txBox="1"/>
          <p:nvPr/>
        </p:nvSpPr>
        <p:spPr>
          <a:xfrm>
            <a:off x="150470" y="810228"/>
            <a:ext cx="11395587" cy="3416320"/>
          </a:xfrm>
          <a:prstGeom prst="rect">
            <a:avLst/>
          </a:prstGeom>
          <a:noFill/>
        </p:spPr>
        <p:txBody>
          <a:bodyPr wrap="square" rtlCol="0">
            <a:spAutoFit/>
          </a:bodyPr>
          <a:lstStyle/>
          <a:p>
            <a:r>
              <a:rPr lang="es-MX" dirty="0"/>
              <a:t>En Ágil, las métricas no son una actividad en si mismas, sino un resultado natural del trabajo. Bajo una filosofía minimalista, se promueve medir solo lo estrictamente necesario, evitando el exceso de datos que no aportan valor. </a:t>
            </a:r>
          </a:p>
          <a:p>
            <a:endParaRPr lang="es-MX" dirty="0"/>
          </a:p>
          <a:p>
            <a:endParaRPr lang="es-MX" dirty="0"/>
          </a:p>
          <a:p>
            <a:endParaRPr lang="es-MX" dirty="0"/>
          </a:p>
          <a:p>
            <a:r>
              <a:rPr lang="es-MX" b="1" dirty="0"/>
              <a:t>¿Cuáles son los principios ágiles que guían la elección de las Métricas?</a:t>
            </a:r>
          </a:p>
          <a:p>
            <a:endParaRPr lang="es-MX" dirty="0"/>
          </a:p>
          <a:p>
            <a:pPr marL="342900" indent="-342900">
              <a:buAutoNum type="arabicPeriod"/>
            </a:pPr>
            <a:r>
              <a:rPr lang="es-MX" dirty="0"/>
              <a:t>Nuestra mayor prioridad es satisfacer al cliente por medio de entregas tempranas y continuas de software valioso.</a:t>
            </a:r>
          </a:p>
          <a:p>
            <a:pPr marL="342900" indent="-342900">
              <a:buAutoNum type="arabicPeriod"/>
            </a:pPr>
            <a:endParaRPr lang="es-MX" dirty="0"/>
          </a:p>
          <a:p>
            <a:pPr marL="342900" indent="-342900">
              <a:buAutoNum type="arabicPeriod"/>
            </a:pPr>
            <a:r>
              <a:rPr lang="es-MX" dirty="0"/>
              <a:t>El Software trabajando es la principal medida de progreso.</a:t>
            </a:r>
          </a:p>
        </p:txBody>
      </p:sp>
    </p:spTree>
    <p:extLst>
      <p:ext uri="{BB962C8B-B14F-4D97-AF65-F5344CB8AC3E}">
        <p14:creationId xmlns:p14="http://schemas.microsoft.com/office/powerpoint/2010/main" val="1031265716"/>
      </p:ext>
    </p:extLst>
  </p:cSld>
  <p:clrMapOvr>
    <a:overrideClrMapping bg1="lt1" tx1="dk1" bg2="lt2" tx2="dk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84FA957-B4E9-51EB-C716-E33D63F9B82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0EB6772-7EC2-C7AB-3AAC-38CCE6B0117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EN AGILE</a:t>
            </a:r>
            <a:endParaRPr lang="es-AR" dirty="0"/>
          </a:p>
        </p:txBody>
      </p:sp>
      <p:sp>
        <p:nvSpPr>
          <p:cNvPr id="5" name="CuadroTexto 4">
            <a:extLst>
              <a:ext uri="{FF2B5EF4-FFF2-40B4-BE49-F238E27FC236}">
                <a16:creationId xmlns:a16="http://schemas.microsoft.com/office/drawing/2014/main" id="{C6C2711C-0773-904B-FC13-5CB772AA5E90}"/>
              </a:ext>
            </a:extLst>
          </p:cNvPr>
          <p:cNvSpPr txBox="1"/>
          <p:nvPr/>
        </p:nvSpPr>
        <p:spPr>
          <a:xfrm>
            <a:off x="150470" y="810228"/>
            <a:ext cx="11395587" cy="2308324"/>
          </a:xfrm>
          <a:prstGeom prst="rect">
            <a:avLst/>
          </a:prstGeom>
          <a:noFill/>
        </p:spPr>
        <p:txBody>
          <a:bodyPr wrap="square" rtlCol="0">
            <a:spAutoFit/>
          </a:bodyPr>
          <a:lstStyle/>
          <a:p>
            <a:pPr marL="342900" indent="-342900">
              <a:buAutoNum type="arabicPeriod"/>
            </a:pPr>
            <a:r>
              <a:rPr lang="es-MX" b="1" dirty="0"/>
              <a:t>Running </a:t>
            </a:r>
            <a:r>
              <a:rPr lang="es-MX" b="1" dirty="0" err="1"/>
              <a:t>Tested</a:t>
            </a:r>
            <a:r>
              <a:rPr lang="es-MX" b="1" dirty="0"/>
              <a:t> </a:t>
            </a:r>
            <a:r>
              <a:rPr lang="es-MX" b="1" dirty="0" err="1"/>
              <a:t>Features</a:t>
            </a:r>
            <a:r>
              <a:rPr lang="es-MX" b="1" dirty="0"/>
              <a:t> (RTF): </a:t>
            </a:r>
            <a:r>
              <a:rPr lang="es-MX" dirty="0"/>
              <a:t>Se cuenta cantidad de características (medidas en puntos de historia) funcionando que se han desarrollado en una iteración (sprint)</a:t>
            </a:r>
          </a:p>
          <a:p>
            <a:pPr marL="342900" indent="-342900">
              <a:buAutoNum type="arabicPeriod"/>
            </a:pPr>
            <a:endParaRPr lang="es-MX" dirty="0"/>
          </a:p>
          <a:p>
            <a:pPr marL="342900" indent="-342900">
              <a:buAutoNum type="arabicPeriod"/>
            </a:pPr>
            <a:r>
              <a:rPr lang="es-MX" b="1" dirty="0"/>
              <a:t>Capacidad: </a:t>
            </a:r>
            <a:r>
              <a:rPr lang="es-MX" dirty="0"/>
              <a:t>Se estima como Horas de trabajo disponibles por día * días disponibles de iteración = capacidad. También se puede calcular en RTF </a:t>
            </a:r>
          </a:p>
          <a:p>
            <a:pPr marL="342900" indent="-342900">
              <a:buAutoNum type="arabicPeriod"/>
            </a:pPr>
            <a:endParaRPr lang="es-MX" b="1" dirty="0"/>
          </a:p>
          <a:p>
            <a:pPr marL="342900" indent="-342900">
              <a:buAutoNum type="arabicPeriod"/>
            </a:pPr>
            <a:r>
              <a:rPr lang="es-MX" b="1" dirty="0"/>
              <a:t>Velocidad: </a:t>
            </a:r>
            <a:r>
              <a:rPr lang="es-MX" dirty="0"/>
              <a:t>Se calcula sumando el numero de </a:t>
            </a:r>
            <a:r>
              <a:rPr lang="es-MX" dirty="0" err="1"/>
              <a:t>Story</a:t>
            </a:r>
            <a:r>
              <a:rPr lang="es-MX" dirty="0"/>
              <a:t> </a:t>
            </a:r>
            <a:r>
              <a:rPr lang="es-MX" dirty="0" err="1"/>
              <a:t>Points</a:t>
            </a:r>
            <a:r>
              <a:rPr lang="es-MX" dirty="0"/>
              <a:t> que el equipo completa durante la iteración. Se cuentan los </a:t>
            </a:r>
            <a:r>
              <a:rPr lang="es-MX" dirty="0" err="1"/>
              <a:t>Story</a:t>
            </a:r>
            <a:r>
              <a:rPr lang="es-MX" dirty="0"/>
              <a:t> </a:t>
            </a:r>
            <a:r>
              <a:rPr lang="es-MX" dirty="0" err="1"/>
              <a:t>Points</a:t>
            </a:r>
            <a:r>
              <a:rPr lang="es-MX" dirty="0"/>
              <a:t> de las iteraciones completas, no las parcialmente completas</a:t>
            </a:r>
          </a:p>
        </p:txBody>
      </p:sp>
      <p:pic>
        <p:nvPicPr>
          <p:cNvPr id="3" name="Imagen 2">
            <a:extLst>
              <a:ext uri="{FF2B5EF4-FFF2-40B4-BE49-F238E27FC236}">
                <a16:creationId xmlns:a16="http://schemas.microsoft.com/office/drawing/2014/main" id="{3E84163B-4D0C-61F5-B614-65E8139A1B52}"/>
              </a:ext>
            </a:extLst>
          </p:cNvPr>
          <p:cNvPicPr>
            <a:picLocks noChangeAspect="1"/>
          </p:cNvPicPr>
          <p:nvPr/>
        </p:nvPicPr>
        <p:blipFill>
          <a:blip r:embed="rId4"/>
          <a:stretch>
            <a:fillRect/>
          </a:stretch>
        </p:blipFill>
        <p:spPr>
          <a:xfrm>
            <a:off x="0" y="3118552"/>
            <a:ext cx="6129345" cy="3454313"/>
          </a:xfrm>
          <a:prstGeom prst="rect">
            <a:avLst/>
          </a:prstGeom>
        </p:spPr>
      </p:pic>
      <p:pic>
        <p:nvPicPr>
          <p:cNvPr id="7" name="Imagen 6">
            <a:extLst>
              <a:ext uri="{FF2B5EF4-FFF2-40B4-BE49-F238E27FC236}">
                <a16:creationId xmlns:a16="http://schemas.microsoft.com/office/drawing/2014/main" id="{A6EAF659-C7D7-E4A1-9269-F6614CFA625C}"/>
              </a:ext>
            </a:extLst>
          </p:cNvPr>
          <p:cNvPicPr>
            <a:picLocks noChangeAspect="1"/>
          </p:cNvPicPr>
          <p:nvPr/>
        </p:nvPicPr>
        <p:blipFill>
          <a:blip r:embed="rId5"/>
          <a:stretch>
            <a:fillRect/>
          </a:stretch>
        </p:blipFill>
        <p:spPr>
          <a:xfrm>
            <a:off x="6174496" y="3588152"/>
            <a:ext cx="5882663" cy="2083443"/>
          </a:xfrm>
          <a:prstGeom prst="rect">
            <a:avLst/>
          </a:prstGeom>
        </p:spPr>
      </p:pic>
    </p:spTree>
    <p:extLst>
      <p:ext uri="{BB962C8B-B14F-4D97-AF65-F5344CB8AC3E}">
        <p14:creationId xmlns:p14="http://schemas.microsoft.com/office/powerpoint/2010/main" val="1118287481"/>
      </p:ext>
    </p:extLst>
  </p:cSld>
  <p:clrMapOvr>
    <a:overrideClrMapping bg1="lt1" tx1="dk1" bg2="lt2" tx2="dk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4CA945A-540F-D313-ADAE-9499F4DDB0D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5EF577B-6AAB-3B82-C81A-4312CD85D2A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EN AGILE</a:t>
            </a:r>
            <a:endParaRPr lang="es-AR" dirty="0"/>
          </a:p>
        </p:txBody>
      </p:sp>
      <p:sp>
        <p:nvSpPr>
          <p:cNvPr id="5" name="CuadroTexto 4">
            <a:extLst>
              <a:ext uri="{FF2B5EF4-FFF2-40B4-BE49-F238E27FC236}">
                <a16:creationId xmlns:a16="http://schemas.microsoft.com/office/drawing/2014/main" id="{5402B8A6-7854-1E7A-0D80-447EE3A26CA8}"/>
              </a:ext>
            </a:extLst>
          </p:cNvPr>
          <p:cNvSpPr txBox="1"/>
          <p:nvPr/>
        </p:nvSpPr>
        <p:spPr>
          <a:xfrm>
            <a:off x="150470" y="810228"/>
            <a:ext cx="5521125" cy="2862322"/>
          </a:xfrm>
          <a:prstGeom prst="rect">
            <a:avLst/>
          </a:prstGeom>
          <a:noFill/>
        </p:spPr>
        <p:txBody>
          <a:bodyPr wrap="square" rtlCol="0">
            <a:spAutoFit/>
          </a:bodyPr>
          <a:lstStyle/>
          <a:p>
            <a:r>
              <a:rPr lang="es-MX" b="1" dirty="0"/>
              <a:t>Dónde está la agilidad?</a:t>
            </a:r>
          </a:p>
          <a:p>
            <a:endParaRPr lang="es-MX" dirty="0"/>
          </a:p>
          <a:p>
            <a:pPr marL="285750" indent="-285750">
              <a:buFont typeface="Arial" panose="020B0604020202020204" pitchFamily="34" charset="0"/>
              <a:buChar char="•"/>
            </a:pPr>
            <a:r>
              <a:rPr lang="es-MX" dirty="0"/>
              <a:t>Las prácticas ágiles son lo que más se ve, pero no representan por sí solas la agilidad.</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Bajo la superficie están los principios y los valores, es aquí donde realmente vive la agilidad: en las creencias, valores y modelos mentales que guían nuestros comportamientos.</a:t>
            </a:r>
          </a:p>
          <a:p>
            <a:pPr marL="285750" indent="-285750">
              <a:buFont typeface="Arial" panose="020B0604020202020204" pitchFamily="34" charset="0"/>
              <a:buChar char="•"/>
            </a:pPr>
            <a:endParaRPr lang="es-MX" dirty="0"/>
          </a:p>
        </p:txBody>
      </p:sp>
      <p:pic>
        <p:nvPicPr>
          <p:cNvPr id="6" name="Imagen 5">
            <a:extLst>
              <a:ext uri="{FF2B5EF4-FFF2-40B4-BE49-F238E27FC236}">
                <a16:creationId xmlns:a16="http://schemas.microsoft.com/office/drawing/2014/main" id="{FF76A6FE-9A8E-4F83-E391-7CECD2C69C70}"/>
              </a:ext>
            </a:extLst>
          </p:cNvPr>
          <p:cNvPicPr>
            <a:picLocks noChangeAspect="1"/>
          </p:cNvPicPr>
          <p:nvPr/>
        </p:nvPicPr>
        <p:blipFill>
          <a:blip r:embed="rId4"/>
          <a:stretch>
            <a:fillRect/>
          </a:stretch>
        </p:blipFill>
        <p:spPr>
          <a:xfrm>
            <a:off x="5930497" y="1747016"/>
            <a:ext cx="6261503" cy="3363968"/>
          </a:xfrm>
          <a:prstGeom prst="rect">
            <a:avLst/>
          </a:prstGeom>
        </p:spPr>
      </p:pic>
    </p:spTree>
    <p:extLst>
      <p:ext uri="{BB962C8B-B14F-4D97-AF65-F5344CB8AC3E}">
        <p14:creationId xmlns:p14="http://schemas.microsoft.com/office/powerpoint/2010/main" val="783639017"/>
      </p:ext>
    </p:extLst>
  </p:cSld>
  <p:clrMapOvr>
    <a:overrideClrMapping bg1="lt1" tx1="dk1" bg2="lt2" tx2="dk2" accent1="accent1" accent2="accent2" accent3="accent3" accent4="accent4" accent5="accent5" accent6="accent6" hlink="hlink" folHlink="folHlink"/>
  </p:clrMapOvr>
</p:sld>
</file>

<file path=ppt/slides/slide1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20B8ADB-C8F4-B470-577F-30404F03D17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D7947B0-7D38-BFF8-397A-9059AD58417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EN KANBAN</a:t>
            </a:r>
            <a:endParaRPr lang="es-AR" dirty="0"/>
          </a:p>
        </p:txBody>
      </p:sp>
      <p:sp>
        <p:nvSpPr>
          <p:cNvPr id="8" name="CuadroTexto 7">
            <a:extLst>
              <a:ext uri="{FF2B5EF4-FFF2-40B4-BE49-F238E27FC236}">
                <a16:creationId xmlns:a16="http://schemas.microsoft.com/office/drawing/2014/main" id="{75E97421-9C12-9507-E10A-ED236F8BF6FA}"/>
              </a:ext>
            </a:extLst>
          </p:cNvPr>
          <p:cNvSpPr txBox="1"/>
          <p:nvPr/>
        </p:nvSpPr>
        <p:spPr>
          <a:xfrm>
            <a:off x="340120" y="1090136"/>
            <a:ext cx="11013679" cy="4801314"/>
          </a:xfrm>
          <a:prstGeom prst="rect">
            <a:avLst/>
          </a:prstGeom>
          <a:noFill/>
        </p:spPr>
        <p:txBody>
          <a:bodyPr wrap="square">
            <a:spAutoFit/>
          </a:bodyPr>
          <a:lstStyle/>
          <a:p>
            <a:r>
              <a:rPr lang="es-MX" b="1" dirty="0"/>
              <a:t>Métricas clave de Kanban</a:t>
            </a:r>
          </a:p>
          <a:p>
            <a:endParaRPr lang="es-MX" b="1" dirty="0"/>
          </a:p>
          <a:p>
            <a:pPr marL="285750" indent="-285750">
              <a:buFont typeface="Arial" panose="020B0604020202020204" pitchFamily="34" charset="0"/>
              <a:buChar char="•"/>
            </a:pPr>
            <a:r>
              <a:rPr lang="es-MX" b="1" dirty="0"/>
              <a:t>Cycle Time (Tiempo de ciclo): </a:t>
            </a:r>
            <a:r>
              <a:rPr lang="es-MX" dirty="0"/>
              <a:t>Métrica que registra el tiempo que sucede entre el inicio y final del proceso, para un ítem de trabajo. Se suele medir en días de trabajo o esfuerzo. Sirve para ver qué tan rápido funciona el proceso de forma mecánica. Su </a:t>
            </a:r>
            <a:r>
              <a:rPr lang="es-MX" b="1" dirty="0"/>
              <a:t>Ritmo de Terminación</a:t>
            </a:r>
            <a:r>
              <a:rPr lang="es-MX" dirty="0"/>
              <a:t> se refiere a qué tan seguido se completan esos trabajos.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Lead Time (Tiempo de entrega); </a:t>
            </a:r>
            <a:r>
              <a:rPr lang="es-MX" dirty="0"/>
              <a:t>Métrica que registra el tiempo que sucede entre el momento en el cual se está pidiendo un ítem de trabajo y el momento de su entrega (final del proceso), se suele medir en días de trabajo. Indica el Ritmo de entrega de los ítems.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Touch Time (Tiempo de Tocado):</a:t>
            </a:r>
            <a:r>
              <a:rPr lang="es-MX" dirty="0"/>
              <a:t> Indica el tiempo en el cual un ítem de trabajo fue realmente trabajado por el equipo, cuántos días hábiles pasó en columnas de "trabajo en curso", en oposición con columnas de cola / buffer y estado bloqueado o sin trabajo.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Eficiencia del Ciclo de Proceso= % Eficiencia ciclo proceso = Touch Time / </a:t>
            </a:r>
            <a:r>
              <a:rPr lang="es-MX" b="1" dirty="0" err="1"/>
              <a:t>Elapsed</a:t>
            </a:r>
            <a:r>
              <a:rPr lang="es-MX" b="1" dirty="0"/>
              <a:t> Time.</a:t>
            </a:r>
          </a:p>
          <a:p>
            <a:r>
              <a:rPr lang="es-MX" b="1" dirty="0"/>
              <a:t>Creo que </a:t>
            </a:r>
            <a:r>
              <a:rPr lang="es-MX" b="1" dirty="0" err="1"/>
              <a:t>elapsed</a:t>
            </a:r>
            <a:r>
              <a:rPr lang="es-MX" b="1" dirty="0"/>
              <a:t> time es </a:t>
            </a:r>
            <a:r>
              <a:rPr lang="es-MX" b="1" dirty="0" err="1"/>
              <a:t>cycle</a:t>
            </a:r>
            <a:r>
              <a:rPr lang="es-MX" b="1" dirty="0"/>
              <a:t> time </a:t>
            </a:r>
            <a:endParaRPr lang="es-AR" b="1" dirty="0"/>
          </a:p>
        </p:txBody>
      </p:sp>
      <p:pic>
        <p:nvPicPr>
          <p:cNvPr id="10" name="Imagen 9">
            <a:extLst>
              <a:ext uri="{FF2B5EF4-FFF2-40B4-BE49-F238E27FC236}">
                <a16:creationId xmlns:a16="http://schemas.microsoft.com/office/drawing/2014/main" id="{F3B2D82A-8E2C-880F-9224-C3D816A814C5}"/>
              </a:ext>
            </a:extLst>
          </p:cNvPr>
          <p:cNvPicPr>
            <a:picLocks noChangeAspect="1"/>
          </p:cNvPicPr>
          <p:nvPr/>
        </p:nvPicPr>
        <p:blipFill>
          <a:blip r:embed="rId4"/>
          <a:stretch>
            <a:fillRect/>
          </a:stretch>
        </p:blipFill>
        <p:spPr>
          <a:xfrm>
            <a:off x="583662" y="5915548"/>
            <a:ext cx="10526594" cy="657317"/>
          </a:xfrm>
          <a:prstGeom prst="rect">
            <a:avLst/>
          </a:prstGeom>
        </p:spPr>
      </p:pic>
    </p:spTree>
    <p:extLst>
      <p:ext uri="{BB962C8B-B14F-4D97-AF65-F5344CB8AC3E}">
        <p14:creationId xmlns:p14="http://schemas.microsoft.com/office/powerpoint/2010/main" val="746112065"/>
      </p:ext>
    </p:extLst>
  </p:cSld>
  <p:clrMapOvr>
    <a:overrideClrMapping bg1="lt1" tx1="dk1" bg2="lt2" tx2="dk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B52F87F-D27B-E6FC-CEF6-21E089B8A48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46E6FAA-6164-904C-DAC8-34576CDA20D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EN KANBAN</a:t>
            </a:r>
            <a:endParaRPr lang="es-AR" dirty="0"/>
          </a:p>
        </p:txBody>
      </p:sp>
      <p:pic>
        <p:nvPicPr>
          <p:cNvPr id="3" name="Imagen 2">
            <a:extLst>
              <a:ext uri="{FF2B5EF4-FFF2-40B4-BE49-F238E27FC236}">
                <a16:creationId xmlns:a16="http://schemas.microsoft.com/office/drawing/2014/main" id="{EBF2B60A-1746-9F78-4A55-29B80A9819D5}"/>
              </a:ext>
            </a:extLst>
          </p:cNvPr>
          <p:cNvPicPr>
            <a:picLocks noChangeAspect="1"/>
          </p:cNvPicPr>
          <p:nvPr/>
        </p:nvPicPr>
        <p:blipFill>
          <a:blip r:embed="rId4"/>
          <a:stretch>
            <a:fillRect/>
          </a:stretch>
        </p:blipFill>
        <p:spPr>
          <a:xfrm>
            <a:off x="2748405" y="762129"/>
            <a:ext cx="6695190" cy="2666871"/>
          </a:xfrm>
          <a:prstGeom prst="rect">
            <a:avLst/>
          </a:prstGeom>
        </p:spPr>
      </p:pic>
      <p:pic>
        <p:nvPicPr>
          <p:cNvPr id="5" name="Imagen 4">
            <a:extLst>
              <a:ext uri="{FF2B5EF4-FFF2-40B4-BE49-F238E27FC236}">
                <a16:creationId xmlns:a16="http://schemas.microsoft.com/office/drawing/2014/main" id="{B3FE095D-00F4-5A3D-0B0C-AE2A54446892}"/>
              </a:ext>
            </a:extLst>
          </p:cNvPr>
          <p:cNvPicPr>
            <a:picLocks noChangeAspect="1"/>
          </p:cNvPicPr>
          <p:nvPr/>
        </p:nvPicPr>
        <p:blipFill>
          <a:blip r:embed="rId5"/>
          <a:stretch>
            <a:fillRect/>
          </a:stretch>
        </p:blipFill>
        <p:spPr>
          <a:xfrm>
            <a:off x="2372167" y="3429000"/>
            <a:ext cx="7447665" cy="3171011"/>
          </a:xfrm>
          <a:prstGeom prst="rect">
            <a:avLst/>
          </a:prstGeom>
        </p:spPr>
      </p:pic>
    </p:spTree>
    <p:extLst>
      <p:ext uri="{BB962C8B-B14F-4D97-AF65-F5344CB8AC3E}">
        <p14:creationId xmlns:p14="http://schemas.microsoft.com/office/powerpoint/2010/main" val="1454700805"/>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51E3681-C97B-13D0-9B95-A6C2E0C46EB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1F63080-9037-0A2B-1CF0-B3E9AC4D56F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DE PRODUCTO</a:t>
            </a:r>
            <a:endParaRPr lang="es-AR" dirty="0"/>
          </a:p>
        </p:txBody>
      </p:sp>
      <p:pic>
        <p:nvPicPr>
          <p:cNvPr id="6" name="Imagen 5">
            <a:extLst>
              <a:ext uri="{FF2B5EF4-FFF2-40B4-BE49-F238E27FC236}">
                <a16:creationId xmlns:a16="http://schemas.microsoft.com/office/drawing/2014/main" id="{A129633D-9ABB-521E-3AE3-466DAA5D6F7E}"/>
              </a:ext>
            </a:extLst>
          </p:cNvPr>
          <p:cNvPicPr>
            <a:picLocks noChangeAspect="1"/>
          </p:cNvPicPr>
          <p:nvPr/>
        </p:nvPicPr>
        <p:blipFill>
          <a:blip r:embed="rId4"/>
          <a:stretch>
            <a:fillRect/>
          </a:stretch>
        </p:blipFill>
        <p:spPr>
          <a:xfrm>
            <a:off x="1642400" y="918780"/>
            <a:ext cx="9497750" cy="5477639"/>
          </a:xfrm>
          <a:prstGeom prst="rect">
            <a:avLst/>
          </a:prstGeom>
        </p:spPr>
      </p:pic>
    </p:spTree>
    <p:extLst>
      <p:ext uri="{BB962C8B-B14F-4D97-AF65-F5344CB8AC3E}">
        <p14:creationId xmlns:p14="http://schemas.microsoft.com/office/powerpoint/2010/main" val="4256531413"/>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F45AF20-2910-9F85-652F-2AC8726D7FE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7455407-93E3-B931-9308-676C2559621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METRICAS DE PRODUCTO</a:t>
            </a:r>
            <a:endParaRPr lang="es-AR" dirty="0"/>
          </a:p>
        </p:txBody>
      </p:sp>
      <p:pic>
        <p:nvPicPr>
          <p:cNvPr id="6" name="Imagen 5">
            <a:extLst>
              <a:ext uri="{FF2B5EF4-FFF2-40B4-BE49-F238E27FC236}">
                <a16:creationId xmlns:a16="http://schemas.microsoft.com/office/drawing/2014/main" id="{6C06616C-6AFA-CED1-7DF8-ADB2FDFD8150}"/>
              </a:ext>
            </a:extLst>
          </p:cNvPr>
          <p:cNvPicPr>
            <a:picLocks noChangeAspect="1"/>
          </p:cNvPicPr>
          <p:nvPr/>
        </p:nvPicPr>
        <p:blipFill>
          <a:blip r:embed="rId4"/>
          <a:stretch>
            <a:fillRect/>
          </a:stretch>
        </p:blipFill>
        <p:spPr>
          <a:xfrm>
            <a:off x="7320435" y="1504950"/>
            <a:ext cx="4286440" cy="2472119"/>
          </a:xfrm>
          <a:prstGeom prst="rect">
            <a:avLst/>
          </a:prstGeom>
        </p:spPr>
      </p:pic>
      <p:pic>
        <p:nvPicPr>
          <p:cNvPr id="7" name="Imagen 6">
            <a:extLst>
              <a:ext uri="{FF2B5EF4-FFF2-40B4-BE49-F238E27FC236}">
                <a16:creationId xmlns:a16="http://schemas.microsoft.com/office/drawing/2014/main" id="{94384C7E-223F-6465-A2F0-FF603D3C1867}"/>
              </a:ext>
            </a:extLst>
          </p:cNvPr>
          <p:cNvPicPr>
            <a:picLocks noChangeAspect="1"/>
          </p:cNvPicPr>
          <p:nvPr/>
        </p:nvPicPr>
        <p:blipFill>
          <a:blip r:embed="rId5"/>
          <a:stretch>
            <a:fillRect/>
          </a:stretch>
        </p:blipFill>
        <p:spPr>
          <a:xfrm>
            <a:off x="275177" y="1004857"/>
            <a:ext cx="7173373" cy="388868"/>
          </a:xfrm>
          <a:prstGeom prst="rect">
            <a:avLst/>
          </a:prstGeom>
        </p:spPr>
      </p:pic>
    </p:spTree>
    <p:extLst>
      <p:ext uri="{BB962C8B-B14F-4D97-AF65-F5344CB8AC3E}">
        <p14:creationId xmlns:p14="http://schemas.microsoft.com/office/powerpoint/2010/main" val="3138449459"/>
      </p:ext>
    </p:extLst>
  </p:cSld>
  <p:clrMapOvr>
    <a:overrideClrMapping bg1="lt1" tx1="dk1" bg2="lt2" tx2="dk2" accent1="accent1" accent2="accent2" accent3="accent3" accent4="accent4" accent5="accent5" accent6="accent6" hlink="hlink" folHlink="folHlink"/>
  </p:clrMapOvr>
</p:sld>
</file>

<file path=ppt/slides/slide1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29570E4-AF07-4920-B0DE-B3AC18BB1CC5}"/>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D6EFA3C-99EA-669C-897C-5D5341B59605}"/>
              </a:ext>
            </a:extLst>
          </p:cNvPr>
          <p:cNvSpPr txBox="1"/>
          <p:nvPr/>
        </p:nvSpPr>
        <p:spPr>
          <a:xfrm>
            <a:off x="150470" y="810228"/>
            <a:ext cx="5521125" cy="5632311"/>
          </a:xfrm>
          <a:prstGeom prst="rect">
            <a:avLst/>
          </a:prstGeom>
          <a:noFill/>
        </p:spPr>
        <p:txBody>
          <a:bodyPr wrap="square" rtlCol="0">
            <a:spAutoFit/>
          </a:bodyPr>
          <a:lstStyle/>
          <a:p>
            <a:r>
              <a:rPr lang="es-MX" b="1" dirty="0"/>
              <a:t>¿Qué es el testing?</a:t>
            </a:r>
          </a:p>
          <a:p>
            <a:endParaRPr lang="es-MX" b="1" dirty="0"/>
          </a:p>
          <a:p>
            <a:r>
              <a:rPr lang="es-MX" dirty="0"/>
              <a:t>Un proceso que consiste en analizar un producto de software o sus componentes, sometiéndolos a condiciones específicas para detectar diferencias entre los resultados esperados y los reales, evaluar sus funcionalidades y determinar si cumplen con los requerimientos planteados</a:t>
            </a:r>
          </a:p>
          <a:p>
            <a:endParaRPr lang="es-MX" b="1" dirty="0"/>
          </a:p>
          <a:p>
            <a:endParaRPr lang="es-MX" b="1" dirty="0"/>
          </a:p>
          <a:p>
            <a:endParaRPr lang="es-MX" b="1" dirty="0"/>
          </a:p>
          <a:p>
            <a:r>
              <a:rPr lang="es-MX" b="1" dirty="0"/>
              <a:t>¿Cuánto testing es suficiente?</a:t>
            </a:r>
          </a:p>
          <a:p>
            <a:endParaRPr lang="es-MX" b="1" dirty="0"/>
          </a:p>
          <a:p>
            <a:pPr marL="285750" indent="-285750">
              <a:buFont typeface="Arial" panose="020B0604020202020204" pitchFamily="34" charset="0"/>
              <a:buChar char="•"/>
            </a:pPr>
            <a:r>
              <a:rPr lang="es-MX" dirty="0"/>
              <a:t>El testing exhaustivo es imposible, decidir cuánto se necesita depende de evaluar el nivel de riesgo y los costos asociados al proyecto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Usamos los riesgos para determinar que testear primero, a qué dedicarle más esfuerzo de testing y que no testear por el momento</a:t>
            </a:r>
            <a:endParaRPr lang="es-MX" b="1" dirty="0"/>
          </a:p>
        </p:txBody>
      </p:sp>
      <p:sp>
        <p:nvSpPr>
          <p:cNvPr id="4" name="Rectángulo: esquinas redondeadas 3">
            <a:extLst>
              <a:ext uri="{FF2B5EF4-FFF2-40B4-BE49-F238E27FC236}">
                <a16:creationId xmlns:a16="http://schemas.microsoft.com/office/drawing/2014/main" id="{3F9456A1-9C18-8527-8061-D655F47090F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TESTING DE SOFTWARE</a:t>
            </a:r>
            <a:endParaRPr lang="es-AR" dirty="0"/>
          </a:p>
        </p:txBody>
      </p:sp>
    </p:spTree>
    <p:extLst>
      <p:ext uri="{BB962C8B-B14F-4D97-AF65-F5344CB8AC3E}">
        <p14:creationId xmlns:p14="http://schemas.microsoft.com/office/powerpoint/2010/main" val="48380559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66AE53B-4A30-5B22-33D7-031442D5FB4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 DE SOFTWARE</a:t>
            </a:r>
            <a:endParaRPr lang="es-AR" dirty="0"/>
          </a:p>
        </p:txBody>
      </p:sp>
      <p:sp>
        <p:nvSpPr>
          <p:cNvPr id="5" name="CuadroTexto 4">
            <a:extLst>
              <a:ext uri="{FF2B5EF4-FFF2-40B4-BE49-F238E27FC236}">
                <a16:creationId xmlns:a16="http://schemas.microsoft.com/office/drawing/2014/main" id="{CA9D7B38-4A8A-EEDD-CAB3-1A5A300AD311}"/>
              </a:ext>
            </a:extLst>
          </p:cNvPr>
          <p:cNvSpPr txBox="1"/>
          <p:nvPr/>
        </p:nvSpPr>
        <p:spPr>
          <a:xfrm>
            <a:off x="599768" y="1012723"/>
            <a:ext cx="7924800" cy="1754326"/>
          </a:xfrm>
          <a:prstGeom prst="rect">
            <a:avLst/>
          </a:prstGeom>
          <a:noFill/>
        </p:spPr>
        <p:txBody>
          <a:bodyPr wrap="square" rtlCol="0">
            <a:spAutoFit/>
          </a:bodyPr>
          <a:lstStyle/>
          <a:p>
            <a:r>
              <a:rPr lang="es-MX" b="1" dirty="0"/>
              <a:t>¿Qué es un proceso y que es un proceso de software?</a:t>
            </a:r>
          </a:p>
          <a:p>
            <a:endParaRPr lang="es-MX" b="1" dirty="0"/>
          </a:p>
          <a:p>
            <a:r>
              <a:rPr lang="es-MX" dirty="0"/>
              <a:t>Un proceso es una secuencia de pasos ejecutados para un propósito dado, mientras que un proceso de software se define como un conjunto de actividades, métodos, prácticas y transformaciones que la gente usa para desarrollar o mantener software y sus productos asociados.</a:t>
            </a:r>
            <a:endParaRPr lang="es-AR" b="1" dirty="0"/>
          </a:p>
        </p:txBody>
      </p:sp>
      <p:pic>
        <p:nvPicPr>
          <p:cNvPr id="7" name="Imagen 6">
            <a:extLst>
              <a:ext uri="{FF2B5EF4-FFF2-40B4-BE49-F238E27FC236}">
                <a16:creationId xmlns:a16="http://schemas.microsoft.com/office/drawing/2014/main" id="{6408A04F-941D-51A2-736D-069C35B3B4CA}"/>
              </a:ext>
            </a:extLst>
          </p:cNvPr>
          <p:cNvPicPr>
            <a:picLocks noChangeAspect="1"/>
          </p:cNvPicPr>
          <p:nvPr/>
        </p:nvPicPr>
        <p:blipFill>
          <a:blip r:embed="rId2"/>
          <a:stretch>
            <a:fillRect/>
          </a:stretch>
        </p:blipFill>
        <p:spPr>
          <a:xfrm>
            <a:off x="1673684" y="3098009"/>
            <a:ext cx="7954485" cy="3019846"/>
          </a:xfrm>
          <a:prstGeom prst="rect">
            <a:avLst/>
          </a:prstGeom>
        </p:spPr>
      </p:pic>
    </p:spTree>
    <p:extLst>
      <p:ext uri="{BB962C8B-B14F-4D97-AF65-F5344CB8AC3E}">
        <p14:creationId xmlns:p14="http://schemas.microsoft.com/office/powerpoint/2010/main" val="1534550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714E-6C9F-EB85-C6B6-1111BE6F62C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3156F8D-BD14-C85B-2619-1DF14B95BC6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ROL DEL LIDER DE PROYECTO-EQUIPO</a:t>
            </a:r>
            <a:endParaRPr lang="es-AR" dirty="0"/>
          </a:p>
        </p:txBody>
      </p:sp>
      <p:pic>
        <p:nvPicPr>
          <p:cNvPr id="3" name="Imagen 2">
            <a:extLst>
              <a:ext uri="{FF2B5EF4-FFF2-40B4-BE49-F238E27FC236}">
                <a16:creationId xmlns:a16="http://schemas.microsoft.com/office/drawing/2014/main" id="{E1A42465-01C9-CB49-60FC-EE445A93CFA0}"/>
              </a:ext>
            </a:extLst>
          </p:cNvPr>
          <p:cNvPicPr>
            <a:picLocks noChangeAspect="1"/>
          </p:cNvPicPr>
          <p:nvPr/>
        </p:nvPicPr>
        <p:blipFill>
          <a:blip r:embed="rId2"/>
          <a:stretch>
            <a:fillRect/>
          </a:stretch>
        </p:blipFill>
        <p:spPr>
          <a:xfrm>
            <a:off x="5371946" y="1485232"/>
            <a:ext cx="6820054" cy="2452074"/>
          </a:xfrm>
          <a:prstGeom prst="rect">
            <a:avLst/>
          </a:prstGeom>
        </p:spPr>
      </p:pic>
      <p:sp>
        <p:nvSpPr>
          <p:cNvPr id="7" name="CuadroTexto 6">
            <a:extLst>
              <a:ext uri="{FF2B5EF4-FFF2-40B4-BE49-F238E27FC236}">
                <a16:creationId xmlns:a16="http://schemas.microsoft.com/office/drawing/2014/main" id="{013C5BB8-2994-C1C2-68A6-58F439071872}"/>
              </a:ext>
            </a:extLst>
          </p:cNvPr>
          <p:cNvSpPr txBox="1"/>
          <p:nvPr/>
        </p:nvSpPr>
        <p:spPr>
          <a:xfrm>
            <a:off x="235974" y="1346025"/>
            <a:ext cx="4945626" cy="3416320"/>
          </a:xfrm>
          <a:prstGeom prst="rect">
            <a:avLst/>
          </a:prstGeom>
          <a:noFill/>
        </p:spPr>
        <p:txBody>
          <a:bodyPr wrap="square">
            <a:spAutoFit/>
          </a:bodyPr>
          <a:lstStyle/>
          <a:p>
            <a:pPr>
              <a:buFont typeface="+mj-lt"/>
              <a:buAutoNum type="arabicPeriod"/>
            </a:pPr>
            <a:r>
              <a:rPr lang="es-MX" b="1" dirty="0"/>
              <a:t> Cliente</a:t>
            </a:r>
            <a:r>
              <a:rPr lang="es-MX" dirty="0"/>
              <a:t>: Es quien solicita o financia el proyecto. Se comunica con el Líder del Proyecto para expresar necesidades, recibir avances y dar aprobaciones</a:t>
            </a:r>
          </a:p>
          <a:p>
            <a:pPr>
              <a:buFont typeface="+mj-lt"/>
              <a:buAutoNum type="arabicPeriod"/>
            </a:pPr>
            <a:endParaRPr lang="es-MX" b="1" dirty="0"/>
          </a:p>
          <a:p>
            <a:pPr>
              <a:buFont typeface="+mj-lt"/>
              <a:buAutoNum type="arabicPeriod"/>
            </a:pPr>
            <a:r>
              <a:rPr lang="es-MX" b="1" dirty="0"/>
              <a:t> Subcontratistas</a:t>
            </a:r>
            <a:r>
              <a:rPr lang="es-MX" dirty="0"/>
              <a:t>: Empresas o personas contratadas para realizar partes específicas del trabajo.</a:t>
            </a:r>
          </a:p>
          <a:p>
            <a:pPr>
              <a:buFont typeface="+mj-lt"/>
              <a:buAutoNum type="arabicPeriod"/>
            </a:pPr>
            <a:endParaRPr lang="es-MX" b="1" dirty="0"/>
          </a:p>
          <a:p>
            <a:pPr>
              <a:buFont typeface="+mj-lt"/>
              <a:buAutoNum type="arabicPeriod"/>
            </a:pPr>
            <a:r>
              <a:rPr lang="es-MX" b="1" dirty="0"/>
              <a:t>Organizaciones Regulatorias</a:t>
            </a:r>
            <a:r>
              <a:rPr lang="es-MX" dirty="0"/>
              <a:t>: Entidades que aseguran que el proyecto cumpla leyes o normas</a:t>
            </a:r>
          </a:p>
        </p:txBody>
      </p:sp>
    </p:spTree>
    <p:extLst>
      <p:ext uri="{BB962C8B-B14F-4D97-AF65-F5344CB8AC3E}">
        <p14:creationId xmlns:p14="http://schemas.microsoft.com/office/powerpoint/2010/main" val="38108129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B67925D-583A-94DD-DFD7-5904DE1DC40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3D43468D-A029-4C7C-0BD5-E9AB3BC1322A}"/>
              </a:ext>
            </a:extLst>
          </p:cNvPr>
          <p:cNvSpPr txBox="1"/>
          <p:nvPr/>
        </p:nvSpPr>
        <p:spPr>
          <a:xfrm>
            <a:off x="150470" y="810228"/>
            <a:ext cx="11102248" cy="5355312"/>
          </a:xfrm>
          <a:prstGeom prst="rect">
            <a:avLst/>
          </a:prstGeom>
          <a:noFill/>
        </p:spPr>
        <p:txBody>
          <a:bodyPr wrap="square" rtlCol="0">
            <a:spAutoFit/>
          </a:bodyPr>
          <a:lstStyle/>
          <a:p>
            <a:r>
              <a:rPr lang="es-MX" b="1" dirty="0"/>
              <a:t>Desarrolladores vs  Testers</a:t>
            </a:r>
          </a:p>
          <a:p>
            <a:endParaRPr lang="es-MX" b="1" dirty="0"/>
          </a:p>
          <a:p>
            <a:pPr marL="285750" indent="-285750">
              <a:buFont typeface="Arial" panose="020B0604020202020204" pitchFamily="34" charset="0"/>
              <a:buChar char="•"/>
            </a:pPr>
            <a:r>
              <a:rPr lang="es-MX" dirty="0"/>
              <a:t>En muchas situaciones si los desarrolladores no tienen claro que el trabajo de los testers es buscar defectos, esto puede llevar a conflictos, ya que la búsqueda de fallas puede ser vista como crítica al producto y a su autor</a:t>
            </a:r>
          </a:p>
          <a:p>
            <a:endParaRPr lang="es-MX" dirty="0"/>
          </a:p>
          <a:p>
            <a:pPr marL="285750" indent="-285750">
              <a:buFont typeface="Arial" panose="020B0604020202020204" pitchFamily="34" charset="0"/>
              <a:buChar char="•"/>
            </a:pPr>
            <a:r>
              <a:rPr lang="es-MX" dirty="0"/>
              <a:t>La construcción del software requiere otra mentalidad a la de testear el software, una debe tener una visión constructiva (desarrollo) y la otra una destructiva (testing).</a:t>
            </a:r>
          </a:p>
          <a:p>
            <a:endParaRPr lang="es-MX" b="1" dirty="0"/>
          </a:p>
          <a:p>
            <a:r>
              <a:rPr lang="es-MX" b="1" dirty="0"/>
              <a:t>Error vs Defecto</a:t>
            </a:r>
          </a:p>
          <a:p>
            <a:endParaRPr lang="es-MX" b="1" dirty="0"/>
          </a:p>
          <a:p>
            <a:pPr marL="285750" indent="-285750">
              <a:buFont typeface="Arial" panose="020B0604020202020204" pitchFamily="34" charset="0"/>
              <a:buChar char="•"/>
            </a:pPr>
            <a:r>
              <a:rPr lang="es-MX" b="1" dirty="0"/>
              <a:t>Error: </a:t>
            </a:r>
            <a:r>
              <a:rPr lang="es-MX" dirty="0"/>
              <a:t>Es una falla que se identifica en la misma etapa que donde se originó, es decir en el producto de trabajo. </a:t>
            </a:r>
            <a:r>
              <a:rPr lang="es-MX" dirty="0">
                <a:solidFill>
                  <a:srgbClr val="FF0000"/>
                </a:solidFill>
              </a:rPr>
              <a:t>Un programador está codificando una función que suma dos números, pero por error escribe a - b en lugar de a + b.</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Defecto: </a:t>
            </a:r>
            <a:r>
              <a:rPr lang="es-MX" dirty="0"/>
              <a:t>Es aquella falla que se identifica en una etapa posterior a aquella donde se originó, es decir es la falla que se trasladó a una etapa posterior, y por lo tanto es un problema mayor. </a:t>
            </a:r>
            <a:r>
              <a:rPr lang="es-MX" dirty="0">
                <a:solidFill>
                  <a:srgbClr val="FF0000"/>
                </a:solidFill>
              </a:rPr>
              <a:t>El mismo error (a - b en vez de a + b), pero esta vez no lo detecta. El software pasa las pruebas superficiales, y el fallo se descubre por un usuario final en producción.</a:t>
            </a:r>
            <a:endParaRPr lang="es-MX" b="1" dirty="0">
              <a:solidFill>
                <a:srgbClr val="FF0000"/>
              </a:solidFill>
            </a:endParaRPr>
          </a:p>
        </p:txBody>
      </p:sp>
      <p:sp>
        <p:nvSpPr>
          <p:cNvPr id="4" name="Rectángulo: esquinas redondeadas 3">
            <a:extLst>
              <a:ext uri="{FF2B5EF4-FFF2-40B4-BE49-F238E27FC236}">
                <a16:creationId xmlns:a16="http://schemas.microsoft.com/office/drawing/2014/main" id="{30D67402-0690-B92B-1DD6-8CE5ACA1A4F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TESTING DE SOFTWARE</a:t>
            </a:r>
            <a:endParaRPr lang="es-AR" dirty="0"/>
          </a:p>
        </p:txBody>
      </p:sp>
    </p:spTree>
    <p:extLst>
      <p:ext uri="{BB962C8B-B14F-4D97-AF65-F5344CB8AC3E}">
        <p14:creationId xmlns:p14="http://schemas.microsoft.com/office/powerpoint/2010/main" val="3448602477"/>
      </p:ext>
    </p:extLst>
  </p:cSld>
  <p:clrMapOvr>
    <a:overrideClrMapping bg1="lt1" tx1="dk1" bg2="lt2" tx2="dk2" accent1="accent1" accent2="accent2" accent3="accent3" accent4="accent4" accent5="accent5" accent6="accent6" hlink="hlink" folHlink="folHlink"/>
  </p:clrMapOvr>
</p:sld>
</file>

<file path=ppt/slides/slide2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2E4CE74-6448-C8C6-FF3C-C9B849400FB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800F8CF-040C-ED19-32D8-AC59B84ED3C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PROCESO DE TESTING</a:t>
            </a:r>
            <a:endParaRPr lang="es-AR" dirty="0"/>
          </a:p>
        </p:txBody>
      </p:sp>
      <p:sp>
        <p:nvSpPr>
          <p:cNvPr id="7" name="CuadroTexto 6">
            <a:extLst>
              <a:ext uri="{FF2B5EF4-FFF2-40B4-BE49-F238E27FC236}">
                <a16:creationId xmlns:a16="http://schemas.microsoft.com/office/drawing/2014/main" id="{75DC275C-A31F-34AD-F8E6-CFC8205C1FD5}"/>
              </a:ext>
            </a:extLst>
          </p:cNvPr>
          <p:cNvSpPr txBox="1"/>
          <p:nvPr/>
        </p:nvSpPr>
        <p:spPr>
          <a:xfrm>
            <a:off x="185208" y="1014633"/>
            <a:ext cx="6570155" cy="4801314"/>
          </a:xfrm>
          <a:prstGeom prst="rect">
            <a:avLst/>
          </a:prstGeom>
          <a:noFill/>
        </p:spPr>
        <p:txBody>
          <a:bodyPr wrap="square">
            <a:spAutoFit/>
          </a:bodyPr>
          <a:lstStyle/>
          <a:p>
            <a:pPr marL="342900" indent="-342900">
              <a:buAutoNum type="arabicPeriod"/>
            </a:pPr>
            <a:r>
              <a:rPr lang="es-MX" b="1" dirty="0"/>
              <a:t>Planificación y control</a:t>
            </a:r>
          </a:p>
          <a:p>
            <a:pPr marL="342900" indent="-342900">
              <a:buAutoNum type="arabicPeriod"/>
            </a:pPr>
            <a:endParaRPr lang="es-MX" b="1" dirty="0"/>
          </a:p>
          <a:p>
            <a:pPr marL="285750" indent="-285750">
              <a:buFont typeface="Arial" panose="020B0604020202020204" pitchFamily="34" charset="0"/>
              <a:buChar char="•"/>
            </a:pPr>
            <a:r>
              <a:rPr lang="es-MX" b="1" dirty="0"/>
              <a:t>Planificación de pruebas: </a:t>
            </a:r>
            <a:r>
              <a:rPr lang="es-MX" dirty="0"/>
              <a:t>Es la actividad de verificar que se entienden las metas y objetivos del cliente, stakeholders, proyecto, y riesgos de las pruebas a abordar. El resultado de la planificación es el Plan de Pruebas, que contiene: </a:t>
            </a:r>
          </a:p>
          <a:p>
            <a:pPr marL="742950" lvl="1" indent="-285750">
              <a:buFont typeface="Courier New" panose="02070309020205020404" pitchFamily="49" charset="0"/>
              <a:buChar char="o"/>
            </a:pPr>
            <a:r>
              <a:rPr lang="es-MX" dirty="0"/>
              <a:t>Riesgos y Objetivos del Testing </a:t>
            </a:r>
          </a:p>
          <a:p>
            <a:pPr marL="742950" lvl="1" indent="-285750">
              <a:buFont typeface="Courier New" panose="02070309020205020404" pitchFamily="49" charset="0"/>
              <a:buChar char="o"/>
            </a:pPr>
            <a:r>
              <a:rPr lang="es-MX" dirty="0"/>
              <a:t>Estrategia de Testing </a:t>
            </a:r>
          </a:p>
          <a:p>
            <a:pPr marL="742950" lvl="1" indent="-285750">
              <a:buFont typeface="Courier New" panose="02070309020205020404" pitchFamily="49" charset="0"/>
              <a:buChar char="o"/>
            </a:pPr>
            <a:r>
              <a:rPr lang="es-MX" dirty="0"/>
              <a:t>Recursos </a:t>
            </a:r>
          </a:p>
          <a:p>
            <a:pPr marL="742950" lvl="1" indent="-285750">
              <a:buFont typeface="Courier New" panose="02070309020205020404" pitchFamily="49" charset="0"/>
              <a:buChar char="o"/>
            </a:pPr>
            <a:r>
              <a:rPr lang="es-MX" dirty="0"/>
              <a:t>Criterio de Aceptación </a:t>
            </a:r>
          </a:p>
          <a:p>
            <a:pPr marL="742950" lvl="1" indent="-285750">
              <a:buFont typeface="Courier New" panose="02070309020205020404" pitchFamily="49" charset="0"/>
              <a:buChar char="o"/>
            </a:pPr>
            <a:endParaRPr lang="es-MX" dirty="0"/>
          </a:p>
          <a:p>
            <a:pPr marL="285750" indent="-285750">
              <a:buFont typeface="Arial" panose="020B0604020202020204" pitchFamily="34" charset="0"/>
              <a:buChar char="•"/>
            </a:pPr>
            <a:r>
              <a:rPr lang="es-MX" b="1" dirty="0"/>
              <a:t>Control: </a:t>
            </a:r>
            <a:r>
              <a:rPr lang="es-MX" dirty="0"/>
              <a:t>Consiste en</a:t>
            </a:r>
          </a:p>
          <a:p>
            <a:pPr marL="742950" lvl="1" indent="-285750">
              <a:buFont typeface="Courier New" panose="02070309020205020404" pitchFamily="49" charset="0"/>
              <a:buChar char="o"/>
            </a:pPr>
            <a:r>
              <a:rPr lang="es-MX" dirty="0"/>
              <a:t>Revisar los resultados del testing </a:t>
            </a:r>
          </a:p>
          <a:p>
            <a:pPr marL="742950" lvl="1" indent="-285750">
              <a:buFont typeface="Courier New" panose="02070309020205020404" pitchFamily="49" charset="0"/>
              <a:buChar char="o"/>
            </a:pPr>
            <a:r>
              <a:rPr lang="es-MX" dirty="0"/>
              <a:t>Controlar el test coverage (alcances) y criterios de aceptación. (El cumplimiento o no se realiza revisando la métrica definida y comparando ciclo a ciclo)</a:t>
            </a:r>
          </a:p>
          <a:p>
            <a:pPr marL="742950" lvl="1" indent="-285750">
              <a:buFont typeface="Courier New" panose="02070309020205020404" pitchFamily="49" charset="0"/>
              <a:buChar char="o"/>
            </a:pPr>
            <a:r>
              <a:rPr lang="es-MX" dirty="0"/>
              <a:t>Tomar decisiones en función de esto. </a:t>
            </a:r>
          </a:p>
        </p:txBody>
      </p:sp>
      <p:pic>
        <p:nvPicPr>
          <p:cNvPr id="9" name="Imagen 8">
            <a:extLst>
              <a:ext uri="{FF2B5EF4-FFF2-40B4-BE49-F238E27FC236}">
                <a16:creationId xmlns:a16="http://schemas.microsoft.com/office/drawing/2014/main" id="{950AFE7F-AD48-BE01-4A3B-F16CA04467F9}"/>
              </a:ext>
            </a:extLst>
          </p:cNvPr>
          <p:cNvPicPr>
            <a:picLocks noChangeAspect="1"/>
          </p:cNvPicPr>
          <p:nvPr/>
        </p:nvPicPr>
        <p:blipFill>
          <a:blip r:embed="rId4"/>
          <a:stretch>
            <a:fillRect/>
          </a:stretch>
        </p:blipFill>
        <p:spPr>
          <a:xfrm>
            <a:off x="6847729" y="2005529"/>
            <a:ext cx="5344271" cy="962159"/>
          </a:xfrm>
          <a:prstGeom prst="rect">
            <a:avLst/>
          </a:prstGeom>
        </p:spPr>
      </p:pic>
    </p:spTree>
    <p:extLst>
      <p:ext uri="{BB962C8B-B14F-4D97-AF65-F5344CB8AC3E}">
        <p14:creationId xmlns:p14="http://schemas.microsoft.com/office/powerpoint/2010/main" val="2698489967"/>
      </p:ext>
    </p:extLst>
  </p:cSld>
  <p:clrMapOvr>
    <a:overrideClrMapping bg1="lt1" tx1="dk1" bg2="lt2" tx2="dk2" accent1="accent1" accent2="accent2" accent3="accent3" accent4="accent4" accent5="accent5" accent6="accent6" hlink="hlink" folHlink="folHlink"/>
  </p:clrMapOvr>
</p:sld>
</file>

<file path=ppt/slides/slide2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117F682-7259-4CFC-D504-6C76BC6E40D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99709D1-95B9-5B73-8ABA-429754E4A77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PROCESO DE TESTING</a:t>
            </a:r>
            <a:endParaRPr lang="es-AR" dirty="0"/>
          </a:p>
        </p:txBody>
      </p:sp>
      <p:sp>
        <p:nvSpPr>
          <p:cNvPr id="7" name="CuadroTexto 6">
            <a:extLst>
              <a:ext uri="{FF2B5EF4-FFF2-40B4-BE49-F238E27FC236}">
                <a16:creationId xmlns:a16="http://schemas.microsoft.com/office/drawing/2014/main" id="{B957B8BC-53A6-7DAD-1470-235551633D3B}"/>
              </a:ext>
            </a:extLst>
          </p:cNvPr>
          <p:cNvSpPr txBox="1"/>
          <p:nvPr/>
        </p:nvSpPr>
        <p:spPr>
          <a:xfrm>
            <a:off x="185208" y="1014633"/>
            <a:ext cx="6570155" cy="4801314"/>
          </a:xfrm>
          <a:prstGeom prst="rect">
            <a:avLst/>
          </a:prstGeom>
          <a:noFill/>
        </p:spPr>
        <p:txBody>
          <a:bodyPr wrap="square">
            <a:spAutoFit/>
          </a:bodyPr>
          <a:lstStyle/>
          <a:p>
            <a:pPr marL="342900" indent="-342900">
              <a:buFont typeface="+mj-lt"/>
              <a:buAutoNum type="arabicPeriod" startAt="2"/>
            </a:pPr>
            <a:r>
              <a:rPr lang="es-MX" b="1" dirty="0"/>
              <a:t>Análisis y diseño de las pruebas: </a:t>
            </a:r>
            <a:r>
              <a:rPr lang="es-MX" dirty="0"/>
              <a:t>Se toman las entradas, se hace el análisis y se escribe el caso de prueba. Incluye las siguientes actividades: </a:t>
            </a:r>
          </a:p>
          <a:p>
            <a:pPr marL="342900" indent="-342900">
              <a:buFont typeface="+mj-lt"/>
              <a:buAutoNum type="arabicPeriod" startAt="2"/>
            </a:pPr>
            <a:endParaRPr lang="es-MX" dirty="0"/>
          </a:p>
          <a:p>
            <a:pPr marL="800100" lvl="1" indent="-342900">
              <a:buFont typeface="Arial" panose="020B0604020202020204" pitchFamily="34" charset="0"/>
              <a:buChar char="•"/>
            </a:pPr>
            <a:r>
              <a:rPr lang="es-MX" dirty="0"/>
              <a:t> Revisión de la base de pruebas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Verificación de las especificaciones para el software bajo pruebas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Evaluar la testeabilidad de los requerimientos y el sistema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Identificar datos necesarios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Diseño y priorización de los casos de las pruebas</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Diseño del entorno de prueba</a:t>
            </a:r>
          </a:p>
        </p:txBody>
      </p:sp>
    </p:spTree>
    <p:extLst>
      <p:ext uri="{BB962C8B-B14F-4D97-AF65-F5344CB8AC3E}">
        <p14:creationId xmlns:p14="http://schemas.microsoft.com/office/powerpoint/2010/main" val="1908520359"/>
      </p:ext>
    </p:extLst>
  </p:cSld>
  <p:clrMapOvr>
    <a:overrideClrMapping bg1="lt1" tx1="dk1" bg2="lt2" tx2="dk2" accent1="accent1" accent2="accent2" accent3="accent3" accent4="accent4" accent5="accent5" accent6="accent6" hlink="hlink" folHlink="folHlink"/>
  </p:clrMapOvr>
</p:sld>
</file>

<file path=ppt/slides/slide2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1E36900-7833-6A98-D458-45D1F30B8D8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2439C2D-A8A9-D3FE-E222-1DB96CD57D8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PROCESO DE TESTING</a:t>
            </a:r>
            <a:endParaRPr lang="es-AR" dirty="0"/>
          </a:p>
        </p:txBody>
      </p:sp>
      <p:sp>
        <p:nvSpPr>
          <p:cNvPr id="7" name="CuadroTexto 6">
            <a:extLst>
              <a:ext uri="{FF2B5EF4-FFF2-40B4-BE49-F238E27FC236}">
                <a16:creationId xmlns:a16="http://schemas.microsoft.com/office/drawing/2014/main" id="{B5BE9828-A1A9-54C7-585A-C8402ADAE429}"/>
              </a:ext>
            </a:extLst>
          </p:cNvPr>
          <p:cNvSpPr txBox="1"/>
          <p:nvPr/>
        </p:nvSpPr>
        <p:spPr>
          <a:xfrm>
            <a:off x="175878" y="884004"/>
            <a:ext cx="11170146" cy="5078313"/>
          </a:xfrm>
          <a:prstGeom prst="rect">
            <a:avLst/>
          </a:prstGeom>
          <a:noFill/>
        </p:spPr>
        <p:txBody>
          <a:bodyPr wrap="square">
            <a:spAutoFit/>
          </a:bodyPr>
          <a:lstStyle/>
          <a:p>
            <a:r>
              <a:rPr lang="es-MX" b="1" dirty="0"/>
              <a:t>3. Ejecución: </a:t>
            </a:r>
            <a:r>
              <a:rPr lang="es-MX" dirty="0"/>
              <a:t>Se lleva a cabo la ejecución de los casos de prueba, incluye las siguientes actividades: </a:t>
            </a:r>
          </a:p>
          <a:p>
            <a:endParaRPr lang="es-MX" dirty="0"/>
          </a:p>
          <a:p>
            <a:pPr marL="742950" lvl="1" indent="-285750">
              <a:buFont typeface="Arial" panose="020B0604020202020204" pitchFamily="34" charset="0"/>
              <a:buChar char="•"/>
            </a:pPr>
            <a:r>
              <a:rPr lang="es-MX" dirty="0"/>
              <a:t>Desarrollar y dar prioridad a los casos de prueba</a:t>
            </a:r>
          </a:p>
          <a:p>
            <a:pPr marL="285750"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Crear datos de prueba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Automatizar lo necesario; hay que analizar el tipo de prueba y costos </a:t>
            </a:r>
            <a:endParaRPr lang="es-MX" dirty="0">
              <a:solidFill>
                <a:srgbClr val="FF0000"/>
              </a:solidFill>
            </a:endParaRP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Crear conjuntos de pruebas de casos de prueba para la ejecución eficiente.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Implementar y verificar el ambiente. </a:t>
            </a:r>
            <a:br>
              <a:rPr lang="es-MX" dirty="0"/>
            </a:br>
            <a:endParaRPr lang="es-MX" dirty="0"/>
          </a:p>
          <a:p>
            <a:pPr marL="742950" lvl="1" indent="-285750">
              <a:buFont typeface="Arial" panose="020B0604020202020204" pitchFamily="34" charset="0"/>
              <a:buChar char="•"/>
            </a:pPr>
            <a:r>
              <a:rPr lang="es-MX" dirty="0"/>
              <a:t>Ejecutar casos de prueba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Registrar resultado de ejecutar pruebas y registrar identidad y versiones del software en las herramientas de pruebas.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Comparar los resultados reales con los esperados.</a:t>
            </a:r>
          </a:p>
        </p:txBody>
      </p:sp>
    </p:spTree>
    <p:extLst>
      <p:ext uri="{BB962C8B-B14F-4D97-AF65-F5344CB8AC3E}">
        <p14:creationId xmlns:p14="http://schemas.microsoft.com/office/powerpoint/2010/main" val="1393168316"/>
      </p:ext>
    </p:extLst>
  </p:cSld>
  <p:clrMapOvr>
    <a:overrideClrMapping bg1="lt1" tx1="dk1" bg2="lt2" tx2="dk2" accent1="accent1" accent2="accent2" accent3="accent3" accent4="accent4" accent5="accent5" accent6="accent6" hlink="hlink" folHlink="folHlink"/>
  </p:clrMapOvr>
</p:sld>
</file>

<file path=ppt/slides/slide2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A3353F7-FFC2-0B24-F1A7-D110083D05A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A1B57DF-39F7-3B02-1788-82D113DCD0C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PROCESO DE TESTING</a:t>
            </a:r>
            <a:endParaRPr lang="es-AR" dirty="0"/>
          </a:p>
        </p:txBody>
      </p:sp>
      <p:sp>
        <p:nvSpPr>
          <p:cNvPr id="7" name="CuadroTexto 6">
            <a:extLst>
              <a:ext uri="{FF2B5EF4-FFF2-40B4-BE49-F238E27FC236}">
                <a16:creationId xmlns:a16="http://schemas.microsoft.com/office/drawing/2014/main" id="{B7E237AB-4780-C241-8FA6-5561697413CC}"/>
              </a:ext>
            </a:extLst>
          </p:cNvPr>
          <p:cNvSpPr txBox="1"/>
          <p:nvPr/>
        </p:nvSpPr>
        <p:spPr>
          <a:xfrm>
            <a:off x="175878" y="884004"/>
            <a:ext cx="11170146" cy="3416320"/>
          </a:xfrm>
          <a:prstGeom prst="rect">
            <a:avLst/>
          </a:prstGeom>
          <a:noFill/>
        </p:spPr>
        <p:txBody>
          <a:bodyPr wrap="square">
            <a:spAutoFit/>
          </a:bodyPr>
          <a:lstStyle/>
          <a:p>
            <a:r>
              <a:rPr lang="es-MX" b="1" dirty="0"/>
              <a:t>4. Evaluación y Reporte: </a:t>
            </a:r>
            <a:r>
              <a:rPr lang="es-MX" dirty="0"/>
              <a:t>En función de los resultados obtenidos de la ejecución de casos de prueba, </a:t>
            </a:r>
            <a:r>
              <a:rPr lang="es-MX" dirty="0" err="1"/>
              <a:t>aqui</a:t>
            </a:r>
            <a:r>
              <a:rPr lang="es-MX" dirty="0"/>
              <a:t> se debe: </a:t>
            </a:r>
          </a:p>
          <a:p>
            <a:endParaRPr lang="es-MX" dirty="0"/>
          </a:p>
          <a:p>
            <a:pPr marL="742950" lvl="1" indent="-285750">
              <a:buFont typeface="Arial" panose="020B0604020202020204" pitchFamily="34" charset="0"/>
              <a:buChar char="•"/>
            </a:pPr>
            <a:r>
              <a:rPr lang="es-MX" dirty="0"/>
              <a:t>Evaluar los criterios de Aceptación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Reportar los resultados de las pruebas para los stakeholders.</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Recolectar la información de actividades de prueba completadas.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Verificar los entregables y que los defectos hayan sido corregidos.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Evaluar cómo resultaron las actividades de testing y analizar las lecciones aprendidas. </a:t>
            </a:r>
          </a:p>
        </p:txBody>
      </p:sp>
    </p:spTree>
    <p:extLst>
      <p:ext uri="{BB962C8B-B14F-4D97-AF65-F5344CB8AC3E}">
        <p14:creationId xmlns:p14="http://schemas.microsoft.com/office/powerpoint/2010/main" val="1684972482"/>
      </p:ext>
    </p:extLst>
  </p:cSld>
  <p:clrMapOvr>
    <a:overrideClrMapping bg1="lt1" tx1="dk1" bg2="lt2" tx2="dk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DFE94FE-4CA7-9C57-A922-68EBA6C47BE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B759814-553B-CAF9-CC3B-65180DC5D75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TESTING</a:t>
            </a:r>
            <a:endParaRPr lang="es-AR" dirty="0"/>
          </a:p>
        </p:txBody>
      </p:sp>
      <p:sp>
        <p:nvSpPr>
          <p:cNvPr id="7" name="CuadroTexto 6">
            <a:extLst>
              <a:ext uri="{FF2B5EF4-FFF2-40B4-BE49-F238E27FC236}">
                <a16:creationId xmlns:a16="http://schemas.microsoft.com/office/drawing/2014/main" id="{4261D2A9-510D-74FF-8B9D-58E8055DE993}"/>
              </a:ext>
            </a:extLst>
          </p:cNvPr>
          <p:cNvSpPr txBox="1"/>
          <p:nvPr/>
        </p:nvSpPr>
        <p:spPr>
          <a:xfrm>
            <a:off x="175878" y="884004"/>
            <a:ext cx="11170146" cy="2585323"/>
          </a:xfrm>
          <a:prstGeom prst="rect">
            <a:avLst/>
          </a:prstGeom>
          <a:noFill/>
        </p:spPr>
        <p:txBody>
          <a:bodyPr wrap="square">
            <a:spAutoFit/>
          </a:bodyPr>
          <a:lstStyle/>
          <a:p>
            <a:pPr marL="342900" indent="-342900">
              <a:buAutoNum type="arabicPeriod"/>
            </a:pPr>
            <a:r>
              <a:rPr lang="es-MX" b="1" dirty="0"/>
              <a:t>Testing Unitario: </a:t>
            </a:r>
            <a:r>
              <a:rPr lang="es-MX" dirty="0"/>
              <a:t>Se prueba cada componente en forma independiente luego de su construcción, generalmente la realizan los desarrolladores. </a:t>
            </a:r>
          </a:p>
          <a:p>
            <a:pPr marL="342900" indent="-342900">
              <a:buAutoNum type="arabicPeriod"/>
            </a:pPr>
            <a:endParaRPr lang="es-MX" dirty="0"/>
          </a:p>
          <a:p>
            <a:pPr marL="800100" lvl="1" indent="-342900">
              <a:buFont typeface="Arial" panose="020B0604020202020204" pitchFamily="34" charset="0"/>
              <a:buChar char="•"/>
            </a:pPr>
            <a:r>
              <a:rPr lang="es-MX" dirty="0"/>
              <a:t>Se produce con acceso al código bajo pruebas y con el apoyo del entorno de desarrollo como framework de pruebas unitarias o herramientas de depuración.</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Los errores se suelen reparar tan pronto como se encuentran, sin constancia oficial.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b="1" dirty="0">
                <a:solidFill>
                  <a:srgbClr val="FF0000"/>
                </a:solidFill>
              </a:rPr>
              <a:t>Ejemplo: </a:t>
            </a:r>
            <a:r>
              <a:rPr lang="es-MX" dirty="0">
                <a:solidFill>
                  <a:srgbClr val="FF0000"/>
                </a:solidFill>
              </a:rPr>
              <a:t>una clase. </a:t>
            </a:r>
          </a:p>
        </p:txBody>
      </p:sp>
    </p:spTree>
    <p:extLst>
      <p:ext uri="{BB962C8B-B14F-4D97-AF65-F5344CB8AC3E}">
        <p14:creationId xmlns:p14="http://schemas.microsoft.com/office/powerpoint/2010/main" val="1672421825"/>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8206452-6A33-FD78-048F-85C4780188B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9C221D5-4399-A82F-13B9-A18023A7420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TESTING</a:t>
            </a:r>
            <a:endParaRPr lang="es-AR" dirty="0"/>
          </a:p>
        </p:txBody>
      </p:sp>
      <p:sp>
        <p:nvSpPr>
          <p:cNvPr id="7" name="CuadroTexto 6">
            <a:extLst>
              <a:ext uri="{FF2B5EF4-FFF2-40B4-BE49-F238E27FC236}">
                <a16:creationId xmlns:a16="http://schemas.microsoft.com/office/drawing/2014/main" id="{88613B10-550B-14E3-DBC4-3A33425F68DF}"/>
              </a:ext>
            </a:extLst>
          </p:cNvPr>
          <p:cNvSpPr txBox="1"/>
          <p:nvPr/>
        </p:nvSpPr>
        <p:spPr>
          <a:xfrm>
            <a:off x="175878" y="884004"/>
            <a:ext cx="11170146" cy="5632311"/>
          </a:xfrm>
          <a:prstGeom prst="rect">
            <a:avLst/>
          </a:prstGeom>
          <a:noFill/>
        </p:spPr>
        <p:txBody>
          <a:bodyPr wrap="square">
            <a:spAutoFit/>
          </a:bodyPr>
          <a:lstStyle/>
          <a:p>
            <a:pPr marL="342900" indent="-342900">
              <a:buFont typeface="+mj-lt"/>
              <a:buAutoNum type="arabicPeriod" startAt="2"/>
            </a:pPr>
            <a:r>
              <a:rPr lang="es-MX" b="1" dirty="0"/>
              <a:t>Testing de integración:</a:t>
            </a:r>
            <a:r>
              <a:rPr lang="es-MX" dirty="0"/>
              <a:t> Se enfoca en verificar que los módulos del sistema, que funcionan correctamente de forma individual, también lo hagan de manera conjunta al interactuar. Se utiliza una </a:t>
            </a:r>
            <a:r>
              <a:rPr lang="es-MX" b="1" dirty="0"/>
              <a:t>estrategia incremental</a:t>
            </a:r>
            <a:r>
              <a:rPr lang="es-MX" dirty="0"/>
              <a:t>, que permite ensamblar gradualmente los componentes. Existen dos enfoques principales:</a:t>
            </a:r>
          </a:p>
          <a:p>
            <a:pPr marL="342900" indent="-342900">
              <a:buFont typeface="+mj-lt"/>
              <a:buAutoNum type="arabicPeriod" startAt="2"/>
            </a:pPr>
            <a:endParaRPr lang="es-MX" dirty="0"/>
          </a:p>
          <a:p>
            <a:pPr marL="742950" lvl="1" indent="-285750">
              <a:buFont typeface="Arial" panose="020B0604020202020204" pitchFamily="34" charset="0"/>
              <a:buChar char="•"/>
            </a:pPr>
            <a:r>
              <a:rPr lang="es-MX" b="1" dirty="0"/>
              <a:t>Integración de arriba hacia abajo (Top-Down): </a:t>
            </a:r>
            <a:r>
              <a:rPr lang="es-MX" dirty="0"/>
              <a:t>Se empiezan probando los módulos de alto nivel </a:t>
            </a:r>
            <a:r>
              <a:rPr lang="es-MX" dirty="0">
                <a:solidFill>
                  <a:srgbClr val="FF0000"/>
                </a:solidFill>
              </a:rPr>
              <a:t>(</a:t>
            </a:r>
            <a:r>
              <a:rPr lang="es-MX" dirty="0" err="1">
                <a:solidFill>
                  <a:srgbClr val="FF0000"/>
                </a:solidFill>
              </a:rPr>
              <a:t>Modulos</a:t>
            </a:r>
            <a:r>
              <a:rPr lang="es-MX" dirty="0">
                <a:solidFill>
                  <a:srgbClr val="FF0000"/>
                </a:solidFill>
              </a:rPr>
              <a:t> principales). </a:t>
            </a:r>
            <a:r>
              <a:rPr lang="es-MX" dirty="0"/>
              <a:t>Luego se integran gradualmente los módulos subordinados o llamados (Si no están desarrollados se usan programas auxiliares).</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b="1" dirty="0"/>
              <a:t>Integración de abajo hacia arriba (Bottom-Up): </a:t>
            </a:r>
            <a:r>
              <a:rPr lang="es-MX" dirty="0"/>
              <a:t>Se empiezan probando los módulos de más bajo nivel </a:t>
            </a:r>
            <a:r>
              <a:rPr lang="es-MX" dirty="0">
                <a:solidFill>
                  <a:srgbClr val="FF0000"/>
                </a:solidFill>
              </a:rPr>
              <a:t>(funciones utilitarias o de base de datos)</a:t>
            </a:r>
            <a:r>
              <a:rPr lang="es-MX" dirty="0"/>
              <a:t>.Luego se integran progresivamente los módulos superiores que los utilizan.</a:t>
            </a:r>
          </a:p>
          <a:p>
            <a:pPr lvl="1"/>
            <a:endParaRPr lang="es-MX" dirty="0"/>
          </a:p>
          <a:p>
            <a:r>
              <a:rPr lang="es-MX" dirty="0"/>
              <a:t>El objetivo ideal es combinar ambos esquemas, considerando las buenas prácticas:</a:t>
            </a:r>
          </a:p>
          <a:p>
            <a:endParaRPr lang="es-MX" dirty="0"/>
          </a:p>
          <a:p>
            <a:pPr marL="742950" lvl="1" indent="-285750">
              <a:buFont typeface="Arial" panose="020B0604020202020204" pitchFamily="34" charset="0"/>
              <a:buChar char="•"/>
            </a:pPr>
            <a:r>
              <a:rPr lang="es-MX" dirty="0"/>
              <a:t>Los </a:t>
            </a:r>
            <a:r>
              <a:rPr lang="es-MX" b="1" dirty="0"/>
              <a:t>módulos críticos</a:t>
            </a:r>
            <a:r>
              <a:rPr lang="es-MX" dirty="0"/>
              <a:t> deben ser probados lo antes posible.</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Las </a:t>
            </a:r>
            <a:r>
              <a:rPr lang="es-MX" b="1" dirty="0"/>
              <a:t>partes más complejas</a:t>
            </a:r>
            <a:r>
              <a:rPr lang="es-MX" dirty="0"/>
              <a:t> del sistema deben integrarse de forma progresiva.</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Se debe </a:t>
            </a:r>
            <a:r>
              <a:rPr lang="es-MX" b="1" dirty="0"/>
              <a:t>minimizar el uso de programas auxiliares</a:t>
            </a:r>
            <a:r>
              <a:rPr lang="es-MX" dirty="0"/>
              <a:t> optimizando el proceso de prueba.</a:t>
            </a:r>
          </a:p>
          <a:p>
            <a:endParaRPr lang="es-MX" dirty="0"/>
          </a:p>
        </p:txBody>
      </p:sp>
    </p:spTree>
    <p:extLst>
      <p:ext uri="{BB962C8B-B14F-4D97-AF65-F5344CB8AC3E}">
        <p14:creationId xmlns:p14="http://schemas.microsoft.com/office/powerpoint/2010/main" val="678546647"/>
      </p:ext>
    </p:extLst>
  </p:cSld>
  <p:clrMapOvr>
    <a:overrideClrMapping bg1="lt1" tx1="dk1" bg2="lt2" tx2="dk2" accent1="accent1" accent2="accent2" accent3="accent3" accent4="accent4" accent5="accent5" accent6="accent6" hlink="hlink" folHlink="folHlink"/>
  </p:clrMapOvr>
</p:sld>
</file>

<file path=ppt/slides/slide2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939324E-B620-FBBE-E661-E3E5B893042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0E94DCA-8A0C-BC38-6888-3C28BC41E14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TESTING</a:t>
            </a:r>
            <a:endParaRPr lang="es-AR" dirty="0"/>
          </a:p>
        </p:txBody>
      </p:sp>
      <p:sp>
        <p:nvSpPr>
          <p:cNvPr id="7" name="CuadroTexto 6">
            <a:extLst>
              <a:ext uri="{FF2B5EF4-FFF2-40B4-BE49-F238E27FC236}">
                <a16:creationId xmlns:a16="http://schemas.microsoft.com/office/drawing/2014/main" id="{E825B53C-DB15-43FE-DF72-ADBDC5A044C3}"/>
              </a:ext>
            </a:extLst>
          </p:cNvPr>
          <p:cNvSpPr txBox="1"/>
          <p:nvPr/>
        </p:nvSpPr>
        <p:spPr>
          <a:xfrm>
            <a:off x="175878" y="884004"/>
            <a:ext cx="11170146" cy="5078313"/>
          </a:xfrm>
          <a:prstGeom prst="rect">
            <a:avLst/>
          </a:prstGeom>
          <a:noFill/>
        </p:spPr>
        <p:txBody>
          <a:bodyPr wrap="square">
            <a:spAutoFit/>
          </a:bodyPr>
          <a:lstStyle/>
          <a:p>
            <a:r>
              <a:rPr lang="es-MX" b="1" dirty="0"/>
              <a:t>3. Testing de sistemas: </a:t>
            </a:r>
            <a:r>
              <a:rPr lang="es-MX" dirty="0"/>
              <a:t>Es la prueba del sistema completo</a:t>
            </a:r>
          </a:p>
          <a:p>
            <a:endParaRPr lang="es-MX" dirty="0"/>
          </a:p>
          <a:p>
            <a:pPr marL="742950" lvl="1" indent="-285750">
              <a:buFont typeface="Arial" panose="020B0604020202020204" pitchFamily="34" charset="0"/>
              <a:buChar char="•"/>
            </a:pPr>
            <a:r>
              <a:rPr lang="es-MX" dirty="0"/>
              <a:t>Busca determinar si el sistema en su globalidad opera satisfactoriamente cumpliendo con requerimientos funcionales y no funcionales.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El entorno en que se prueba debe ser lo más similar posible al de producción, para reducir al mínimo el riesgo de incidentes del ambiente. </a:t>
            </a:r>
          </a:p>
          <a:p>
            <a:pPr lvl="1"/>
            <a:endParaRPr lang="es-MX" dirty="0"/>
          </a:p>
          <a:p>
            <a:r>
              <a:rPr lang="es-MX" b="1" dirty="0" err="1"/>
              <a:t>Smoke</a:t>
            </a:r>
            <a:r>
              <a:rPr lang="es-MX" b="1" dirty="0"/>
              <a:t> Test &amp; </a:t>
            </a:r>
            <a:r>
              <a:rPr lang="es-MX" b="1" dirty="0" err="1"/>
              <a:t>Sanity</a:t>
            </a:r>
            <a:r>
              <a:rPr lang="es-MX" b="1" dirty="0"/>
              <a:t> Test </a:t>
            </a:r>
          </a:p>
          <a:p>
            <a:endParaRPr lang="es-MX" b="1" dirty="0"/>
          </a:p>
          <a:p>
            <a:pPr marL="285750" indent="-285750">
              <a:buFont typeface="Arial" panose="020B0604020202020204" pitchFamily="34" charset="0"/>
              <a:buChar char="•"/>
            </a:pPr>
            <a:r>
              <a:rPr lang="es-MX" b="1" dirty="0" err="1"/>
              <a:t>Smoke</a:t>
            </a:r>
            <a:r>
              <a:rPr lang="es-MX" b="1" dirty="0"/>
              <a:t> Test: </a:t>
            </a:r>
            <a:r>
              <a:rPr lang="es-MX" dirty="0"/>
              <a:t>Es una prueba inicial que se realiza después de recibir una versión del software para verificar si las funciones básicas funcionan correctamente. Su objetivo es asegurar que el sistema no falle de forma catastrófica y que vale la pena seguir con pruebas más profundas.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err="1"/>
              <a:t>Sanity</a:t>
            </a:r>
            <a:r>
              <a:rPr lang="es-MX" b="1" dirty="0"/>
              <a:t>-test: </a:t>
            </a:r>
            <a:r>
              <a:rPr lang="es-MX" dirty="0"/>
              <a:t>Se realiza después de aplicar una corrección o mejora específica para verificar que esa parte puntual funciona correctamente y que el cambio no rompió funcionalidades. </a:t>
            </a:r>
            <a:r>
              <a:rPr lang="es-MX" dirty="0" err="1">
                <a:solidFill>
                  <a:srgbClr val="FF0000"/>
                </a:solidFill>
              </a:rPr>
              <a:t>Ej</a:t>
            </a:r>
            <a:r>
              <a:rPr lang="es-MX" dirty="0">
                <a:solidFill>
                  <a:srgbClr val="FF0000"/>
                </a:solidFill>
              </a:rPr>
              <a:t>: Se corrigió el botón “Confirmar transferencia”. Ahora se revisa que se realice la transferencia, que el usuario reciba el mensaje de confirmación y que el nuevo saldo refleje la transferencia.</a:t>
            </a:r>
          </a:p>
        </p:txBody>
      </p:sp>
    </p:spTree>
    <p:extLst>
      <p:ext uri="{BB962C8B-B14F-4D97-AF65-F5344CB8AC3E}">
        <p14:creationId xmlns:p14="http://schemas.microsoft.com/office/powerpoint/2010/main" val="2698025627"/>
      </p:ext>
    </p:extLst>
  </p:cSld>
  <p:clrMapOvr>
    <a:overrideClrMapping bg1="lt1" tx1="dk1" bg2="lt2" tx2="dk2" accent1="accent1" accent2="accent2" accent3="accent3" accent4="accent4" accent5="accent5" accent6="accent6" hlink="hlink" folHlink="folHlink"/>
  </p:clrMapOvr>
</p:sld>
</file>

<file path=ppt/slides/slide2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50229C0-4164-3275-590D-1E001915B99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A3E28FE-D91A-4407-6DC8-EE97FAC54E9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NIVELES DE TESTING</a:t>
            </a:r>
            <a:endParaRPr lang="es-AR" dirty="0"/>
          </a:p>
        </p:txBody>
      </p:sp>
      <p:sp>
        <p:nvSpPr>
          <p:cNvPr id="7" name="CuadroTexto 6">
            <a:extLst>
              <a:ext uri="{FF2B5EF4-FFF2-40B4-BE49-F238E27FC236}">
                <a16:creationId xmlns:a16="http://schemas.microsoft.com/office/drawing/2014/main" id="{65343315-51DC-7C5E-F4EF-C8B8EA5C9953}"/>
              </a:ext>
            </a:extLst>
          </p:cNvPr>
          <p:cNvSpPr txBox="1"/>
          <p:nvPr/>
        </p:nvSpPr>
        <p:spPr>
          <a:xfrm>
            <a:off x="175878" y="884004"/>
            <a:ext cx="11170146" cy="2585323"/>
          </a:xfrm>
          <a:prstGeom prst="rect">
            <a:avLst/>
          </a:prstGeom>
          <a:noFill/>
        </p:spPr>
        <p:txBody>
          <a:bodyPr wrap="square">
            <a:spAutoFit/>
          </a:bodyPr>
          <a:lstStyle/>
          <a:p>
            <a:r>
              <a:rPr lang="es-MX" b="1" dirty="0"/>
              <a:t>4. Testing de aceptación: </a:t>
            </a:r>
            <a:r>
              <a:rPr lang="es-MX" dirty="0"/>
              <a:t>Es la prueba que realiza el usuario para ver si el producto cumple con lo solicitado, si se ajusta a sus necesidades.</a:t>
            </a:r>
          </a:p>
          <a:p>
            <a:endParaRPr lang="es-MX" dirty="0"/>
          </a:p>
          <a:p>
            <a:pPr marL="742950" lvl="1" indent="-285750">
              <a:buFont typeface="Arial" panose="020B0604020202020204" pitchFamily="34" charset="0"/>
              <a:buChar char="•"/>
            </a:pPr>
            <a:r>
              <a:rPr lang="es-MX" dirty="0"/>
              <a:t>La meta es establecer confianza en el sistema, sus partes y las características específicas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 Encontrar defectos no es el foco principal.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Comprende la prueba realizada por el usuario en ambiente de laboratorio (alfa) y  la prueba en ambientes de trabajo reales (beta).</a:t>
            </a:r>
            <a:endParaRPr lang="es-MX" dirty="0">
              <a:solidFill>
                <a:srgbClr val="FF0000"/>
              </a:solidFill>
            </a:endParaRPr>
          </a:p>
        </p:txBody>
      </p:sp>
    </p:spTree>
    <p:extLst>
      <p:ext uri="{BB962C8B-B14F-4D97-AF65-F5344CB8AC3E}">
        <p14:creationId xmlns:p14="http://schemas.microsoft.com/office/powerpoint/2010/main" val="3247516668"/>
      </p:ext>
    </p:extLst>
  </p:cSld>
  <p:clrMapOvr>
    <a:overrideClrMapping bg1="lt1" tx1="dk1" bg2="lt2" tx2="dk2" accent1="accent1" accent2="accent2" accent3="accent3" accent4="accent4" accent5="accent5" accent6="accent6" hlink="hlink" folHlink="folHlink"/>
  </p:clrMapOvr>
</p:sld>
</file>

<file path=ppt/slides/slide2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2BC47E5-71A3-971E-F822-8F1580A1013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231138C-19A4-332F-F480-798177935CE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a:t>
            </a:r>
            <a:endParaRPr lang="es-AR" dirty="0"/>
          </a:p>
        </p:txBody>
      </p:sp>
      <p:sp>
        <p:nvSpPr>
          <p:cNvPr id="7" name="CuadroTexto 6">
            <a:extLst>
              <a:ext uri="{FF2B5EF4-FFF2-40B4-BE49-F238E27FC236}">
                <a16:creationId xmlns:a16="http://schemas.microsoft.com/office/drawing/2014/main" id="{FC1625C0-E0E6-10BC-4D13-B735512A6195}"/>
              </a:ext>
            </a:extLst>
          </p:cNvPr>
          <p:cNvSpPr txBox="1"/>
          <p:nvPr/>
        </p:nvSpPr>
        <p:spPr>
          <a:xfrm>
            <a:off x="175878" y="884004"/>
            <a:ext cx="11170146" cy="2585323"/>
          </a:xfrm>
          <a:prstGeom prst="rect">
            <a:avLst/>
          </a:prstGeom>
          <a:noFill/>
        </p:spPr>
        <p:txBody>
          <a:bodyPr wrap="square">
            <a:spAutoFit/>
          </a:bodyPr>
          <a:lstStyle/>
          <a:p>
            <a:r>
              <a:rPr lang="es-MX" b="1" dirty="0"/>
              <a:t>¿Por qué usar métodos de testing?</a:t>
            </a:r>
          </a:p>
          <a:p>
            <a:endParaRPr lang="es-MX" b="1" dirty="0"/>
          </a:p>
          <a:p>
            <a:r>
              <a:rPr lang="es-MX" dirty="0"/>
              <a:t>El objetivo es optimizar el tiempo aplicado al testing. Dado que el testing exhaustivo es imposible, los métodos determinan que aspectos debería probar y en qué hacer foco, ya que el tiempo y presupuesto son limitados. </a:t>
            </a:r>
          </a:p>
          <a:p>
            <a:endParaRPr lang="es-MX" dirty="0"/>
          </a:p>
          <a:p>
            <a:pPr marL="285750" indent="-285750">
              <a:buFont typeface="Arial" panose="020B0604020202020204" pitchFamily="34" charset="0"/>
              <a:buChar char="•"/>
            </a:pPr>
            <a:r>
              <a:rPr lang="es-MX" dirty="0"/>
              <a:t>Hay que pasar por la mayor cantidad de funcionalidades con la menor cantidad de pruebas posibles</a:t>
            </a:r>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364950757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44F72-E7D2-95A4-8CDC-8DB9271A233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3A80714-3616-E8DB-D2CC-8BD2A4EBBFD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ROL DEL LIDER DE PROYECTO-EQUIPO</a:t>
            </a:r>
            <a:endParaRPr lang="es-AR" dirty="0"/>
          </a:p>
        </p:txBody>
      </p:sp>
      <p:sp>
        <p:nvSpPr>
          <p:cNvPr id="5" name="CuadroTexto 4">
            <a:extLst>
              <a:ext uri="{FF2B5EF4-FFF2-40B4-BE49-F238E27FC236}">
                <a16:creationId xmlns:a16="http://schemas.microsoft.com/office/drawing/2014/main" id="{E560DBDE-E82F-0DB9-B8A6-642BAB3176A8}"/>
              </a:ext>
            </a:extLst>
          </p:cNvPr>
          <p:cNvSpPr txBox="1"/>
          <p:nvPr/>
        </p:nvSpPr>
        <p:spPr>
          <a:xfrm>
            <a:off x="432620" y="1435961"/>
            <a:ext cx="9478296" cy="4801314"/>
          </a:xfrm>
          <a:prstGeom prst="rect">
            <a:avLst/>
          </a:prstGeom>
          <a:noFill/>
        </p:spPr>
        <p:txBody>
          <a:bodyPr wrap="square">
            <a:spAutoFit/>
          </a:bodyPr>
          <a:lstStyle/>
          <a:p>
            <a:r>
              <a:rPr lang="es-MX" b="1" dirty="0"/>
              <a:t>¿Qué es un equipo de proyecto?</a:t>
            </a:r>
          </a:p>
          <a:p>
            <a:endParaRPr lang="es-MX" dirty="0"/>
          </a:p>
          <a:p>
            <a:r>
              <a:rPr lang="es-MX" dirty="0"/>
              <a:t>Un grupo de personas comprometidas en alcanzar un conjunto de objetivos de los cuales se sienten mutuamente responsables.</a:t>
            </a:r>
          </a:p>
          <a:p>
            <a:endParaRPr lang="es-MX" dirty="0"/>
          </a:p>
          <a:p>
            <a:endParaRPr lang="es-MX" dirty="0"/>
          </a:p>
          <a:p>
            <a:endParaRPr lang="es-MX" dirty="0"/>
          </a:p>
          <a:p>
            <a:r>
              <a:rPr lang="es-MX" b="1" dirty="0"/>
              <a:t>¿Qué características tienen?</a:t>
            </a:r>
          </a:p>
          <a:p>
            <a:endParaRPr lang="es-MX" dirty="0"/>
          </a:p>
          <a:p>
            <a:pPr marL="285750" indent="-285750">
              <a:buFont typeface="Arial" panose="020B0604020202020204" pitchFamily="34" charset="0"/>
              <a:buChar char="•"/>
            </a:pPr>
            <a:r>
              <a:rPr lang="es-MX" dirty="0"/>
              <a:t>Poseen diversos conocimientos y habilidades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Pueden trabajar juntos efectivamente y desarrollar sinergia (Lograr mejores resultados trabando en equipo)</a:t>
            </a:r>
          </a:p>
          <a:p>
            <a:r>
              <a:rPr lang="es-MX" dirty="0"/>
              <a:t> </a:t>
            </a:r>
          </a:p>
          <a:p>
            <a:pPr marL="285750" indent="-285750">
              <a:buFont typeface="Arial" panose="020B0604020202020204" pitchFamily="34" charset="0"/>
              <a:buChar char="•"/>
            </a:pPr>
            <a:r>
              <a:rPr lang="es-MX" dirty="0"/>
              <a:t>Usualmente es un grupo pequeño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Tienen sentido de responsabilidad como una unidad</a:t>
            </a:r>
            <a:endParaRPr lang="es-AR" dirty="0"/>
          </a:p>
        </p:txBody>
      </p:sp>
    </p:spTree>
    <p:extLst>
      <p:ext uri="{BB962C8B-B14F-4D97-AF65-F5344CB8AC3E}">
        <p14:creationId xmlns:p14="http://schemas.microsoft.com/office/powerpoint/2010/main" val="32416729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168644C-5898-0828-13CC-D111D2A0971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C35F1D5-1A57-4B98-AFD4-6B97A8E82C2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1. Testing de caja negra</a:t>
            </a:r>
            <a:endParaRPr lang="es-AR" dirty="0"/>
          </a:p>
        </p:txBody>
      </p:sp>
      <p:sp>
        <p:nvSpPr>
          <p:cNvPr id="7" name="CuadroTexto 6">
            <a:extLst>
              <a:ext uri="{FF2B5EF4-FFF2-40B4-BE49-F238E27FC236}">
                <a16:creationId xmlns:a16="http://schemas.microsoft.com/office/drawing/2014/main" id="{8F32A801-F93F-3FC5-54E2-9D976FD5EEDB}"/>
              </a:ext>
            </a:extLst>
          </p:cNvPr>
          <p:cNvSpPr txBox="1"/>
          <p:nvPr/>
        </p:nvSpPr>
        <p:spPr>
          <a:xfrm>
            <a:off x="175878" y="884004"/>
            <a:ext cx="11170146" cy="4524315"/>
          </a:xfrm>
          <a:prstGeom prst="rect">
            <a:avLst/>
          </a:prstGeom>
          <a:noFill/>
        </p:spPr>
        <p:txBody>
          <a:bodyPr wrap="square">
            <a:spAutoFit/>
          </a:bodyPr>
          <a:lstStyle/>
          <a:p>
            <a:r>
              <a:rPr lang="es-MX" b="1" dirty="0"/>
              <a:t>Testing de Caja Negra:</a:t>
            </a:r>
            <a:endParaRPr lang="es-MX" dirty="0"/>
          </a:p>
          <a:p>
            <a:r>
              <a:rPr lang="es-MX" dirty="0"/>
              <a:t>Son métodos dinámicos donde se le aplican al sistema una serie de entradas y se analizan las salidas sin tener en cuenta la funcionalidad interna. Nos enfocamos en que hace sin tener en cuenta el como. Se clasifican en:</a:t>
            </a:r>
          </a:p>
          <a:p>
            <a:endParaRPr lang="es-MX" dirty="0"/>
          </a:p>
          <a:p>
            <a:endParaRPr lang="es-MX" dirty="0"/>
          </a:p>
          <a:p>
            <a:pPr marL="342900" indent="-342900">
              <a:buAutoNum type="arabicPeriod"/>
            </a:pPr>
            <a:r>
              <a:rPr lang="es-MX" b="1" dirty="0"/>
              <a:t>Basados en especificaciones: </a:t>
            </a:r>
            <a:r>
              <a:rPr lang="es-MX" dirty="0"/>
              <a:t>Se ejecutan utilizando documentación sobre especificaciones realizadas del producto.</a:t>
            </a:r>
          </a:p>
          <a:p>
            <a:pPr marL="342900" indent="-342900">
              <a:buAutoNum type="arabicPeriod"/>
            </a:pPr>
            <a:endParaRPr lang="es-MX" dirty="0"/>
          </a:p>
          <a:p>
            <a:pPr marL="800100" lvl="1" indent="-342900">
              <a:buFont typeface="Arial" panose="020B0604020202020204" pitchFamily="34" charset="0"/>
              <a:buChar char="•"/>
            </a:pPr>
            <a:r>
              <a:rPr lang="es-MX" dirty="0"/>
              <a:t>Partición de equivalencias</a:t>
            </a:r>
          </a:p>
          <a:p>
            <a:pPr marL="800100" lvl="1" indent="-342900">
              <a:buFont typeface="Arial" panose="020B0604020202020204" pitchFamily="34" charset="0"/>
              <a:buChar char="•"/>
            </a:pPr>
            <a:r>
              <a:rPr lang="es-MX" dirty="0"/>
              <a:t>Análisis de valores limites</a:t>
            </a:r>
          </a:p>
          <a:p>
            <a:pPr marL="342900" indent="-342900">
              <a:buAutoNum type="arabicPeriod"/>
            </a:pPr>
            <a:endParaRPr lang="es-MX" dirty="0"/>
          </a:p>
          <a:p>
            <a:pPr marL="342900" indent="-342900">
              <a:buAutoNum type="arabicPeriod"/>
            </a:pPr>
            <a:endParaRPr lang="es-MX" dirty="0"/>
          </a:p>
          <a:p>
            <a:pPr marL="342900" indent="-342900">
              <a:buAutoNum type="arabicPeriod"/>
            </a:pPr>
            <a:r>
              <a:rPr lang="es-MX" b="1" dirty="0"/>
              <a:t>Basados en la experiencia: </a:t>
            </a:r>
            <a:r>
              <a:rPr lang="es-MX" dirty="0"/>
              <a:t>La experiencia de quien se ocupa de determinar las entradas es fundamental.</a:t>
            </a:r>
          </a:p>
          <a:p>
            <a:pPr marL="342900" indent="-342900">
              <a:buAutoNum type="arabicPeriod"/>
            </a:pPr>
            <a:endParaRPr lang="es-MX" dirty="0"/>
          </a:p>
          <a:p>
            <a:pPr marL="800100" lvl="1" indent="-342900">
              <a:buFont typeface="Arial" panose="020B0604020202020204" pitchFamily="34" charset="0"/>
              <a:buChar char="•"/>
            </a:pPr>
            <a:r>
              <a:rPr lang="es-MX" dirty="0"/>
              <a:t>Adivinanza de defectos</a:t>
            </a:r>
          </a:p>
          <a:p>
            <a:pPr marL="800100" lvl="1" indent="-342900">
              <a:buFont typeface="Arial" panose="020B0604020202020204" pitchFamily="34" charset="0"/>
              <a:buChar char="•"/>
            </a:pPr>
            <a:r>
              <a:rPr lang="es-MX" dirty="0"/>
              <a:t>Testing exploratorio</a:t>
            </a:r>
          </a:p>
        </p:txBody>
      </p:sp>
    </p:spTree>
    <p:extLst>
      <p:ext uri="{BB962C8B-B14F-4D97-AF65-F5344CB8AC3E}">
        <p14:creationId xmlns:p14="http://schemas.microsoft.com/office/powerpoint/2010/main" val="3545063311"/>
      </p:ext>
    </p:extLst>
  </p:cSld>
  <p:clrMapOvr>
    <a:overrideClrMapping bg1="lt1" tx1="dk1" bg2="lt2" tx2="dk2" accent1="accent1" accent2="accent2" accent3="accent3" accent4="accent4" accent5="accent5" accent6="accent6" hlink="hlink" folHlink="folHlink"/>
  </p:clrMapOvr>
</p:sld>
</file>

<file path=ppt/slides/slide2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33F3B32-131A-A784-3937-5717E8339AF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2D1D574-9871-8266-8ECE-8B61D51805F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1. Testing de caja negra</a:t>
            </a:r>
            <a:endParaRPr lang="es-AR" dirty="0"/>
          </a:p>
        </p:txBody>
      </p:sp>
      <p:sp>
        <p:nvSpPr>
          <p:cNvPr id="7" name="CuadroTexto 6">
            <a:extLst>
              <a:ext uri="{FF2B5EF4-FFF2-40B4-BE49-F238E27FC236}">
                <a16:creationId xmlns:a16="http://schemas.microsoft.com/office/drawing/2014/main" id="{2F4CBA28-BFB0-F640-3347-9DA5A751E191}"/>
              </a:ext>
            </a:extLst>
          </p:cNvPr>
          <p:cNvSpPr txBox="1"/>
          <p:nvPr/>
        </p:nvSpPr>
        <p:spPr>
          <a:xfrm>
            <a:off x="175878" y="884004"/>
            <a:ext cx="11170146" cy="2862322"/>
          </a:xfrm>
          <a:prstGeom prst="rect">
            <a:avLst/>
          </a:prstGeom>
          <a:noFill/>
        </p:spPr>
        <p:txBody>
          <a:bodyPr wrap="square">
            <a:spAutoFit/>
          </a:bodyPr>
          <a:lstStyle/>
          <a:p>
            <a:r>
              <a:rPr lang="es-MX" b="1" dirty="0"/>
              <a:t>Partición de equivalencias:</a:t>
            </a:r>
          </a:p>
          <a:p>
            <a:endParaRPr lang="es-MX" b="1" dirty="0"/>
          </a:p>
          <a:p>
            <a:r>
              <a:rPr lang="es-MX" dirty="0"/>
              <a:t>Es un proceso que identifica un conjunto de clases de prueba representativas, de grandes conjuntos de otras pruebas posibles. La idea es que el producto bajo prueba, se comporte de la misma manera para todos los productos de la clase. Consiste en dos pasos:</a:t>
            </a:r>
          </a:p>
          <a:p>
            <a:endParaRPr lang="es-MX" b="1" dirty="0"/>
          </a:p>
          <a:p>
            <a:r>
              <a:rPr lang="es-MX" b="1" dirty="0"/>
              <a:t>a. Identificar clases de equivalencias (válidas y no validas): </a:t>
            </a:r>
            <a:r>
              <a:rPr lang="es-MX" dirty="0"/>
              <a:t>Identificar un conjunto de clases de pruebas representativas de conjuntos más grandes. </a:t>
            </a:r>
          </a:p>
          <a:p>
            <a:endParaRPr lang="es-MX" dirty="0"/>
          </a:p>
          <a:p>
            <a:endParaRPr lang="es-MX" dirty="0"/>
          </a:p>
        </p:txBody>
      </p:sp>
      <p:pic>
        <p:nvPicPr>
          <p:cNvPr id="3" name="Imagen 2">
            <a:extLst>
              <a:ext uri="{FF2B5EF4-FFF2-40B4-BE49-F238E27FC236}">
                <a16:creationId xmlns:a16="http://schemas.microsoft.com/office/drawing/2014/main" id="{DF1707C9-4F96-0B33-A821-3B2A3AAA5A8F}"/>
              </a:ext>
            </a:extLst>
          </p:cNvPr>
          <p:cNvPicPr>
            <a:picLocks noChangeAspect="1"/>
          </p:cNvPicPr>
          <p:nvPr/>
        </p:nvPicPr>
        <p:blipFill>
          <a:blip r:embed="rId4"/>
          <a:stretch>
            <a:fillRect/>
          </a:stretch>
        </p:blipFill>
        <p:spPr>
          <a:xfrm>
            <a:off x="387653" y="3545319"/>
            <a:ext cx="5338226" cy="3027546"/>
          </a:xfrm>
          <a:prstGeom prst="rect">
            <a:avLst/>
          </a:prstGeom>
        </p:spPr>
      </p:pic>
      <p:pic>
        <p:nvPicPr>
          <p:cNvPr id="6" name="Imagen 5">
            <a:extLst>
              <a:ext uri="{FF2B5EF4-FFF2-40B4-BE49-F238E27FC236}">
                <a16:creationId xmlns:a16="http://schemas.microsoft.com/office/drawing/2014/main" id="{827D42E0-859D-8AB7-0980-167612117ACB}"/>
              </a:ext>
            </a:extLst>
          </p:cNvPr>
          <p:cNvPicPr>
            <a:picLocks noChangeAspect="1"/>
          </p:cNvPicPr>
          <p:nvPr/>
        </p:nvPicPr>
        <p:blipFill>
          <a:blip r:embed="rId5"/>
          <a:stretch>
            <a:fillRect/>
          </a:stretch>
        </p:blipFill>
        <p:spPr>
          <a:xfrm>
            <a:off x="5937654" y="3429000"/>
            <a:ext cx="4554149" cy="3353831"/>
          </a:xfrm>
          <a:prstGeom prst="rect">
            <a:avLst/>
          </a:prstGeom>
        </p:spPr>
      </p:pic>
      <p:sp>
        <p:nvSpPr>
          <p:cNvPr id="9" name="CuadroTexto 8">
            <a:extLst>
              <a:ext uri="{FF2B5EF4-FFF2-40B4-BE49-F238E27FC236}">
                <a16:creationId xmlns:a16="http://schemas.microsoft.com/office/drawing/2014/main" id="{C7FD92D6-948A-225E-35AA-C506C046A8B7}"/>
              </a:ext>
            </a:extLst>
          </p:cNvPr>
          <p:cNvSpPr txBox="1"/>
          <p:nvPr/>
        </p:nvSpPr>
        <p:spPr>
          <a:xfrm>
            <a:off x="8947230" y="5482335"/>
            <a:ext cx="2969467" cy="1200329"/>
          </a:xfrm>
          <a:prstGeom prst="rect">
            <a:avLst/>
          </a:prstGeom>
          <a:noFill/>
        </p:spPr>
        <p:txBody>
          <a:bodyPr wrap="square">
            <a:spAutoFit/>
          </a:bodyPr>
          <a:lstStyle/>
          <a:p>
            <a:r>
              <a:rPr lang="es-MX" sz="1200" b="1" dirty="0"/>
              <a:t>Por ejemplo, ingresar "Azul" activa una acción específica, y ingresar "Amarillo" activa una acción </a:t>
            </a:r>
            <a:r>
              <a:rPr lang="es-MX" sz="1200" b="1" i="1" dirty="0"/>
              <a:t>diferente</a:t>
            </a:r>
            <a:r>
              <a:rPr lang="es-MX" sz="1200" b="1" dirty="0"/>
              <a:t>, entonces deberían considerarse "clases" separadas para propósitos de prueba, aunque ambas sean válidas</a:t>
            </a:r>
            <a:endParaRPr lang="es-AR" sz="1200" b="1" dirty="0"/>
          </a:p>
        </p:txBody>
      </p:sp>
    </p:spTree>
    <p:extLst>
      <p:ext uri="{BB962C8B-B14F-4D97-AF65-F5344CB8AC3E}">
        <p14:creationId xmlns:p14="http://schemas.microsoft.com/office/powerpoint/2010/main" val="2588832472"/>
      </p:ext>
    </p:extLst>
  </p:cSld>
  <p:clrMapOvr>
    <a:overrideClrMapping bg1="lt1" tx1="dk1" bg2="lt2" tx2="dk2" accent1="accent1" accent2="accent2" accent3="accent3" accent4="accent4" accent5="accent5" accent6="accent6" hlink="hlink" folHlink="folHlink"/>
  </p:clrMapOvr>
</p:sld>
</file>

<file path=ppt/slides/slide2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3AD251F-C902-A846-B29B-29D2E1DA2D3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96A7AD4-4389-1E66-11FD-46F52987CD5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1. Testing de caja negra</a:t>
            </a:r>
            <a:endParaRPr lang="es-AR" dirty="0"/>
          </a:p>
        </p:txBody>
      </p:sp>
      <p:sp>
        <p:nvSpPr>
          <p:cNvPr id="7" name="CuadroTexto 6">
            <a:extLst>
              <a:ext uri="{FF2B5EF4-FFF2-40B4-BE49-F238E27FC236}">
                <a16:creationId xmlns:a16="http://schemas.microsoft.com/office/drawing/2014/main" id="{E436F175-8EF8-8D2B-0FEA-EC6F9039BAE4}"/>
              </a:ext>
            </a:extLst>
          </p:cNvPr>
          <p:cNvSpPr txBox="1"/>
          <p:nvPr/>
        </p:nvSpPr>
        <p:spPr>
          <a:xfrm>
            <a:off x="175878" y="884004"/>
            <a:ext cx="11170146" cy="5355312"/>
          </a:xfrm>
          <a:prstGeom prst="rect">
            <a:avLst/>
          </a:prstGeom>
          <a:noFill/>
        </p:spPr>
        <p:txBody>
          <a:bodyPr wrap="square">
            <a:spAutoFit/>
          </a:bodyPr>
          <a:lstStyle/>
          <a:p>
            <a:r>
              <a:rPr lang="es-MX" b="1" dirty="0"/>
              <a:t>Partición de equivalencias:</a:t>
            </a:r>
          </a:p>
          <a:p>
            <a:endParaRPr lang="es-MX" b="1" dirty="0"/>
          </a:p>
          <a:p>
            <a:r>
              <a:rPr lang="es-MX" b="1" dirty="0"/>
              <a:t>b. Identificar los casos de prueba</a:t>
            </a:r>
          </a:p>
          <a:p>
            <a:endParaRPr lang="es-MX" dirty="0"/>
          </a:p>
          <a:p>
            <a:pPr marL="742950" lvl="1" indent="-285750">
              <a:buFont typeface="Arial" panose="020B0604020202020204" pitchFamily="34" charset="0"/>
              <a:buChar char="•"/>
            </a:pPr>
            <a:r>
              <a:rPr lang="es-MX" dirty="0"/>
              <a:t> Identificar un número único a cada clase </a:t>
            </a:r>
          </a:p>
          <a:p>
            <a:pPr marL="742950" lvl="1" indent="-285750">
              <a:buFont typeface="Arial" panose="020B0604020202020204" pitchFamily="34" charset="0"/>
              <a:buChar char="•"/>
            </a:pPr>
            <a:endParaRPr lang="es-MX" b="1" dirty="0"/>
          </a:p>
          <a:p>
            <a:pPr marL="742950" lvl="1" indent="-285750">
              <a:buFont typeface="Arial" panose="020B0604020202020204" pitchFamily="34" charset="0"/>
              <a:buChar char="•"/>
            </a:pPr>
            <a:r>
              <a:rPr lang="es-MX" dirty="0"/>
              <a:t>Diseñar casos de prueba: Cada caso de prueba debe cubrir una o más clases válidas que aún no hayan sido probadas. Para clases inválidas, diseñar casos separados, ya que probar varias clases inválidas juntas puede ocultar errores (ejemplo: si el primer dato inválido ya corta la ejecución, no se evalúan los demás).</a:t>
            </a:r>
          </a:p>
          <a:p>
            <a:pPr marL="742950" lvl="1" indent="-285750">
              <a:buFont typeface="Arial" panose="020B0604020202020204" pitchFamily="34" charset="0"/>
              <a:buChar char="•"/>
            </a:pPr>
            <a:endParaRPr lang="es-MX" dirty="0"/>
          </a:p>
          <a:p>
            <a:r>
              <a:rPr lang="es-MX" dirty="0">
                <a:solidFill>
                  <a:srgbClr val="FF0000"/>
                </a:solidFill>
              </a:rPr>
              <a:t>Ejemplo: Un formulario pide la edad y correo electrónico. Para la edad, la clase válida serían los valores entre 18 y 99 años, ya que son los únicos aceptados por el </a:t>
            </a:r>
            <a:r>
              <a:rPr lang="es-MX" dirty="0" err="1">
                <a:solidFill>
                  <a:srgbClr val="FF0000"/>
                </a:solidFill>
              </a:rPr>
              <a:t>sistema.Para</a:t>
            </a:r>
            <a:r>
              <a:rPr lang="es-MX" dirty="0">
                <a:solidFill>
                  <a:srgbClr val="FF0000"/>
                </a:solidFill>
              </a:rPr>
              <a:t> el correo electrónico, una dirección con formato correcto como test@mail.com pertenece a la clase válida, </a:t>
            </a:r>
          </a:p>
          <a:p>
            <a:endParaRPr lang="es-MX" dirty="0">
              <a:solidFill>
                <a:srgbClr val="FF0000"/>
              </a:solidFill>
            </a:endParaRPr>
          </a:p>
          <a:p>
            <a:pPr marL="285750" indent="-285750">
              <a:buFont typeface="Arial" panose="020B0604020202020204" pitchFamily="34" charset="0"/>
              <a:buChar char="•"/>
            </a:pPr>
            <a:r>
              <a:rPr lang="es-MX" dirty="0">
                <a:solidFill>
                  <a:srgbClr val="FF0000"/>
                </a:solidFill>
              </a:rPr>
              <a:t>Primer caso: usamos una edad válida (25) y un correo válido</a:t>
            </a:r>
          </a:p>
          <a:p>
            <a:pPr marL="285750" indent="-285750">
              <a:buFont typeface="Arial" panose="020B0604020202020204" pitchFamily="34" charset="0"/>
              <a:buChar char="•"/>
            </a:pPr>
            <a:r>
              <a:rPr lang="es-MX" dirty="0">
                <a:solidFill>
                  <a:srgbClr val="FF0000"/>
                </a:solidFill>
              </a:rPr>
              <a:t>Segundo caso: usamos una edad inválida (15) y correo válido. </a:t>
            </a:r>
          </a:p>
          <a:p>
            <a:pPr marL="285750" indent="-285750">
              <a:buFont typeface="Arial" panose="020B0604020202020204" pitchFamily="34" charset="0"/>
              <a:buChar char="•"/>
            </a:pPr>
            <a:r>
              <a:rPr lang="es-MX" dirty="0">
                <a:solidFill>
                  <a:srgbClr val="FF0000"/>
                </a:solidFill>
              </a:rPr>
              <a:t>Tercer caso: usamos una edad válida (25) y  un correo mal formado </a:t>
            </a:r>
          </a:p>
          <a:p>
            <a:endParaRPr lang="es-MX" dirty="0"/>
          </a:p>
        </p:txBody>
      </p:sp>
    </p:spTree>
    <p:extLst>
      <p:ext uri="{BB962C8B-B14F-4D97-AF65-F5344CB8AC3E}">
        <p14:creationId xmlns:p14="http://schemas.microsoft.com/office/powerpoint/2010/main" val="670745718"/>
      </p:ext>
    </p:extLst>
  </p:cSld>
  <p:clrMapOvr>
    <a:overrideClrMapping bg1="lt1" tx1="dk1" bg2="lt2" tx2="dk2" accent1="accent1" accent2="accent2" accent3="accent3" accent4="accent4" accent5="accent5" accent6="accent6" hlink="hlink" folHlink="folHlink"/>
  </p:clrMapOvr>
</p:sld>
</file>

<file path=ppt/slides/slide2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D87A6F2-BE06-B249-89A3-4794C02F9CA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5ABEC66-2461-5F80-1547-3FFEDF73F22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1. Testing de caja negra</a:t>
            </a:r>
            <a:endParaRPr lang="es-AR" dirty="0"/>
          </a:p>
        </p:txBody>
      </p:sp>
      <p:sp>
        <p:nvSpPr>
          <p:cNvPr id="7" name="CuadroTexto 6">
            <a:extLst>
              <a:ext uri="{FF2B5EF4-FFF2-40B4-BE49-F238E27FC236}">
                <a16:creationId xmlns:a16="http://schemas.microsoft.com/office/drawing/2014/main" id="{C5CEC47A-0B37-B114-0F14-F4789212CAAC}"/>
              </a:ext>
            </a:extLst>
          </p:cNvPr>
          <p:cNvSpPr txBox="1"/>
          <p:nvPr/>
        </p:nvSpPr>
        <p:spPr>
          <a:xfrm>
            <a:off x="175878" y="884004"/>
            <a:ext cx="11170146" cy="5355312"/>
          </a:xfrm>
          <a:prstGeom prst="rect">
            <a:avLst/>
          </a:prstGeom>
          <a:noFill/>
        </p:spPr>
        <p:txBody>
          <a:bodyPr wrap="square">
            <a:spAutoFit/>
          </a:bodyPr>
          <a:lstStyle/>
          <a:p>
            <a:r>
              <a:rPr lang="es-MX" b="1" dirty="0"/>
              <a:t>Análisis de valores limite:</a:t>
            </a:r>
          </a:p>
          <a:p>
            <a:endParaRPr lang="es-MX" b="1" dirty="0"/>
          </a:p>
          <a:p>
            <a:r>
              <a:rPr lang="es-MX" dirty="0"/>
              <a:t>Es una variante de la partición de equivalencias, en vez de seleccionar cualquier elemento como representativo de una clase de equivalencia, se seleccionan los bordes de una clase.</a:t>
            </a:r>
          </a:p>
          <a:p>
            <a:endParaRPr lang="es-MX" b="1" dirty="0"/>
          </a:p>
          <a:p>
            <a:endParaRPr lang="es-MX" b="1" dirty="0"/>
          </a:p>
          <a:p>
            <a:r>
              <a:rPr lang="es-MX" b="1" dirty="0"/>
              <a:t>Adivinanza de Defectos: </a:t>
            </a:r>
            <a:r>
              <a:rPr lang="es-MX" dirty="0"/>
              <a:t>Enfoque basado en la intuición y experiencia para identificar pruebas que probablemente expondrán defectos, se elabora una lista de defectos posibles o situaciones propensas a error, y luego se desarrollan pruebas basadas en la lista (</a:t>
            </a:r>
            <a:r>
              <a:rPr lang="es-MX" dirty="0" err="1">
                <a:solidFill>
                  <a:srgbClr val="FF0000"/>
                </a:solidFill>
              </a:rPr>
              <a:t>strings</a:t>
            </a:r>
            <a:r>
              <a:rPr lang="es-MX" dirty="0">
                <a:solidFill>
                  <a:srgbClr val="FF0000"/>
                </a:solidFill>
              </a:rPr>
              <a:t> nulos o vacíos, cero ocurrencias o instancias, caracteres blancos, números negativos)</a:t>
            </a:r>
            <a:endParaRPr lang="es-MX" dirty="0"/>
          </a:p>
          <a:p>
            <a:endParaRPr lang="es-MX" dirty="0"/>
          </a:p>
          <a:p>
            <a:pPr marL="742950" lvl="1" indent="-285750">
              <a:buFont typeface="Arial" panose="020B0604020202020204" pitchFamily="34" charset="0"/>
              <a:buChar char="•"/>
            </a:pPr>
            <a:r>
              <a:rPr lang="es-MX" dirty="0"/>
              <a:t>El historial de defectos puede ser muy útil.</a:t>
            </a:r>
          </a:p>
          <a:p>
            <a:pPr lvl="1"/>
            <a:endParaRPr lang="es-MX" dirty="0"/>
          </a:p>
          <a:p>
            <a:r>
              <a:rPr lang="es-MX" b="1" dirty="0"/>
              <a:t>Testing exploratorio: </a:t>
            </a:r>
            <a:r>
              <a:rPr lang="es-MX" dirty="0"/>
              <a:t>Su principal característica es que el aprendizaje, diseño y ejecución de pruebas se realizan de forma simultánea, el </a:t>
            </a:r>
            <a:r>
              <a:rPr lang="es-MX" dirty="0" err="1"/>
              <a:t>tester</a:t>
            </a:r>
            <a:r>
              <a:rPr lang="es-MX" dirty="0"/>
              <a:t> mientras prueba el software, aprende a manejar el sistema y con su experiencia y creatividad, crea nuevas pruebas. </a:t>
            </a:r>
          </a:p>
          <a:p>
            <a:endParaRPr lang="es-MX" dirty="0"/>
          </a:p>
          <a:p>
            <a:pPr marL="285750" indent="-285750">
              <a:buFont typeface="Arial" panose="020B0604020202020204" pitchFamily="34" charset="0"/>
              <a:buChar char="•"/>
            </a:pPr>
            <a:r>
              <a:rPr lang="es-MX" dirty="0"/>
              <a:t>La clave no es la técnica ni el elemento, sino el compromiso cognitivo del </a:t>
            </a:r>
            <a:r>
              <a:rPr lang="es-MX" dirty="0" err="1"/>
              <a:t>tester</a:t>
            </a:r>
            <a:r>
              <a:rPr lang="es-MX" dirty="0"/>
              <a:t> y su responsabilidad para gestionar el tiempo.</a:t>
            </a:r>
          </a:p>
        </p:txBody>
      </p:sp>
    </p:spTree>
    <p:extLst>
      <p:ext uri="{BB962C8B-B14F-4D97-AF65-F5344CB8AC3E}">
        <p14:creationId xmlns:p14="http://schemas.microsoft.com/office/powerpoint/2010/main" val="3595211866"/>
      </p:ext>
    </p:extLst>
  </p:cSld>
  <p:clrMapOvr>
    <a:overrideClrMapping bg1="lt1" tx1="dk1" bg2="lt2" tx2="dk2" accent1="accent1" accent2="accent2" accent3="accent3" accent4="accent4" accent5="accent5" accent6="accent6" hlink="hlink" folHlink="folHlink"/>
  </p:clrMapOvr>
</p:sld>
</file>

<file path=ppt/slides/slide2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6C8AFD5-F3A5-D9EF-19AC-74F53EE0AC6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F816F03-0132-4628-E719-334D5FEC9EC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0FDC72B7-1B43-EE2C-9102-C325C2FD62ED}"/>
              </a:ext>
            </a:extLst>
          </p:cNvPr>
          <p:cNvSpPr txBox="1"/>
          <p:nvPr/>
        </p:nvSpPr>
        <p:spPr>
          <a:xfrm>
            <a:off x="175878" y="884004"/>
            <a:ext cx="11170146" cy="3970318"/>
          </a:xfrm>
          <a:prstGeom prst="rect">
            <a:avLst/>
          </a:prstGeom>
          <a:noFill/>
        </p:spPr>
        <p:txBody>
          <a:bodyPr wrap="square">
            <a:spAutoFit/>
          </a:bodyPr>
          <a:lstStyle/>
          <a:p>
            <a:r>
              <a:rPr lang="es-MX" b="1" dirty="0"/>
              <a:t>Testing de caja blanca</a:t>
            </a:r>
          </a:p>
          <a:p>
            <a:endParaRPr lang="es-MX" dirty="0"/>
          </a:p>
          <a:p>
            <a:r>
              <a:rPr lang="es-MX" dirty="0"/>
              <a:t>Es una técnica de prueba basada en analizar la estructura interna del código. Su principal objetivo es garantizar una cobertura adecuada del código (test coverage), asegurando que los casos de prueba validen completamente la lógica interna de los componentes. Los casos de prueba deben garantizar que:</a:t>
            </a:r>
          </a:p>
          <a:p>
            <a:endParaRPr lang="es-MX" dirty="0"/>
          </a:p>
          <a:p>
            <a:r>
              <a:rPr lang="es-MX" dirty="0"/>
              <a:t>✅ Todos los caminos posibles dentro de un módulo se ejecuten al menos una vez.</a:t>
            </a:r>
          </a:p>
          <a:p>
            <a:endParaRPr lang="es-MX" dirty="0"/>
          </a:p>
          <a:p>
            <a:r>
              <a:rPr lang="es-MX" dirty="0"/>
              <a:t>✅ Todas las decisiones lógicas (condicionales) sean evaluadas tanto por su resultado verdadero como falso.</a:t>
            </a:r>
          </a:p>
          <a:p>
            <a:endParaRPr lang="es-MX" dirty="0"/>
          </a:p>
          <a:p>
            <a:r>
              <a:rPr lang="es-MX" dirty="0"/>
              <a:t>✅ Todos los bucles o ciclos se prueben en sus límites</a:t>
            </a:r>
          </a:p>
          <a:p>
            <a:endParaRPr lang="es-MX" dirty="0"/>
          </a:p>
          <a:p>
            <a:r>
              <a:rPr lang="es-MX" dirty="0"/>
              <a:t>✅ Se verifiquen las estructuras de datos internas, asegurando que su comportamiento y contenido sean válidos durante la ejecución.</a:t>
            </a:r>
          </a:p>
        </p:txBody>
      </p:sp>
      <p:pic>
        <p:nvPicPr>
          <p:cNvPr id="3" name="Imagen 2">
            <a:extLst>
              <a:ext uri="{FF2B5EF4-FFF2-40B4-BE49-F238E27FC236}">
                <a16:creationId xmlns:a16="http://schemas.microsoft.com/office/drawing/2014/main" id="{B7492E42-56CB-377D-9E39-691C0E1C2469}"/>
              </a:ext>
            </a:extLst>
          </p:cNvPr>
          <p:cNvPicPr>
            <a:picLocks noChangeAspect="1"/>
          </p:cNvPicPr>
          <p:nvPr/>
        </p:nvPicPr>
        <p:blipFill>
          <a:blip r:embed="rId4"/>
          <a:stretch>
            <a:fillRect/>
          </a:stretch>
        </p:blipFill>
        <p:spPr>
          <a:xfrm>
            <a:off x="3467179" y="4701623"/>
            <a:ext cx="5257641" cy="2016308"/>
          </a:xfrm>
          <a:prstGeom prst="rect">
            <a:avLst/>
          </a:prstGeom>
        </p:spPr>
      </p:pic>
    </p:spTree>
    <p:extLst>
      <p:ext uri="{BB962C8B-B14F-4D97-AF65-F5344CB8AC3E}">
        <p14:creationId xmlns:p14="http://schemas.microsoft.com/office/powerpoint/2010/main" val="715441284"/>
      </p:ext>
    </p:extLst>
  </p:cSld>
  <p:clrMapOvr>
    <a:overrideClrMapping bg1="lt1" tx1="dk1" bg2="lt2" tx2="dk2" accent1="accent1" accent2="accent2" accent3="accent3" accent4="accent4" accent5="accent5" accent6="accent6" hlink="hlink" folHlink="folHlink"/>
  </p:clrMapOvr>
</p:sld>
</file>

<file path=ppt/slides/slide2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6179145-9597-ABEE-2DFE-AC74FC3AAA7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0946A05-E959-FA77-D0FA-980009E1230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58B2D1FF-FAAB-27C1-732C-45CDA62B8E7D}"/>
              </a:ext>
            </a:extLst>
          </p:cNvPr>
          <p:cNvSpPr txBox="1"/>
          <p:nvPr/>
        </p:nvSpPr>
        <p:spPr>
          <a:xfrm>
            <a:off x="175878" y="884004"/>
            <a:ext cx="11170146" cy="5355312"/>
          </a:xfrm>
          <a:prstGeom prst="rect">
            <a:avLst/>
          </a:prstGeom>
          <a:noFill/>
        </p:spPr>
        <p:txBody>
          <a:bodyPr wrap="square">
            <a:spAutoFit/>
          </a:bodyPr>
          <a:lstStyle/>
          <a:p>
            <a:r>
              <a:rPr lang="es-MX" b="1" dirty="0"/>
              <a:t>Complejidad Ciclomática: </a:t>
            </a:r>
            <a:r>
              <a:rPr lang="es-MX" dirty="0"/>
              <a:t>Métrica de software de la complejidad de un programa. En testing define el número de caminos independientes en el conjunto básico y entrega un limite inferior para el número de casos necesarios para ejecutar todas las instrucciones al menos una vez</a:t>
            </a:r>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r>
              <a:rPr lang="es-MX" b="1" dirty="0"/>
              <a:t>Cobertura de enunciados o caminos básicos</a:t>
            </a:r>
          </a:p>
          <a:p>
            <a:endParaRPr lang="es-MX" b="1" dirty="0"/>
          </a:p>
          <a:p>
            <a:r>
              <a:rPr lang="es-MX" dirty="0"/>
              <a:t>Permite obtener una medida de complejidad de un diseño procedimental, y utilizarla para guiar la definición de caminos básicos de ejecución. </a:t>
            </a:r>
          </a:p>
          <a:p>
            <a:endParaRPr lang="es-MX" dirty="0"/>
          </a:p>
          <a:p>
            <a:pPr marL="742950" lvl="1" indent="-285750">
              <a:buFont typeface="Arial" panose="020B0604020202020204" pitchFamily="34" charset="0"/>
              <a:buChar char="•"/>
            </a:pPr>
            <a:r>
              <a:rPr lang="es-MX" dirty="0"/>
              <a:t>Se requiere poder representar la ejecución mediante grafos de flujo </a:t>
            </a:r>
          </a:p>
          <a:p>
            <a:pPr marL="742950" lvl="1" indent="-285750">
              <a:buFont typeface="Arial" panose="020B0604020202020204" pitchFamily="34" charset="0"/>
              <a:buChar char="•"/>
            </a:pPr>
            <a:r>
              <a:rPr lang="es-MX" dirty="0"/>
              <a:t>Se calcula la complejidad ciclomática </a:t>
            </a:r>
          </a:p>
          <a:p>
            <a:pPr marL="742950" lvl="1" indent="-285750">
              <a:buFont typeface="Arial" panose="020B0604020202020204" pitchFamily="34" charset="0"/>
              <a:buChar char="•"/>
            </a:pPr>
            <a:r>
              <a:rPr lang="es-MX" dirty="0"/>
              <a:t>Dado un grafo de flujo se generan casos de prueba </a:t>
            </a:r>
          </a:p>
        </p:txBody>
      </p:sp>
      <p:pic>
        <p:nvPicPr>
          <p:cNvPr id="10" name="Imagen 9">
            <a:extLst>
              <a:ext uri="{FF2B5EF4-FFF2-40B4-BE49-F238E27FC236}">
                <a16:creationId xmlns:a16="http://schemas.microsoft.com/office/drawing/2014/main" id="{042687E2-01E0-943A-A29A-2B69DC552797}"/>
              </a:ext>
            </a:extLst>
          </p:cNvPr>
          <p:cNvPicPr>
            <a:picLocks noChangeAspect="1"/>
          </p:cNvPicPr>
          <p:nvPr/>
        </p:nvPicPr>
        <p:blipFill>
          <a:blip r:embed="rId4"/>
          <a:stretch>
            <a:fillRect/>
          </a:stretch>
        </p:blipFill>
        <p:spPr>
          <a:xfrm>
            <a:off x="8079116" y="4875838"/>
            <a:ext cx="818527" cy="1851533"/>
          </a:xfrm>
          <a:prstGeom prst="rect">
            <a:avLst/>
          </a:prstGeom>
        </p:spPr>
      </p:pic>
      <p:pic>
        <p:nvPicPr>
          <p:cNvPr id="12" name="Imagen 11">
            <a:extLst>
              <a:ext uri="{FF2B5EF4-FFF2-40B4-BE49-F238E27FC236}">
                <a16:creationId xmlns:a16="http://schemas.microsoft.com/office/drawing/2014/main" id="{8B70E646-D8A9-5D94-7278-470F54B8A24E}"/>
              </a:ext>
            </a:extLst>
          </p:cNvPr>
          <p:cNvPicPr>
            <a:picLocks noChangeAspect="1"/>
          </p:cNvPicPr>
          <p:nvPr/>
        </p:nvPicPr>
        <p:blipFill>
          <a:blip r:embed="rId5"/>
          <a:stretch>
            <a:fillRect/>
          </a:stretch>
        </p:blipFill>
        <p:spPr>
          <a:xfrm>
            <a:off x="9096636" y="4875838"/>
            <a:ext cx="943485" cy="1851533"/>
          </a:xfrm>
          <a:prstGeom prst="rect">
            <a:avLst/>
          </a:prstGeom>
        </p:spPr>
      </p:pic>
      <p:pic>
        <p:nvPicPr>
          <p:cNvPr id="14" name="Imagen 13">
            <a:extLst>
              <a:ext uri="{FF2B5EF4-FFF2-40B4-BE49-F238E27FC236}">
                <a16:creationId xmlns:a16="http://schemas.microsoft.com/office/drawing/2014/main" id="{A4C8B56B-45EE-0B3E-D39A-D78C09978DDF}"/>
              </a:ext>
            </a:extLst>
          </p:cNvPr>
          <p:cNvPicPr>
            <a:picLocks noChangeAspect="1"/>
          </p:cNvPicPr>
          <p:nvPr/>
        </p:nvPicPr>
        <p:blipFill>
          <a:blip r:embed="rId6"/>
          <a:stretch>
            <a:fillRect/>
          </a:stretch>
        </p:blipFill>
        <p:spPr>
          <a:xfrm>
            <a:off x="10239114" y="4875838"/>
            <a:ext cx="688252" cy="1839294"/>
          </a:xfrm>
          <a:prstGeom prst="rect">
            <a:avLst/>
          </a:prstGeom>
        </p:spPr>
      </p:pic>
      <p:pic>
        <p:nvPicPr>
          <p:cNvPr id="16" name="Imagen 15">
            <a:extLst>
              <a:ext uri="{FF2B5EF4-FFF2-40B4-BE49-F238E27FC236}">
                <a16:creationId xmlns:a16="http://schemas.microsoft.com/office/drawing/2014/main" id="{5688EB34-25DB-1C0C-76DA-3F075B362B69}"/>
              </a:ext>
            </a:extLst>
          </p:cNvPr>
          <p:cNvPicPr>
            <a:picLocks noChangeAspect="1"/>
          </p:cNvPicPr>
          <p:nvPr/>
        </p:nvPicPr>
        <p:blipFill>
          <a:blip r:embed="rId7"/>
          <a:stretch>
            <a:fillRect/>
          </a:stretch>
        </p:blipFill>
        <p:spPr>
          <a:xfrm>
            <a:off x="334498" y="2019199"/>
            <a:ext cx="2688621" cy="1389236"/>
          </a:xfrm>
          <a:prstGeom prst="rect">
            <a:avLst/>
          </a:prstGeom>
        </p:spPr>
      </p:pic>
      <p:pic>
        <p:nvPicPr>
          <p:cNvPr id="18" name="Imagen 17">
            <a:extLst>
              <a:ext uri="{FF2B5EF4-FFF2-40B4-BE49-F238E27FC236}">
                <a16:creationId xmlns:a16="http://schemas.microsoft.com/office/drawing/2014/main" id="{39C9A122-4127-89FC-1712-A1F742D58EF3}"/>
              </a:ext>
            </a:extLst>
          </p:cNvPr>
          <p:cNvPicPr>
            <a:picLocks noChangeAspect="1"/>
          </p:cNvPicPr>
          <p:nvPr/>
        </p:nvPicPr>
        <p:blipFill>
          <a:blip r:embed="rId8"/>
          <a:stretch>
            <a:fillRect/>
          </a:stretch>
        </p:blipFill>
        <p:spPr>
          <a:xfrm>
            <a:off x="3439064" y="2019199"/>
            <a:ext cx="3410426" cy="485843"/>
          </a:xfrm>
          <a:prstGeom prst="rect">
            <a:avLst/>
          </a:prstGeom>
        </p:spPr>
      </p:pic>
      <p:pic>
        <p:nvPicPr>
          <p:cNvPr id="20" name="Imagen 19">
            <a:extLst>
              <a:ext uri="{FF2B5EF4-FFF2-40B4-BE49-F238E27FC236}">
                <a16:creationId xmlns:a16="http://schemas.microsoft.com/office/drawing/2014/main" id="{43B36622-8350-E442-12F8-D982FD7809B5}"/>
              </a:ext>
            </a:extLst>
          </p:cNvPr>
          <p:cNvPicPr>
            <a:picLocks noChangeAspect="1"/>
          </p:cNvPicPr>
          <p:nvPr/>
        </p:nvPicPr>
        <p:blipFill>
          <a:blip r:embed="rId9"/>
          <a:stretch>
            <a:fillRect/>
          </a:stretch>
        </p:blipFill>
        <p:spPr>
          <a:xfrm>
            <a:off x="7447839" y="1709753"/>
            <a:ext cx="3562284" cy="2032365"/>
          </a:xfrm>
          <a:prstGeom prst="rect">
            <a:avLst/>
          </a:prstGeom>
        </p:spPr>
      </p:pic>
    </p:spTree>
    <p:extLst>
      <p:ext uri="{BB962C8B-B14F-4D97-AF65-F5344CB8AC3E}">
        <p14:creationId xmlns:p14="http://schemas.microsoft.com/office/powerpoint/2010/main" val="1878557585"/>
      </p:ext>
    </p:extLst>
  </p:cSld>
  <p:clrMapOvr>
    <a:overrideClrMapping bg1="lt1" tx1="dk1" bg2="lt2" tx2="dk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E2282D5-17E5-3047-C009-14030C24886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FE62D97-0238-4E98-6CF8-C39B7F1CC4B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557060F6-A6A9-6696-864E-5A6495F52624}"/>
              </a:ext>
            </a:extLst>
          </p:cNvPr>
          <p:cNvSpPr txBox="1"/>
          <p:nvPr/>
        </p:nvSpPr>
        <p:spPr>
          <a:xfrm>
            <a:off x="175878" y="884004"/>
            <a:ext cx="11170146" cy="646331"/>
          </a:xfrm>
          <a:prstGeom prst="rect">
            <a:avLst/>
          </a:prstGeom>
          <a:noFill/>
        </p:spPr>
        <p:txBody>
          <a:bodyPr wrap="square">
            <a:spAutoFit/>
          </a:bodyPr>
          <a:lstStyle/>
          <a:p>
            <a:r>
              <a:rPr lang="es-MX" b="1" dirty="0"/>
              <a:t>Cobertura de enunciados o caminos básicos</a:t>
            </a:r>
          </a:p>
          <a:p>
            <a:endParaRPr lang="es-MX" b="1" dirty="0"/>
          </a:p>
        </p:txBody>
      </p:sp>
      <p:sp>
        <p:nvSpPr>
          <p:cNvPr id="9" name="CuadroTexto 8">
            <a:extLst>
              <a:ext uri="{FF2B5EF4-FFF2-40B4-BE49-F238E27FC236}">
                <a16:creationId xmlns:a16="http://schemas.microsoft.com/office/drawing/2014/main" id="{8AC8155B-78D6-91C1-E980-3E0016E84FF8}"/>
              </a:ext>
            </a:extLst>
          </p:cNvPr>
          <p:cNvSpPr txBox="1"/>
          <p:nvPr/>
        </p:nvSpPr>
        <p:spPr>
          <a:xfrm>
            <a:off x="175878" y="1427260"/>
            <a:ext cx="8025730" cy="3693319"/>
          </a:xfrm>
          <a:prstGeom prst="rect">
            <a:avLst/>
          </a:prstGeom>
          <a:noFill/>
        </p:spPr>
        <p:txBody>
          <a:bodyPr wrap="square">
            <a:spAutoFit/>
          </a:bodyPr>
          <a:lstStyle/>
          <a:p>
            <a:r>
              <a:rPr lang="es-MX" dirty="0"/>
              <a:t>Pasos del diseño de pruebas mediante el camino básico</a:t>
            </a:r>
          </a:p>
          <a:p>
            <a:endParaRPr lang="es-MX" dirty="0"/>
          </a:p>
          <a:p>
            <a:pPr marL="342900" indent="-342900">
              <a:buFont typeface="+mj-lt"/>
              <a:buAutoNum type="arabicPeriod"/>
            </a:pPr>
            <a:r>
              <a:rPr lang="es-MX" dirty="0"/>
              <a:t>Obtener el grafo de flujo</a:t>
            </a:r>
          </a:p>
          <a:p>
            <a:pPr marL="342900" indent="-342900">
              <a:buFont typeface="+mj-lt"/>
              <a:buAutoNum type="arabicPeriod"/>
            </a:pPr>
            <a:endParaRPr lang="es-MX" dirty="0"/>
          </a:p>
          <a:p>
            <a:pPr marL="342900" indent="-342900">
              <a:buFont typeface="+mj-lt"/>
              <a:buAutoNum type="arabicPeriod"/>
            </a:pPr>
            <a:r>
              <a:rPr lang="es-MX" dirty="0"/>
              <a:t>Obtener la complejidad ciclomática del grafo</a:t>
            </a:r>
          </a:p>
          <a:p>
            <a:pPr marL="342900" indent="-342900">
              <a:buFont typeface="+mj-lt"/>
              <a:buAutoNum type="arabicPeriod"/>
            </a:pPr>
            <a:endParaRPr lang="es-MX" dirty="0"/>
          </a:p>
          <a:p>
            <a:pPr marL="342900" indent="-342900">
              <a:buFont typeface="+mj-lt"/>
              <a:buAutoNum type="arabicPeriod"/>
            </a:pPr>
            <a:r>
              <a:rPr lang="es-MX" dirty="0"/>
              <a:t>Definir el conjunto básico de caminos independientes </a:t>
            </a:r>
          </a:p>
          <a:p>
            <a:pPr marL="342900" indent="-342900">
              <a:buFont typeface="+mj-lt"/>
              <a:buAutoNum type="arabicPeriod"/>
            </a:pPr>
            <a:endParaRPr lang="es-MX" dirty="0"/>
          </a:p>
          <a:p>
            <a:pPr marL="342900" indent="-342900">
              <a:buFont typeface="+mj-lt"/>
              <a:buAutoNum type="arabicPeriod"/>
            </a:pPr>
            <a:r>
              <a:rPr lang="es-MX" dirty="0"/>
              <a:t>Determinar los casos de prueba que permitan la ejecución de cada uno de los caminos anteriores</a:t>
            </a:r>
          </a:p>
          <a:p>
            <a:pPr marL="342900" indent="-342900">
              <a:buFont typeface="+mj-lt"/>
              <a:buAutoNum type="arabicPeriod"/>
            </a:pPr>
            <a:endParaRPr lang="es-MX" dirty="0"/>
          </a:p>
          <a:p>
            <a:pPr marL="342900" indent="-342900">
              <a:buFont typeface="+mj-lt"/>
              <a:buAutoNum type="arabicPeriod"/>
            </a:pPr>
            <a:r>
              <a:rPr lang="es-MX" dirty="0"/>
              <a:t>Ejecutar cada caso de prueba y comprobar que los resultados son los esperad</a:t>
            </a:r>
            <a:endParaRPr lang="es-AR" dirty="0"/>
          </a:p>
        </p:txBody>
      </p:sp>
    </p:spTree>
    <p:extLst>
      <p:ext uri="{BB962C8B-B14F-4D97-AF65-F5344CB8AC3E}">
        <p14:creationId xmlns:p14="http://schemas.microsoft.com/office/powerpoint/2010/main" val="629869527"/>
      </p:ext>
    </p:extLst>
  </p:cSld>
  <p:clrMapOvr>
    <a:overrideClrMapping bg1="lt1" tx1="dk1" bg2="lt2" tx2="dk2" accent1="accent1" accent2="accent2" accent3="accent3" accent4="accent4" accent5="accent5" accent6="accent6" hlink="hlink" folHlink="folHlink"/>
  </p:clrMapOvr>
</p:sld>
</file>

<file path=ppt/slides/slide2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19F8369-56B4-082B-9A16-57A17587EE4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8DBB08E-6A3E-6582-7162-0C2C2D032CF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FE8CBEDB-1D74-175C-8F69-644EA44A10D0}"/>
              </a:ext>
            </a:extLst>
          </p:cNvPr>
          <p:cNvSpPr txBox="1"/>
          <p:nvPr/>
        </p:nvSpPr>
        <p:spPr>
          <a:xfrm>
            <a:off x="175878" y="884004"/>
            <a:ext cx="11170146" cy="646331"/>
          </a:xfrm>
          <a:prstGeom prst="rect">
            <a:avLst/>
          </a:prstGeom>
          <a:noFill/>
        </p:spPr>
        <p:txBody>
          <a:bodyPr wrap="square">
            <a:spAutoFit/>
          </a:bodyPr>
          <a:lstStyle/>
          <a:p>
            <a:r>
              <a:rPr lang="es-MX" b="1" dirty="0"/>
              <a:t>Cobertura de enunciados o caminos básicos</a:t>
            </a:r>
          </a:p>
          <a:p>
            <a:endParaRPr lang="es-MX" b="1" dirty="0"/>
          </a:p>
        </p:txBody>
      </p:sp>
      <p:pic>
        <p:nvPicPr>
          <p:cNvPr id="3" name="Imagen 2">
            <a:extLst>
              <a:ext uri="{FF2B5EF4-FFF2-40B4-BE49-F238E27FC236}">
                <a16:creationId xmlns:a16="http://schemas.microsoft.com/office/drawing/2014/main" id="{0B5CBF15-96A3-93F7-0BAD-6587F7FAA7C4}"/>
              </a:ext>
            </a:extLst>
          </p:cNvPr>
          <p:cNvPicPr>
            <a:picLocks noChangeAspect="1"/>
          </p:cNvPicPr>
          <p:nvPr/>
        </p:nvPicPr>
        <p:blipFill>
          <a:blip r:embed="rId4"/>
          <a:stretch>
            <a:fillRect/>
          </a:stretch>
        </p:blipFill>
        <p:spPr>
          <a:xfrm>
            <a:off x="360749" y="1668586"/>
            <a:ext cx="6058746" cy="3334215"/>
          </a:xfrm>
          <a:prstGeom prst="rect">
            <a:avLst/>
          </a:prstGeom>
        </p:spPr>
      </p:pic>
      <p:pic>
        <p:nvPicPr>
          <p:cNvPr id="6" name="Imagen 5">
            <a:extLst>
              <a:ext uri="{FF2B5EF4-FFF2-40B4-BE49-F238E27FC236}">
                <a16:creationId xmlns:a16="http://schemas.microsoft.com/office/drawing/2014/main" id="{3C5FC7BC-1696-8554-01C0-06BBB641A4CC}"/>
              </a:ext>
            </a:extLst>
          </p:cNvPr>
          <p:cNvPicPr>
            <a:picLocks noChangeAspect="1"/>
          </p:cNvPicPr>
          <p:nvPr/>
        </p:nvPicPr>
        <p:blipFill>
          <a:blip r:embed="rId5"/>
          <a:stretch>
            <a:fillRect/>
          </a:stretch>
        </p:blipFill>
        <p:spPr>
          <a:xfrm>
            <a:off x="7138689" y="1709087"/>
            <a:ext cx="3940883" cy="3253212"/>
          </a:xfrm>
          <a:prstGeom prst="rect">
            <a:avLst/>
          </a:prstGeom>
        </p:spPr>
      </p:pic>
      <p:sp>
        <p:nvSpPr>
          <p:cNvPr id="9" name="CuadroTexto 8">
            <a:extLst>
              <a:ext uri="{FF2B5EF4-FFF2-40B4-BE49-F238E27FC236}">
                <a16:creationId xmlns:a16="http://schemas.microsoft.com/office/drawing/2014/main" id="{7384850A-5982-D47F-90A1-3580B8185CE3}"/>
              </a:ext>
            </a:extLst>
          </p:cNvPr>
          <p:cNvSpPr txBox="1"/>
          <p:nvPr/>
        </p:nvSpPr>
        <p:spPr>
          <a:xfrm>
            <a:off x="249593" y="5189414"/>
            <a:ext cx="6097554" cy="1477328"/>
          </a:xfrm>
          <a:prstGeom prst="rect">
            <a:avLst/>
          </a:prstGeom>
          <a:noFill/>
        </p:spPr>
        <p:txBody>
          <a:bodyPr wrap="square">
            <a:spAutoFit/>
          </a:bodyPr>
          <a:lstStyle/>
          <a:p>
            <a:r>
              <a:rPr lang="pt-BR" b="1" dirty="0"/>
              <a:t>M</a:t>
            </a:r>
            <a:r>
              <a:rPr lang="pt-BR" dirty="0"/>
              <a:t> = E − N + 2*P </a:t>
            </a:r>
          </a:p>
          <a:p>
            <a:r>
              <a:rPr lang="pt-BR" b="1" dirty="0"/>
              <a:t>M</a:t>
            </a:r>
            <a:r>
              <a:rPr lang="pt-BR" dirty="0"/>
              <a:t> = 12 − 10 + 2*1 </a:t>
            </a:r>
          </a:p>
          <a:p>
            <a:r>
              <a:rPr lang="pt-BR" b="1" dirty="0"/>
              <a:t>M</a:t>
            </a:r>
            <a:r>
              <a:rPr lang="pt-BR" dirty="0"/>
              <a:t> = 4 </a:t>
            </a:r>
          </a:p>
          <a:p>
            <a:r>
              <a:rPr lang="pt-BR" b="1" dirty="0"/>
              <a:t>M</a:t>
            </a:r>
            <a:r>
              <a:rPr lang="pt-BR" dirty="0"/>
              <a:t> = Número de </a:t>
            </a:r>
            <a:r>
              <a:rPr lang="pt-BR" dirty="0" err="1"/>
              <a:t>regiones</a:t>
            </a:r>
            <a:r>
              <a:rPr lang="pt-BR" dirty="0"/>
              <a:t> + 1 </a:t>
            </a:r>
          </a:p>
          <a:p>
            <a:r>
              <a:rPr lang="pt-BR" b="1" dirty="0"/>
              <a:t>M</a:t>
            </a:r>
            <a:r>
              <a:rPr lang="pt-BR" dirty="0"/>
              <a:t> = 3 + 1 M = 4</a:t>
            </a:r>
            <a:endParaRPr lang="es-AR" dirty="0"/>
          </a:p>
        </p:txBody>
      </p:sp>
      <p:pic>
        <p:nvPicPr>
          <p:cNvPr id="13" name="Imagen 12">
            <a:extLst>
              <a:ext uri="{FF2B5EF4-FFF2-40B4-BE49-F238E27FC236}">
                <a16:creationId xmlns:a16="http://schemas.microsoft.com/office/drawing/2014/main" id="{B8E9AA39-82AA-8BCE-7B5E-31DDC2E521F7}"/>
              </a:ext>
            </a:extLst>
          </p:cNvPr>
          <p:cNvPicPr>
            <a:picLocks noChangeAspect="1"/>
          </p:cNvPicPr>
          <p:nvPr/>
        </p:nvPicPr>
        <p:blipFill>
          <a:blip r:embed="rId6"/>
          <a:stretch>
            <a:fillRect/>
          </a:stretch>
        </p:blipFill>
        <p:spPr>
          <a:xfrm>
            <a:off x="7363940" y="5189414"/>
            <a:ext cx="3490379" cy="1244672"/>
          </a:xfrm>
          <a:prstGeom prst="rect">
            <a:avLst/>
          </a:prstGeom>
        </p:spPr>
      </p:pic>
    </p:spTree>
    <p:extLst>
      <p:ext uri="{BB962C8B-B14F-4D97-AF65-F5344CB8AC3E}">
        <p14:creationId xmlns:p14="http://schemas.microsoft.com/office/powerpoint/2010/main" val="1260984164"/>
      </p:ext>
    </p:extLst>
  </p:cSld>
  <p:clrMapOvr>
    <a:overrideClrMapping bg1="lt1" tx1="dk1" bg2="lt2" tx2="dk2" accent1="accent1" accent2="accent2" accent3="accent3" accent4="accent4" accent5="accent5" accent6="accent6" hlink="hlink" folHlink="folHlink"/>
  </p:clrMapOvr>
</p:sld>
</file>

<file path=ppt/slides/slide2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AFCD7CC-0B6A-2CCC-8B87-48EB4CA7A69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D09DC1A-5C4A-E15D-67F5-D0752264303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C34C1B16-FD7E-D80D-BDA6-244E80268120}"/>
              </a:ext>
            </a:extLst>
          </p:cNvPr>
          <p:cNvSpPr txBox="1"/>
          <p:nvPr/>
        </p:nvSpPr>
        <p:spPr>
          <a:xfrm>
            <a:off x="175878" y="884004"/>
            <a:ext cx="11170146" cy="369332"/>
          </a:xfrm>
          <a:prstGeom prst="rect">
            <a:avLst/>
          </a:prstGeom>
          <a:noFill/>
        </p:spPr>
        <p:txBody>
          <a:bodyPr wrap="square">
            <a:spAutoFit/>
          </a:bodyPr>
          <a:lstStyle/>
          <a:p>
            <a:r>
              <a:rPr lang="es-AR" b="1" dirty="0"/>
              <a:t>Cobertura de secuencias o sentencias: </a:t>
            </a:r>
            <a:r>
              <a:rPr lang="es-AR" dirty="0"/>
              <a:t>Recorrer todos los caminos lógicos. </a:t>
            </a:r>
            <a:endParaRPr lang="es-MX" b="1" dirty="0"/>
          </a:p>
        </p:txBody>
      </p:sp>
      <p:pic>
        <p:nvPicPr>
          <p:cNvPr id="3" name="Imagen 2">
            <a:extLst>
              <a:ext uri="{FF2B5EF4-FFF2-40B4-BE49-F238E27FC236}">
                <a16:creationId xmlns:a16="http://schemas.microsoft.com/office/drawing/2014/main" id="{FF9CE1E6-D4AB-A887-1C50-1F0886EF7784}"/>
              </a:ext>
            </a:extLst>
          </p:cNvPr>
          <p:cNvPicPr>
            <a:picLocks noChangeAspect="1"/>
          </p:cNvPicPr>
          <p:nvPr/>
        </p:nvPicPr>
        <p:blipFill>
          <a:blip r:embed="rId4"/>
          <a:stretch>
            <a:fillRect/>
          </a:stretch>
        </p:blipFill>
        <p:spPr>
          <a:xfrm>
            <a:off x="254198" y="2001617"/>
            <a:ext cx="5185438" cy="2178498"/>
          </a:xfrm>
          <a:prstGeom prst="rect">
            <a:avLst/>
          </a:prstGeom>
        </p:spPr>
      </p:pic>
      <p:pic>
        <p:nvPicPr>
          <p:cNvPr id="6" name="Imagen 5">
            <a:extLst>
              <a:ext uri="{FF2B5EF4-FFF2-40B4-BE49-F238E27FC236}">
                <a16:creationId xmlns:a16="http://schemas.microsoft.com/office/drawing/2014/main" id="{F6E06194-925A-940B-0E74-AD420DB0BD01}"/>
              </a:ext>
            </a:extLst>
          </p:cNvPr>
          <p:cNvPicPr>
            <a:picLocks noChangeAspect="1"/>
          </p:cNvPicPr>
          <p:nvPr/>
        </p:nvPicPr>
        <p:blipFill>
          <a:blip r:embed="rId5"/>
          <a:stretch>
            <a:fillRect/>
          </a:stretch>
        </p:blipFill>
        <p:spPr>
          <a:xfrm>
            <a:off x="6096000" y="1864446"/>
            <a:ext cx="3288902" cy="4004510"/>
          </a:xfrm>
          <a:prstGeom prst="rect">
            <a:avLst/>
          </a:prstGeom>
        </p:spPr>
      </p:pic>
    </p:spTree>
    <p:extLst>
      <p:ext uri="{BB962C8B-B14F-4D97-AF65-F5344CB8AC3E}">
        <p14:creationId xmlns:p14="http://schemas.microsoft.com/office/powerpoint/2010/main" val="2257321934"/>
      </p:ext>
    </p:extLst>
  </p:cSld>
  <p:clrMapOvr>
    <a:overrideClrMapping bg1="lt1" tx1="dk1" bg2="lt2" tx2="dk2" accent1="accent1" accent2="accent2" accent3="accent3" accent4="accent4" accent5="accent5" accent6="accent6" hlink="hlink" folHlink="folHlink"/>
  </p:clrMapOvr>
</p:sld>
</file>

<file path=ppt/slides/slide2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C2C80B1-32D6-1256-FD49-16EC4356B3D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E4D62DC-B495-17CF-8246-0D8148DF1D2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5A87B977-2AED-E62D-7123-E73894381AB5}"/>
              </a:ext>
            </a:extLst>
          </p:cNvPr>
          <p:cNvSpPr txBox="1"/>
          <p:nvPr/>
        </p:nvSpPr>
        <p:spPr>
          <a:xfrm>
            <a:off x="175878" y="884004"/>
            <a:ext cx="11170146" cy="646331"/>
          </a:xfrm>
          <a:prstGeom prst="rect">
            <a:avLst/>
          </a:prstGeom>
          <a:noFill/>
        </p:spPr>
        <p:txBody>
          <a:bodyPr wrap="square">
            <a:spAutoFit/>
          </a:bodyPr>
          <a:lstStyle/>
          <a:p>
            <a:r>
              <a:rPr lang="es-MX" b="1" dirty="0"/>
              <a:t>Cobertura de decisión: </a:t>
            </a:r>
            <a:r>
              <a:rPr lang="es-MX" dirty="0"/>
              <a:t>Recorrer cada decisión al menos una vez por ambas ramas. Invocar al menos una vez cada punto de entrada.</a:t>
            </a:r>
            <a:endParaRPr lang="es-MX" b="1" dirty="0"/>
          </a:p>
        </p:txBody>
      </p:sp>
      <p:pic>
        <p:nvPicPr>
          <p:cNvPr id="5" name="Imagen 4">
            <a:extLst>
              <a:ext uri="{FF2B5EF4-FFF2-40B4-BE49-F238E27FC236}">
                <a16:creationId xmlns:a16="http://schemas.microsoft.com/office/drawing/2014/main" id="{849E3B4A-4295-5872-0E7D-F62FCBDA0297}"/>
              </a:ext>
            </a:extLst>
          </p:cNvPr>
          <p:cNvPicPr>
            <a:picLocks noChangeAspect="1"/>
          </p:cNvPicPr>
          <p:nvPr/>
        </p:nvPicPr>
        <p:blipFill>
          <a:blip r:embed="rId4"/>
          <a:stretch>
            <a:fillRect/>
          </a:stretch>
        </p:blipFill>
        <p:spPr>
          <a:xfrm>
            <a:off x="1986038" y="1939695"/>
            <a:ext cx="8394606" cy="4034301"/>
          </a:xfrm>
          <a:prstGeom prst="rect">
            <a:avLst/>
          </a:prstGeom>
        </p:spPr>
      </p:pic>
    </p:spTree>
    <p:extLst>
      <p:ext uri="{BB962C8B-B14F-4D97-AF65-F5344CB8AC3E}">
        <p14:creationId xmlns:p14="http://schemas.microsoft.com/office/powerpoint/2010/main" val="103993541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148F9-0154-AEBF-5FBC-82A751503A8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B7B57B3-AA6A-E3E4-B9CE-64F8D2E8366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ROL DEL LIDER DE PROYECTO-EQUIPO</a:t>
            </a:r>
            <a:endParaRPr lang="es-AR" dirty="0"/>
          </a:p>
        </p:txBody>
      </p:sp>
      <p:sp>
        <p:nvSpPr>
          <p:cNvPr id="5" name="CuadroTexto 4">
            <a:extLst>
              <a:ext uri="{FF2B5EF4-FFF2-40B4-BE49-F238E27FC236}">
                <a16:creationId xmlns:a16="http://schemas.microsoft.com/office/drawing/2014/main" id="{7B35104C-B153-F413-8EA6-A707DBDBF776}"/>
              </a:ext>
            </a:extLst>
          </p:cNvPr>
          <p:cNvSpPr txBox="1"/>
          <p:nvPr/>
        </p:nvSpPr>
        <p:spPr>
          <a:xfrm>
            <a:off x="432620" y="1435961"/>
            <a:ext cx="9478296" cy="3693319"/>
          </a:xfrm>
          <a:prstGeom prst="rect">
            <a:avLst/>
          </a:prstGeom>
          <a:noFill/>
        </p:spPr>
        <p:txBody>
          <a:bodyPr wrap="square">
            <a:spAutoFit/>
          </a:bodyPr>
          <a:lstStyle/>
          <a:p>
            <a:r>
              <a:rPr lang="es-MX" b="1" dirty="0"/>
              <a:t>¿Qué es el líder de proyecto (Project Manager)?</a:t>
            </a:r>
          </a:p>
          <a:p>
            <a:endParaRPr lang="es-MX" b="1" dirty="0"/>
          </a:p>
          <a:p>
            <a:r>
              <a:rPr lang="es-MX" dirty="0"/>
              <a:t>Es la persona responsable de planificar, coordinar y controlar las actividades necesarias para cumplir los objetivos del proyecto. Es responsable de </a:t>
            </a:r>
          </a:p>
          <a:p>
            <a:pPr marL="342900" indent="-342900">
              <a:buFont typeface="+mj-lt"/>
              <a:buAutoNum type="arabicPeriod"/>
            </a:pPr>
            <a:endParaRPr lang="es-MX" dirty="0"/>
          </a:p>
          <a:p>
            <a:pPr marL="342900" indent="-342900">
              <a:buFont typeface="+mj-lt"/>
              <a:buAutoNum type="arabicPeriod"/>
            </a:pPr>
            <a:r>
              <a:rPr lang="es-MX" dirty="0"/>
              <a:t>Definir el alcance del proyecto </a:t>
            </a:r>
          </a:p>
          <a:p>
            <a:pPr marL="342900" indent="-342900">
              <a:buFont typeface="+mj-lt"/>
              <a:buAutoNum type="arabicPeriod"/>
            </a:pPr>
            <a:r>
              <a:rPr lang="es-MX" dirty="0"/>
              <a:t>Identificar Stakeholders</a:t>
            </a:r>
          </a:p>
          <a:p>
            <a:pPr marL="342900" indent="-342900">
              <a:buFont typeface="+mj-lt"/>
              <a:buAutoNum type="arabicPeriod"/>
            </a:pPr>
            <a:r>
              <a:rPr lang="es-MX" dirty="0"/>
              <a:t>Detallar de tareas, estimar tiempos y requerimientos </a:t>
            </a:r>
          </a:p>
          <a:p>
            <a:pPr marL="342900" indent="-342900">
              <a:buFont typeface="+mj-lt"/>
              <a:buAutoNum type="arabicPeriod"/>
            </a:pPr>
            <a:r>
              <a:rPr lang="es-MX" dirty="0"/>
              <a:t>Identificar recursos y presupuestos </a:t>
            </a:r>
          </a:p>
          <a:p>
            <a:pPr marL="342900" indent="-342900">
              <a:buFont typeface="+mj-lt"/>
              <a:buAutoNum type="arabicPeriod"/>
            </a:pPr>
            <a:r>
              <a:rPr lang="es-MX" dirty="0"/>
              <a:t>Identificar y evaluar riesgos </a:t>
            </a:r>
          </a:p>
          <a:p>
            <a:pPr marL="342900" indent="-342900">
              <a:buFont typeface="+mj-lt"/>
              <a:buAutoNum type="arabicPeriod"/>
            </a:pPr>
            <a:r>
              <a:rPr lang="es-MX" dirty="0"/>
              <a:t>Controlar hitos </a:t>
            </a:r>
          </a:p>
          <a:p>
            <a:pPr marL="342900" indent="-342900">
              <a:buFont typeface="+mj-lt"/>
              <a:buAutoNum type="arabicPeriod"/>
            </a:pPr>
            <a:r>
              <a:rPr lang="es-MX" dirty="0"/>
              <a:t>Participar en revisiones de las fases del proyecto </a:t>
            </a:r>
          </a:p>
          <a:p>
            <a:pPr marL="342900" indent="-342900">
              <a:buFont typeface="+mj-lt"/>
              <a:buAutoNum type="arabicPeriod"/>
            </a:pPr>
            <a:r>
              <a:rPr lang="es-MX" dirty="0"/>
              <a:t>Administrar el proceso de control de cambios</a:t>
            </a:r>
            <a:endParaRPr lang="es-AR" dirty="0"/>
          </a:p>
        </p:txBody>
      </p:sp>
    </p:spTree>
    <p:extLst>
      <p:ext uri="{BB962C8B-B14F-4D97-AF65-F5344CB8AC3E}">
        <p14:creationId xmlns:p14="http://schemas.microsoft.com/office/powerpoint/2010/main" val="23726761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BE70CB9-23A8-EB8D-A523-0170CDF7126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9EAC5A9-9445-C844-E226-D77F1868DB4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4AAB6AC3-32CB-E016-3396-7D12C2006CCB}"/>
              </a:ext>
            </a:extLst>
          </p:cNvPr>
          <p:cNvSpPr txBox="1"/>
          <p:nvPr/>
        </p:nvSpPr>
        <p:spPr>
          <a:xfrm>
            <a:off x="175878" y="884004"/>
            <a:ext cx="11170146" cy="369332"/>
          </a:xfrm>
          <a:prstGeom prst="rect">
            <a:avLst/>
          </a:prstGeom>
          <a:noFill/>
        </p:spPr>
        <p:txBody>
          <a:bodyPr wrap="square">
            <a:spAutoFit/>
          </a:bodyPr>
          <a:lstStyle/>
          <a:p>
            <a:r>
              <a:rPr lang="es-MX" b="1" dirty="0"/>
              <a:t>Cobertura de condición: </a:t>
            </a:r>
            <a:r>
              <a:rPr lang="es-MX" dirty="0"/>
              <a:t>Cada condición en una decisión tenga todos los resultados posibles. </a:t>
            </a:r>
            <a:endParaRPr lang="es-MX" b="1" dirty="0"/>
          </a:p>
        </p:txBody>
      </p:sp>
      <p:pic>
        <p:nvPicPr>
          <p:cNvPr id="3" name="Imagen 2">
            <a:extLst>
              <a:ext uri="{FF2B5EF4-FFF2-40B4-BE49-F238E27FC236}">
                <a16:creationId xmlns:a16="http://schemas.microsoft.com/office/drawing/2014/main" id="{860A7449-BAC9-6951-C34C-F76C7072A64A}"/>
              </a:ext>
            </a:extLst>
          </p:cNvPr>
          <p:cNvPicPr>
            <a:picLocks noChangeAspect="1"/>
          </p:cNvPicPr>
          <p:nvPr/>
        </p:nvPicPr>
        <p:blipFill>
          <a:blip r:embed="rId4"/>
          <a:stretch>
            <a:fillRect/>
          </a:stretch>
        </p:blipFill>
        <p:spPr>
          <a:xfrm>
            <a:off x="1676401" y="1955078"/>
            <a:ext cx="7844585" cy="3792579"/>
          </a:xfrm>
          <a:prstGeom prst="rect">
            <a:avLst/>
          </a:prstGeom>
        </p:spPr>
      </p:pic>
    </p:spTree>
    <p:extLst>
      <p:ext uri="{BB962C8B-B14F-4D97-AF65-F5344CB8AC3E}">
        <p14:creationId xmlns:p14="http://schemas.microsoft.com/office/powerpoint/2010/main" val="293299456"/>
      </p:ext>
    </p:extLst>
  </p:cSld>
  <p:clrMapOvr>
    <a:overrideClrMapping bg1="lt1" tx1="dk1" bg2="lt2" tx2="dk2" accent1="accent1" accent2="accent2" accent3="accent3" accent4="accent4" accent5="accent5" accent6="accent6" hlink="hlink" folHlink="folHlink"/>
  </p:clrMapOvr>
</p:sld>
</file>

<file path=ppt/slides/slide2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DBC493A-4625-7885-A12E-ADF98B84AC0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8C619F5-D32A-951A-72D1-6481E35A62A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8FE7F82C-22F1-ACF3-EBEC-4FBB54E5401A}"/>
              </a:ext>
            </a:extLst>
          </p:cNvPr>
          <p:cNvSpPr txBox="1"/>
          <p:nvPr/>
        </p:nvSpPr>
        <p:spPr>
          <a:xfrm>
            <a:off x="175878" y="884004"/>
            <a:ext cx="11170146" cy="646331"/>
          </a:xfrm>
          <a:prstGeom prst="rect">
            <a:avLst/>
          </a:prstGeom>
          <a:noFill/>
        </p:spPr>
        <p:txBody>
          <a:bodyPr wrap="square">
            <a:spAutoFit/>
          </a:bodyPr>
          <a:lstStyle/>
          <a:p>
            <a:r>
              <a:rPr lang="es-MX" b="1" dirty="0"/>
              <a:t>Cobertura de decisión/condición: </a:t>
            </a:r>
            <a:r>
              <a:rPr lang="es-MX" dirty="0"/>
              <a:t>Verificar que cada condición en una decisión tenga todas las posibles salidas y cada punto de entrada sea activado al menos una vez.</a:t>
            </a:r>
            <a:endParaRPr lang="es-MX" b="1" dirty="0"/>
          </a:p>
        </p:txBody>
      </p:sp>
      <p:pic>
        <p:nvPicPr>
          <p:cNvPr id="5" name="Imagen 4">
            <a:extLst>
              <a:ext uri="{FF2B5EF4-FFF2-40B4-BE49-F238E27FC236}">
                <a16:creationId xmlns:a16="http://schemas.microsoft.com/office/drawing/2014/main" id="{EFFE7D8F-F622-CABE-7011-45259F15D103}"/>
              </a:ext>
            </a:extLst>
          </p:cNvPr>
          <p:cNvPicPr>
            <a:picLocks noChangeAspect="1"/>
          </p:cNvPicPr>
          <p:nvPr/>
        </p:nvPicPr>
        <p:blipFill>
          <a:blip r:embed="rId4"/>
          <a:stretch>
            <a:fillRect/>
          </a:stretch>
        </p:blipFill>
        <p:spPr>
          <a:xfrm>
            <a:off x="1890383" y="1915487"/>
            <a:ext cx="7337592" cy="3497357"/>
          </a:xfrm>
          <a:prstGeom prst="rect">
            <a:avLst/>
          </a:prstGeom>
        </p:spPr>
      </p:pic>
    </p:spTree>
    <p:extLst>
      <p:ext uri="{BB962C8B-B14F-4D97-AF65-F5344CB8AC3E}">
        <p14:creationId xmlns:p14="http://schemas.microsoft.com/office/powerpoint/2010/main" val="2113496866"/>
      </p:ext>
    </p:extLst>
  </p:cSld>
  <p:clrMapOvr>
    <a:overrideClrMapping bg1="lt1" tx1="dk1" bg2="lt2" tx2="dk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25B6658-4E68-1246-7576-D561CB69FEE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8198EE6-18B4-2708-7C4A-1B969A18E21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FBA6CB57-C8E5-65C5-093C-86A6383015AE}"/>
              </a:ext>
            </a:extLst>
          </p:cNvPr>
          <p:cNvSpPr txBox="1"/>
          <p:nvPr/>
        </p:nvSpPr>
        <p:spPr>
          <a:xfrm>
            <a:off x="175878" y="884004"/>
            <a:ext cx="11170146" cy="646331"/>
          </a:xfrm>
          <a:prstGeom prst="rect">
            <a:avLst/>
          </a:prstGeom>
          <a:noFill/>
        </p:spPr>
        <p:txBody>
          <a:bodyPr wrap="square">
            <a:spAutoFit/>
          </a:bodyPr>
          <a:lstStyle/>
          <a:p>
            <a:r>
              <a:rPr lang="es-MX" b="1" dirty="0"/>
              <a:t>Cobertura múltiple: </a:t>
            </a:r>
            <a:r>
              <a:rPr lang="es-MX" dirty="0"/>
              <a:t>Ejecutar todas las combinaciones posibles de resultados de condición en cada decisión y todos los puntos de entrada al menos una vez. </a:t>
            </a:r>
            <a:endParaRPr lang="es-MX" b="1" dirty="0"/>
          </a:p>
        </p:txBody>
      </p:sp>
      <p:pic>
        <p:nvPicPr>
          <p:cNvPr id="3" name="Imagen 2">
            <a:extLst>
              <a:ext uri="{FF2B5EF4-FFF2-40B4-BE49-F238E27FC236}">
                <a16:creationId xmlns:a16="http://schemas.microsoft.com/office/drawing/2014/main" id="{F3E1AF57-A7AB-79EF-1823-A2FC232ABEA8}"/>
              </a:ext>
            </a:extLst>
          </p:cNvPr>
          <p:cNvPicPr>
            <a:picLocks noChangeAspect="1"/>
          </p:cNvPicPr>
          <p:nvPr/>
        </p:nvPicPr>
        <p:blipFill>
          <a:blip r:embed="rId4"/>
          <a:srcRect t="7783"/>
          <a:stretch>
            <a:fillRect/>
          </a:stretch>
        </p:blipFill>
        <p:spPr>
          <a:xfrm>
            <a:off x="1538146" y="2083132"/>
            <a:ext cx="8627863" cy="3890864"/>
          </a:xfrm>
          <a:prstGeom prst="rect">
            <a:avLst/>
          </a:prstGeom>
        </p:spPr>
      </p:pic>
    </p:spTree>
    <p:extLst>
      <p:ext uri="{BB962C8B-B14F-4D97-AF65-F5344CB8AC3E}">
        <p14:creationId xmlns:p14="http://schemas.microsoft.com/office/powerpoint/2010/main" val="3748173600"/>
      </p:ext>
    </p:extLst>
  </p:cSld>
  <p:clrMapOvr>
    <a:overrideClrMapping bg1="lt1" tx1="dk1" bg2="lt2" tx2="dk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D1B0B4A-1CFA-8F22-34EA-DB5D790F3B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7F84E7C-4661-7570-5082-18DF1E262EC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ESTRATEGIAS/METODOS DE TESTING: 2. TESTING DE CAJA BLANCA</a:t>
            </a:r>
            <a:endParaRPr lang="es-AR" dirty="0"/>
          </a:p>
        </p:txBody>
      </p:sp>
      <p:sp>
        <p:nvSpPr>
          <p:cNvPr id="7" name="CuadroTexto 6">
            <a:extLst>
              <a:ext uri="{FF2B5EF4-FFF2-40B4-BE49-F238E27FC236}">
                <a16:creationId xmlns:a16="http://schemas.microsoft.com/office/drawing/2014/main" id="{9D7DFB6C-4C7E-D943-473B-6C03E3A55D5A}"/>
              </a:ext>
            </a:extLst>
          </p:cNvPr>
          <p:cNvSpPr txBox="1"/>
          <p:nvPr/>
        </p:nvSpPr>
        <p:spPr>
          <a:xfrm>
            <a:off x="175878" y="884004"/>
            <a:ext cx="11170146" cy="4247317"/>
          </a:xfrm>
          <a:prstGeom prst="rect">
            <a:avLst/>
          </a:prstGeom>
          <a:noFill/>
        </p:spPr>
        <p:txBody>
          <a:bodyPr wrap="square">
            <a:spAutoFit/>
          </a:bodyPr>
          <a:lstStyle/>
          <a:p>
            <a:r>
              <a:rPr lang="es-MX" b="1" dirty="0"/>
              <a:t>¿Cuál es el mejor método?</a:t>
            </a:r>
          </a:p>
          <a:p>
            <a:endParaRPr lang="es-MX" dirty="0"/>
          </a:p>
          <a:p>
            <a:r>
              <a:rPr lang="es-MX" dirty="0"/>
              <a:t>Es no usar un único método. Usar una variedad de técnicas ayudará a un testing efectivo. </a:t>
            </a:r>
            <a:endParaRPr lang="es-MX" b="1" dirty="0"/>
          </a:p>
          <a:p>
            <a:endParaRPr lang="es-MX" b="1" dirty="0"/>
          </a:p>
          <a:p>
            <a:r>
              <a:rPr lang="es-MX" b="1" dirty="0"/>
              <a:t>Razones para hacer testing de caja blanca </a:t>
            </a:r>
          </a:p>
          <a:p>
            <a:endParaRPr lang="es-MX" dirty="0"/>
          </a:p>
          <a:p>
            <a:pPr marL="342900" indent="-342900">
              <a:buAutoNum type="arabicPeriod"/>
            </a:pPr>
            <a:r>
              <a:rPr lang="es-MX" dirty="0"/>
              <a:t>Los errores lógicos y supuestos incorrectos suelen encontrarse en caminos del código que rara vez se ejecutan. Cuanto menos probable sea que un camino se utilice en la ejecución normal del programa, más probable es que contenga errores. </a:t>
            </a:r>
          </a:p>
          <a:p>
            <a:pPr marL="342900" indent="-342900">
              <a:buAutoNum type="arabicPeriod"/>
            </a:pPr>
            <a:endParaRPr lang="es-MX" dirty="0"/>
          </a:p>
          <a:p>
            <a:pPr marL="342900" indent="-342900">
              <a:buAutoNum type="arabicPeriod"/>
            </a:pPr>
            <a:r>
              <a:rPr lang="es-MX" dirty="0"/>
              <a:t>Muchas veces se asume erróneamente que ciertos caminos “nunca se ejecutarán” o son "seguros por lógica".</a:t>
            </a:r>
          </a:p>
          <a:p>
            <a:pPr marL="342900" indent="-342900">
              <a:buAutoNum type="arabicPeriod"/>
            </a:pPr>
            <a:endParaRPr lang="es-MX" dirty="0"/>
          </a:p>
          <a:p>
            <a:pPr marL="342900" indent="-342900">
              <a:buAutoNum type="arabicPeriod"/>
            </a:pPr>
            <a:r>
              <a:rPr lang="es-MX" dirty="0"/>
              <a:t>Pueden existir errores tipográficos o pequeños descuidos en el código (por ejemplo, usar = en vez de == en una condición), que son difíciles de detectar con pruebas de caja negra.</a:t>
            </a:r>
          </a:p>
        </p:txBody>
      </p:sp>
    </p:spTree>
    <p:extLst>
      <p:ext uri="{BB962C8B-B14F-4D97-AF65-F5344CB8AC3E}">
        <p14:creationId xmlns:p14="http://schemas.microsoft.com/office/powerpoint/2010/main" val="4091410956"/>
      </p:ext>
    </p:extLst>
  </p:cSld>
  <p:clrMapOvr>
    <a:overrideClrMapping bg1="lt1" tx1="dk1" bg2="lt2" tx2="dk2" accent1="accent1" accent2="accent2" accent3="accent3" accent4="accent4" accent5="accent5" accent6="accent6" hlink="hlink" folHlink="folHlink"/>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4D694-FDF3-72D0-E045-6544F04FD010}"/>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69535F95-53AA-A3D5-E5F6-1596D795C7A5}"/>
              </a:ext>
            </a:extLst>
          </p:cNvPr>
          <p:cNvSpPr txBox="1"/>
          <p:nvPr/>
        </p:nvSpPr>
        <p:spPr>
          <a:xfrm>
            <a:off x="88491" y="171442"/>
            <a:ext cx="12103509" cy="3139321"/>
          </a:xfrm>
          <a:prstGeom prst="rect">
            <a:avLst/>
          </a:prstGeom>
          <a:noFill/>
        </p:spPr>
        <p:txBody>
          <a:bodyPr wrap="square" rtlCol="0">
            <a:spAutoFit/>
          </a:bodyPr>
          <a:lstStyle/>
          <a:p>
            <a:r>
              <a:rPr lang="es-MX" b="1" i="1" dirty="0"/>
              <a:t>¿Qué comprende la Ingeniería de Software? 							Definición</a:t>
            </a:r>
            <a:endParaRPr lang="es-MX" b="1" dirty="0"/>
          </a:p>
          <a:p>
            <a:endParaRPr lang="es-MX" dirty="0"/>
          </a:p>
          <a:p>
            <a:endParaRPr lang="es-MX" dirty="0"/>
          </a:p>
          <a:p>
            <a:r>
              <a:rPr lang="es-MX" dirty="0"/>
              <a:t>El software es Información estructurada con propiedades lógicas y funcionales, creada y mantenida en varias formas y representaciones, confeccionada para ser procesada por una computadora en su estado más desarrollado.</a:t>
            </a:r>
          </a:p>
          <a:p>
            <a:endParaRPr lang="es-MX" dirty="0"/>
          </a:p>
          <a:p>
            <a:endParaRPr lang="es-MX" dirty="0"/>
          </a:p>
          <a:p>
            <a:pPr marL="342900" indent="-342900">
              <a:buAutoNum type="arabicPeriod"/>
            </a:pPr>
            <a:r>
              <a:rPr lang="es-MX" dirty="0"/>
              <a:t>Conjunto de instrucciones que cuando se ejecutan proporcionan características, función y desempeño buscados </a:t>
            </a:r>
          </a:p>
          <a:p>
            <a:pPr marL="342900" indent="-342900">
              <a:buAutoNum type="arabicPeriod"/>
            </a:pPr>
            <a:endParaRPr lang="es-MX" dirty="0"/>
          </a:p>
          <a:p>
            <a:pPr marL="342900" indent="-342900">
              <a:buAutoNum type="arabicPeriod"/>
            </a:pPr>
            <a:r>
              <a:rPr lang="es-MX" dirty="0"/>
              <a:t>Estructuras de datos que permiten a los programas manipular adecuadamente la información.</a:t>
            </a:r>
          </a:p>
          <a:p>
            <a:pPr marL="342900" indent="-342900">
              <a:buAutoNum type="arabicPeriod"/>
            </a:pPr>
            <a:endParaRPr lang="es-MX" dirty="0"/>
          </a:p>
        </p:txBody>
      </p:sp>
    </p:spTree>
    <p:extLst>
      <p:ext uri="{BB962C8B-B14F-4D97-AF65-F5344CB8AC3E}">
        <p14:creationId xmlns:p14="http://schemas.microsoft.com/office/powerpoint/2010/main" val="36088588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9AE6A-8A79-1203-4284-92A1EA63501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6C027AD7-9788-7025-8952-B2141B966926}"/>
              </a:ext>
            </a:extLst>
          </p:cNvPr>
          <p:cNvSpPr txBox="1"/>
          <p:nvPr/>
        </p:nvSpPr>
        <p:spPr>
          <a:xfrm>
            <a:off x="88491" y="171442"/>
            <a:ext cx="12103509" cy="5355312"/>
          </a:xfrm>
          <a:prstGeom prst="rect">
            <a:avLst/>
          </a:prstGeom>
          <a:noFill/>
        </p:spPr>
        <p:txBody>
          <a:bodyPr wrap="square" rtlCol="0">
            <a:spAutoFit/>
          </a:bodyPr>
          <a:lstStyle/>
          <a:p>
            <a:r>
              <a:rPr lang="es-MX" b="1" i="1" dirty="0"/>
              <a:t>¿Qué comprende la Ingeniería de Software? 				   		Cambios en el software</a:t>
            </a:r>
            <a:endParaRPr lang="es-MX" b="1" dirty="0"/>
          </a:p>
          <a:p>
            <a:endParaRPr lang="es-MX" dirty="0"/>
          </a:p>
          <a:p>
            <a:r>
              <a:rPr lang="es-MX" dirty="0"/>
              <a:t>Sin importar dónde estemos en el ciclo de vida del sistema, el sistema cambiará. </a:t>
            </a:r>
          </a:p>
          <a:p>
            <a:endParaRPr lang="es-MX" dirty="0"/>
          </a:p>
          <a:p>
            <a:r>
              <a:rPr lang="es-MX" dirty="0"/>
              <a:t>¿Cuál es el origen de estos cambios?</a:t>
            </a:r>
          </a:p>
          <a:p>
            <a:endParaRPr lang="es-MX" dirty="0"/>
          </a:p>
          <a:p>
            <a:pPr marL="342900" indent="-342900">
              <a:buFont typeface="+mj-lt"/>
              <a:buAutoNum type="arabicPeriod"/>
            </a:pPr>
            <a:r>
              <a:rPr lang="es-MX" dirty="0"/>
              <a:t>Nuevas condiciones empresariales o de mercado que dictan cambios en los requerimientos.</a:t>
            </a:r>
          </a:p>
          <a:p>
            <a:pPr marL="342900" indent="-342900">
              <a:buFont typeface="+mj-lt"/>
              <a:buAutoNum type="arabicPeriod"/>
            </a:pPr>
            <a:endParaRPr lang="es-MX" dirty="0"/>
          </a:p>
          <a:p>
            <a:pPr marL="342900" indent="-342900">
              <a:buFont typeface="+mj-lt"/>
              <a:buAutoNum type="arabicPeriod"/>
            </a:pPr>
            <a:r>
              <a:rPr lang="es-MX" dirty="0"/>
              <a:t>Nuevas necesidades de los accionistas que demandan modificar los datos producidos por los sistemas de información, su funcionalidad o servicios que ofrece</a:t>
            </a:r>
          </a:p>
          <a:p>
            <a:pPr marL="342900" indent="-342900">
              <a:buFont typeface="+mj-lt"/>
              <a:buAutoNum type="arabicPeriod"/>
            </a:pPr>
            <a:endParaRPr lang="es-MX" dirty="0"/>
          </a:p>
          <a:p>
            <a:pPr marL="342900" indent="-342900">
              <a:buFont typeface="+mj-lt"/>
              <a:buAutoNum type="arabicPeriod"/>
            </a:pPr>
            <a:r>
              <a:rPr lang="es-MX" dirty="0"/>
              <a:t>Reorganización o crecimiento/reducción de la empresa que produce cambios en las prioridades o estructura del equipo. </a:t>
            </a:r>
          </a:p>
          <a:p>
            <a:pPr marL="342900" indent="-342900">
              <a:buFont typeface="+mj-lt"/>
              <a:buAutoNum type="arabicPeriod"/>
            </a:pPr>
            <a:endParaRPr lang="es-MX" dirty="0"/>
          </a:p>
          <a:p>
            <a:pPr marL="342900" indent="-342900">
              <a:buFont typeface="+mj-lt"/>
              <a:buAutoNum type="arabicPeriod"/>
            </a:pPr>
            <a:r>
              <a:rPr lang="es-MX" dirty="0"/>
              <a:t>Restricciones y cambios de presupuesto o calendario.</a:t>
            </a:r>
          </a:p>
          <a:p>
            <a:pPr marL="342900" indent="-342900">
              <a:buFont typeface="+mj-lt"/>
              <a:buAutoNum type="arabicPeriod"/>
            </a:pPr>
            <a:endParaRPr lang="es-MX" dirty="0"/>
          </a:p>
          <a:p>
            <a:pPr marL="342900" indent="-342900">
              <a:buFont typeface="+mj-lt"/>
              <a:buAutoNum type="arabicPeriod"/>
            </a:pPr>
            <a:r>
              <a:rPr lang="es-MX" dirty="0"/>
              <a:t>Oportunidades de mejora</a:t>
            </a:r>
          </a:p>
          <a:p>
            <a:pPr marL="342900" indent="-342900">
              <a:buFont typeface="+mj-lt"/>
              <a:buAutoNum type="arabicPeriod"/>
            </a:pPr>
            <a:endParaRPr lang="es-MX" dirty="0"/>
          </a:p>
          <a:p>
            <a:pPr marL="342900" indent="-342900">
              <a:buFont typeface="+mj-lt"/>
              <a:buAutoNum type="arabicPeriod"/>
            </a:pPr>
            <a:r>
              <a:rPr lang="es-MX" dirty="0"/>
              <a:t>Defectos a corregir</a:t>
            </a:r>
          </a:p>
        </p:txBody>
      </p:sp>
    </p:spTree>
    <p:extLst>
      <p:ext uri="{BB962C8B-B14F-4D97-AF65-F5344CB8AC3E}">
        <p14:creationId xmlns:p14="http://schemas.microsoft.com/office/powerpoint/2010/main" val="42553926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1A86-E9EC-B409-3DD8-6EC73EDCC799}"/>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B19B2041-4DE4-5975-FF85-E40C52435BA3}"/>
              </a:ext>
            </a:extLst>
          </p:cNvPr>
          <p:cNvSpPr txBox="1"/>
          <p:nvPr/>
        </p:nvSpPr>
        <p:spPr>
          <a:xfrm>
            <a:off x="88491" y="171442"/>
            <a:ext cx="12103509" cy="5355312"/>
          </a:xfrm>
          <a:prstGeom prst="rect">
            <a:avLst/>
          </a:prstGeom>
          <a:noFill/>
        </p:spPr>
        <p:txBody>
          <a:bodyPr wrap="square" rtlCol="0">
            <a:spAutoFit/>
          </a:bodyPr>
          <a:lstStyle/>
          <a:p>
            <a:r>
              <a:rPr lang="es-MX" b="1" i="1" dirty="0"/>
              <a:t>SCM como disciplina de soporte</a:t>
            </a:r>
            <a:endParaRPr lang="es-MX" b="1" dirty="0"/>
          </a:p>
          <a:p>
            <a:endParaRPr lang="es-MX" dirty="0"/>
          </a:p>
          <a:p>
            <a:r>
              <a:rPr lang="es-MX" b="1" dirty="0"/>
              <a:t>Primera definición:</a:t>
            </a:r>
          </a:p>
          <a:p>
            <a:r>
              <a:rPr lang="es-MX" dirty="0"/>
              <a:t>La SCM es un conjunto de actividades desarrolladas para administrar el cambio a lo largo del ciclo de vida del software, garantizando su calidad y aplicándose a lo largo del proceso. Como disciplina de soporte es una actividad sombrilla, transversal a todo el proyecto, relevante para el producto a lo largo de su ciclo de vida. </a:t>
            </a:r>
          </a:p>
          <a:p>
            <a:endParaRPr lang="es-MX" dirty="0"/>
          </a:p>
          <a:p>
            <a:pPr marL="285750" indent="-285750">
              <a:buFont typeface="Arial" panose="020B0604020202020204" pitchFamily="34" charset="0"/>
              <a:buChar char="•"/>
            </a:pPr>
            <a:r>
              <a:rPr lang="es-MX" dirty="0"/>
              <a:t>Se desarrollan actividades SCM para identificar el cambio, controlarlo, garantizar que se implementó de manera adecuada y reportar los cambios a otros que puedan estar interesados.</a:t>
            </a:r>
          </a:p>
          <a:p>
            <a:endParaRPr lang="es-MX" dirty="0"/>
          </a:p>
          <a:p>
            <a:pPr marL="285750" indent="-285750">
              <a:buFont typeface="Arial" panose="020B0604020202020204" pitchFamily="34" charset="0"/>
              <a:buChar char="•"/>
            </a:pPr>
            <a:r>
              <a:rPr lang="es-MX" dirty="0"/>
              <a:t>La salida del proceso de software es información que puede dividirse en programas de cómputo, productos de trabajo que describen los programas de cómputo y Datos o contenido (dentro del programa o externos a él). Toda esta información producida por el proceso de software se llama </a:t>
            </a:r>
            <a:r>
              <a:rPr lang="es-MX" b="1" dirty="0"/>
              <a:t>configuración del software.</a:t>
            </a:r>
          </a:p>
          <a:p>
            <a:pPr marL="285750" indent="-285750">
              <a:buFont typeface="Arial" panose="020B0604020202020204" pitchFamily="34" charset="0"/>
              <a:buChar char="•"/>
            </a:pPr>
            <a:endParaRPr lang="es-MX" b="1" dirty="0"/>
          </a:p>
          <a:p>
            <a:r>
              <a:rPr lang="es-MX" b="1" dirty="0"/>
              <a:t>Segunda definición:</a:t>
            </a:r>
          </a:p>
          <a:p>
            <a:r>
              <a:rPr lang="es-MX" dirty="0"/>
              <a:t>Es una disciplina que aplica dirección y monitoreo administrativo y técnico para identificar y documentar características funcionales y técnicas de los ítems de configuración, controlar los cambios de esas características, registrar y reportar cambios y su estado de implementación y verificar correspondencia con los requerimientos.</a:t>
            </a:r>
            <a:endParaRPr lang="es-MX" b="1" dirty="0"/>
          </a:p>
          <a:p>
            <a:endParaRPr lang="es-MX" b="1" dirty="0"/>
          </a:p>
        </p:txBody>
      </p:sp>
    </p:spTree>
    <p:extLst>
      <p:ext uri="{BB962C8B-B14F-4D97-AF65-F5344CB8AC3E}">
        <p14:creationId xmlns:p14="http://schemas.microsoft.com/office/powerpoint/2010/main" val="4882356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1CE2E-8F7B-5EC9-2219-3B5D3315550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C300572-EE95-4951-8929-75C3858FAE91}"/>
              </a:ext>
            </a:extLst>
          </p:cNvPr>
          <p:cNvSpPr txBox="1"/>
          <p:nvPr/>
        </p:nvSpPr>
        <p:spPr>
          <a:xfrm>
            <a:off x="88491" y="171442"/>
            <a:ext cx="12103509" cy="5909310"/>
          </a:xfrm>
          <a:prstGeom prst="rect">
            <a:avLst/>
          </a:prstGeom>
          <a:noFill/>
        </p:spPr>
        <p:txBody>
          <a:bodyPr wrap="square" rtlCol="0">
            <a:spAutoFit/>
          </a:bodyPr>
          <a:lstStyle/>
          <a:p>
            <a:r>
              <a:rPr lang="es-MX" b="1" i="1" dirty="0"/>
              <a:t>Aseguramiento de la calidad del software</a:t>
            </a:r>
          </a:p>
          <a:p>
            <a:endParaRPr lang="es-MX" b="1" i="1" dirty="0"/>
          </a:p>
          <a:p>
            <a:r>
              <a:rPr lang="es-MX" dirty="0"/>
              <a:t>Es una función de soporte que asegura que los productos de software cumplen estándares predefinidos, incluye lo siguiente:</a:t>
            </a:r>
          </a:p>
          <a:p>
            <a:endParaRPr lang="es-MX" b="1" i="1" dirty="0"/>
          </a:p>
          <a:p>
            <a:pPr marL="342900" indent="-342900">
              <a:buAutoNum type="arabicParenR"/>
            </a:pPr>
            <a:r>
              <a:rPr lang="es-MX" dirty="0"/>
              <a:t>Un proceso de ACS</a:t>
            </a:r>
          </a:p>
          <a:p>
            <a:pPr marL="342900" indent="-342900">
              <a:buAutoNum type="arabicParenR"/>
            </a:pPr>
            <a:endParaRPr lang="es-MX" dirty="0"/>
          </a:p>
          <a:p>
            <a:pPr marL="342900" indent="-342900">
              <a:buAutoNum type="arabicParenR"/>
            </a:pPr>
            <a:r>
              <a:rPr lang="es-MX" dirty="0"/>
              <a:t>Tareas de aseguramiento y control de calidad </a:t>
            </a:r>
          </a:p>
          <a:p>
            <a:pPr marL="342900" indent="-342900">
              <a:buAutoNum type="arabicParenR"/>
            </a:pPr>
            <a:endParaRPr lang="es-MX" dirty="0"/>
          </a:p>
          <a:p>
            <a:pPr marL="342900" indent="-342900">
              <a:buAutoNum type="arabicParenR"/>
            </a:pPr>
            <a:r>
              <a:rPr lang="es-MX" dirty="0"/>
              <a:t>Prácticas eficaces de ingeniería de software </a:t>
            </a:r>
          </a:p>
          <a:p>
            <a:pPr marL="342900" indent="-342900">
              <a:buAutoNum type="arabicParenR"/>
            </a:pPr>
            <a:endParaRPr lang="es-MX" dirty="0"/>
          </a:p>
          <a:p>
            <a:pPr marL="342900" indent="-342900">
              <a:buAutoNum type="arabicParenR"/>
            </a:pPr>
            <a:r>
              <a:rPr lang="es-MX" dirty="0"/>
              <a:t>Control de todos los productos del trabajo de software y de los cambios que sufren</a:t>
            </a:r>
          </a:p>
          <a:p>
            <a:pPr marL="342900" indent="-342900">
              <a:buAutoNum type="arabicParenR"/>
            </a:pPr>
            <a:endParaRPr lang="es-MX" dirty="0"/>
          </a:p>
          <a:p>
            <a:pPr marL="342900" indent="-342900">
              <a:buAutoNum type="arabicParenR"/>
            </a:pPr>
            <a:r>
              <a:rPr lang="es-MX" dirty="0"/>
              <a:t>Un procedimiento para garantizar el cumplimiento de los estándares del desarrollo de software</a:t>
            </a:r>
          </a:p>
          <a:p>
            <a:pPr marL="342900" indent="-342900">
              <a:buAutoNum type="arabicParenR"/>
            </a:pPr>
            <a:endParaRPr lang="es-MX" dirty="0"/>
          </a:p>
          <a:p>
            <a:pPr marL="342900" indent="-342900">
              <a:buAutoNum type="arabicParenR"/>
            </a:pPr>
            <a:r>
              <a:rPr lang="es-MX" dirty="0"/>
              <a:t>Mecanismos de medición y reporte.</a:t>
            </a:r>
            <a:endParaRPr lang="es-MX" b="1" dirty="0"/>
          </a:p>
          <a:p>
            <a:endParaRPr lang="es-MX" dirty="0"/>
          </a:p>
          <a:p>
            <a:endParaRPr lang="es-MX" dirty="0"/>
          </a:p>
          <a:p>
            <a:pPr marL="285750" indent="-285750">
              <a:buFont typeface="Arial" panose="020B0604020202020204" pitchFamily="34" charset="0"/>
              <a:buChar char="•"/>
            </a:pPr>
            <a:endParaRPr lang="es-MX" b="1" dirty="0"/>
          </a:p>
          <a:p>
            <a:endParaRPr lang="es-MX" dirty="0"/>
          </a:p>
          <a:p>
            <a:endParaRPr lang="es-MX" b="1" dirty="0"/>
          </a:p>
        </p:txBody>
      </p:sp>
    </p:spTree>
    <p:extLst>
      <p:ext uri="{BB962C8B-B14F-4D97-AF65-F5344CB8AC3E}">
        <p14:creationId xmlns:p14="http://schemas.microsoft.com/office/powerpoint/2010/main" val="21410955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75E08-BD9C-9C6F-CE29-450E3DEDECE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374CDD86-EC53-CBCE-A533-8384E9BC34F0}"/>
              </a:ext>
            </a:extLst>
          </p:cNvPr>
          <p:cNvSpPr txBox="1"/>
          <p:nvPr/>
        </p:nvSpPr>
        <p:spPr>
          <a:xfrm>
            <a:off x="88491" y="171442"/>
            <a:ext cx="12103509" cy="3970318"/>
          </a:xfrm>
          <a:prstGeom prst="rect">
            <a:avLst/>
          </a:prstGeom>
          <a:noFill/>
        </p:spPr>
        <p:txBody>
          <a:bodyPr wrap="square" rtlCol="0">
            <a:spAutoFit/>
          </a:bodyPr>
          <a:lstStyle/>
          <a:p>
            <a:r>
              <a:rPr lang="es-MX" b="1" i="1" dirty="0"/>
              <a:t>Aseguramiento de la calidad del software</a:t>
            </a:r>
          </a:p>
          <a:p>
            <a:endParaRPr lang="es-MX" b="1" i="1" dirty="0"/>
          </a:p>
          <a:p>
            <a:r>
              <a:rPr lang="es-MX" dirty="0"/>
              <a:t>¿En que se apoya?</a:t>
            </a:r>
          </a:p>
          <a:p>
            <a:endParaRPr lang="es-MX" dirty="0"/>
          </a:p>
          <a:p>
            <a:pPr marL="285750" indent="-285750">
              <a:buFont typeface="Arial" panose="020B0604020202020204" pitchFamily="34" charset="0"/>
              <a:buChar char="•"/>
            </a:pPr>
            <a:r>
              <a:rPr lang="es-MX" b="1" dirty="0"/>
              <a:t>Métodos de ingeniería de software bien definidos</a:t>
            </a:r>
            <a:endParaRPr lang="es-MX" dirty="0"/>
          </a:p>
          <a:p>
            <a:pPr marL="285750" indent="-285750">
              <a:buFont typeface="Arial" panose="020B0604020202020204" pitchFamily="34" charset="0"/>
              <a:buChar char="•"/>
            </a:pPr>
            <a:r>
              <a:rPr lang="es-MX" b="1" dirty="0"/>
              <a:t>Administración efectiva de proyectos</a:t>
            </a:r>
            <a:endParaRPr lang="es-MX" dirty="0"/>
          </a:p>
          <a:p>
            <a:pPr marL="285750" indent="-285750">
              <a:buFont typeface="Arial" panose="020B0604020202020204" pitchFamily="34" charset="0"/>
              <a:buChar char="•"/>
            </a:pPr>
            <a:r>
              <a:rPr lang="es-MX" b="1" dirty="0"/>
              <a:t>Revisión técnica formal</a:t>
            </a:r>
            <a:endParaRPr lang="es-MX" dirty="0"/>
          </a:p>
          <a:p>
            <a:pPr marL="285750" indent="-285750">
              <a:buFont typeface="Arial" panose="020B0604020202020204" pitchFamily="34" charset="0"/>
              <a:buChar char="•"/>
            </a:pPr>
            <a:r>
              <a:rPr lang="es-MX" b="1" dirty="0"/>
              <a:t>Pruebas rigurosas del software</a:t>
            </a:r>
            <a:endParaRPr lang="es-MX" dirty="0"/>
          </a:p>
          <a:p>
            <a:pPr marL="285750" indent="-285750">
              <a:buFont typeface="Arial" panose="020B0604020202020204" pitchFamily="34" charset="0"/>
              <a:buChar char="•"/>
            </a:pPr>
            <a:r>
              <a:rPr lang="es-MX" b="1" dirty="0"/>
              <a:t>Administración de la configuración del software (SCM)</a:t>
            </a:r>
          </a:p>
          <a:p>
            <a:endParaRPr lang="es-MX" dirty="0"/>
          </a:p>
          <a:p>
            <a:endParaRPr lang="es-MX" dirty="0"/>
          </a:p>
          <a:p>
            <a:pPr marL="285750" indent="-285750">
              <a:buFont typeface="Arial" panose="020B0604020202020204" pitchFamily="34" charset="0"/>
              <a:buChar char="•"/>
            </a:pPr>
            <a:endParaRPr lang="es-MX" b="1" dirty="0"/>
          </a:p>
          <a:p>
            <a:endParaRPr lang="es-MX" dirty="0"/>
          </a:p>
          <a:p>
            <a:endParaRPr lang="es-MX" b="1" dirty="0"/>
          </a:p>
        </p:txBody>
      </p:sp>
    </p:spTree>
    <p:extLst>
      <p:ext uri="{BB962C8B-B14F-4D97-AF65-F5344CB8AC3E}">
        <p14:creationId xmlns:p14="http://schemas.microsoft.com/office/powerpoint/2010/main" val="24135755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5D72C-2D88-D523-772E-839AC0A7E579}"/>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D07B7E0-1610-CBC4-12AC-CB93BB5F3968}"/>
              </a:ext>
            </a:extLst>
          </p:cNvPr>
          <p:cNvSpPr txBox="1"/>
          <p:nvPr/>
        </p:nvSpPr>
        <p:spPr>
          <a:xfrm>
            <a:off x="88491" y="94119"/>
            <a:ext cx="12103509" cy="923330"/>
          </a:xfrm>
          <a:prstGeom prst="rect">
            <a:avLst/>
          </a:prstGeom>
          <a:noFill/>
        </p:spPr>
        <p:txBody>
          <a:bodyPr wrap="square" rtlCol="0">
            <a:spAutoFit/>
          </a:bodyPr>
          <a:lstStyle/>
          <a:p>
            <a:r>
              <a:rPr lang="es-MX" b="1" i="1" dirty="0"/>
              <a:t>Aseguramiento de la calidad del software</a:t>
            </a:r>
            <a:endParaRPr lang="es-MX" b="1" dirty="0"/>
          </a:p>
          <a:p>
            <a:endParaRPr lang="es-MX" dirty="0"/>
          </a:p>
          <a:p>
            <a:endParaRPr lang="es-MX" b="1" dirty="0"/>
          </a:p>
        </p:txBody>
      </p:sp>
      <p:pic>
        <p:nvPicPr>
          <p:cNvPr id="3" name="Imagen 2">
            <a:extLst>
              <a:ext uri="{FF2B5EF4-FFF2-40B4-BE49-F238E27FC236}">
                <a16:creationId xmlns:a16="http://schemas.microsoft.com/office/drawing/2014/main" id="{D5046BC9-8AB6-F045-F229-955FD98E8472}"/>
              </a:ext>
            </a:extLst>
          </p:cNvPr>
          <p:cNvPicPr>
            <a:picLocks noChangeAspect="1"/>
          </p:cNvPicPr>
          <p:nvPr/>
        </p:nvPicPr>
        <p:blipFill>
          <a:blip r:embed="rId2"/>
          <a:stretch>
            <a:fillRect/>
          </a:stretch>
        </p:blipFill>
        <p:spPr>
          <a:xfrm>
            <a:off x="6391118" y="1999094"/>
            <a:ext cx="5545243" cy="2859811"/>
          </a:xfrm>
          <a:prstGeom prst="rect">
            <a:avLst/>
          </a:prstGeom>
        </p:spPr>
      </p:pic>
      <p:sp>
        <p:nvSpPr>
          <p:cNvPr id="4" name="Rectangle 1">
            <a:extLst>
              <a:ext uri="{FF2B5EF4-FFF2-40B4-BE49-F238E27FC236}">
                <a16:creationId xmlns:a16="http://schemas.microsoft.com/office/drawing/2014/main" id="{32768D7A-CCCB-F710-C6E9-75F3817DA4BA}"/>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43E87501-A14F-1AD7-D6B5-13C24B4806B8}"/>
              </a:ext>
            </a:extLst>
          </p:cNvPr>
          <p:cNvSpPr txBox="1"/>
          <p:nvPr/>
        </p:nvSpPr>
        <p:spPr>
          <a:xfrm>
            <a:off x="180856" y="714040"/>
            <a:ext cx="6288919" cy="535531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AR" altLang="es-AR" b="1" dirty="0">
                <a:cs typeface="Arial" panose="020B0604020202020204" pitchFamily="34" charset="0"/>
              </a:rPr>
              <a:t>A. </a:t>
            </a:r>
            <a:r>
              <a:rPr kumimoji="0" lang="es-AR" altLang="es-AR" sz="1800" b="1" i="0" u="none" strike="noStrike" cap="none" normalizeH="0" baseline="0" dirty="0">
                <a:ln>
                  <a:noFill/>
                </a:ln>
                <a:solidFill>
                  <a:schemeClr val="tx1"/>
                </a:solidFill>
                <a:effectLst/>
                <a:cs typeface="Arial" panose="020B0604020202020204" pitchFamily="34" charset="0"/>
              </a:rPr>
              <a:t>Control de Calidad del Proceso</a:t>
            </a:r>
            <a:r>
              <a:rPr lang="es-AR" altLang="es-AR" dirty="0">
                <a:cs typeface="Arial" panose="020B0604020202020204" pitchFamily="34" charset="0"/>
              </a:rPr>
              <a:t>: Consiste en a</a:t>
            </a:r>
            <a:r>
              <a:rPr kumimoji="0" lang="es-AR" altLang="es-AR" sz="1800" b="0" i="0" u="none" strike="noStrike" cap="none" normalizeH="0" baseline="0" dirty="0">
                <a:ln>
                  <a:noFill/>
                </a:ln>
                <a:solidFill>
                  <a:schemeClr val="tx1"/>
                </a:solidFill>
                <a:effectLst/>
                <a:cs typeface="Arial" panose="020B0604020202020204" pitchFamily="34" charset="0"/>
              </a:rPr>
              <a:t>segurarse que se siguen los métodos y estándares definidos. Incluye revisiones técnicas formales y seguimiento del cumplimiento de procedimientos.</a:t>
            </a:r>
          </a:p>
          <a:p>
            <a:pPr marL="0" marR="0" lvl="0" indent="0" algn="l" defTabSz="914400" rtl="0" eaLnBrk="0" fontAlgn="base" latinLnBrk="0" hangingPunct="0">
              <a:lnSpc>
                <a:spcPct val="100000"/>
              </a:lnSpc>
              <a:spcBef>
                <a:spcPct val="0"/>
              </a:spcBef>
              <a:spcAft>
                <a:spcPct val="0"/>
              </a:spcAft>
              <a:buClrTx/>
              <a:buSzTx/>
              <a:tabLst/>
            </a:pPr>
            <a:r>
              <a:rPr lang="es-AR" altLang="es-AR" dirty="0">
                <a:cs typeface="Arial" panose="020B0604020202020204" pitchFamily="34" charset="0"/>
              </a:rPr>
              <a:t>L</a:t>
            </a:r>
            <a:r>
              <a:rPr kumimoji="0" lang="es-AR" altLang="es-AR" sz="1800" b="0" i="0" u="none" strike="noStrike" cap="none" normalizeH="0" baseline="0" dirty="0">
                <a:ln>
                  <a:noFill/>
                </a:ln>
                <a:solidFill>
                  <a:schemeClr val="tx1"/>
                </a:solidFill>
                <a:effectLst/>
                <a:cs typeface="Arial" panose="020B0604020202020204" pitchFamily="34" charset="0"/>
              </a:rPr>
              <a:t>as revisiones técnicas son el </a:t>
            </a:r>
            <a:r>
              <a:rPr kumimoji="0" lang="es-AR" altLang="es-AR" sz="1800" b="1" i="0" u="none" strike="noStrike" cap="none" normalizeH="0" baseline="0" dirty="0">
                <a:ln>
                  <a:noFill/>
                </a:ln>
                <a:solidFill>
                  <a:schemeClr val="tx1"/>
                </a:solidFill>
                <a:effectLst/>
                <a:cs typeface="Arial" panose="020B0604020202020204" pitchFamily="34" charset="0"/>
              </a:rPr>
              <a:t>control de calidad más efectivo en etapas tempranas</a:t>
            </a:r>
            <a:r>
              <a:rPr kumimoji="0" lang="es-AR" altLang="es-AR" sz="1800" b="0" i="0" u="none" strike="noStrike" cap="none" normalizeH="0" baseline="0" dirty="0">
                <a:ln>
                  <a:noFill/>
                </a:ln>
                <a:solidFill>
                  <a:schemeClr val="tx1"/>
                </a:solidFill>
                <a:effectLst/>
                <a:cs typeface="Arial" panose="020B0604020202020204" pitchFamily="34" charset="0"/>
              </a:rPr>
              <a:t>.</a:t>
            </a:r>
          </a:p>
          <a:p>
            <a:pPr lvl="0" eaLnBrk="0" fontAlgn="base" hangingPunct="0">
              <a:spcBef>
                <a:spcPct val="0"/>
              </a:spcBef>
              <a:spcAft>
                <a:spcPct val="0"/>
              </a:spcAft>
            </a:pPr>
            <a:endParaRPr lang="es-AR" altLang="es-AR" dirty="0">
              <a:cs typeface="Arial" panose="020B0604020202020204" pitchFamily="34" charset="0"/>
            </a:endParaRPr>
          </a:p>
          <a:p>
            <a:pPr lvl="0" eaLnBrk="0" fontAlgn="base" hangingPunct="0">
              <a:spcBef>
                <a:spcPct val="0"/>
              </a:spcBef>
              <a:spcAft>
                <a:spcPct val="0"/>
              </a:spcAft>
            </a:pPr>
            <a:r>
              <a:rPr lang="es-AR" altLang="es-AR" b="1" dirty="0">
                <a:cs typeface="Arial" panose="020B0604020202020204" pitchFamily="34" charset="0"/>
              </a:rPr>
              <a:t>B. </a:t>
            </a:r>
            <a:r>
              <a:rPr lang="es-AR" altLang="es-AR" b="1" dirty="0"/>
              <a:t>Pruebas de Software: </a:t>
            </a:r>
            <a:r>
              <a:rPr lang="es-AR" altLang="es-AR" dirty="0"/>
              <a:t>Es un mecanismo complementario que evidencia la presencia de defectos. La </a:t>
            </a:r>
            <a:r>
              <a:rPr lang="es-AR" altLang="es-AR" b="1" dirty="0"/>
              <a:t>prueba</a:t>
            </a:r>
            <a:r>
              <a:rPr lang="es-AR" altLang="es-AR" dirty="0"/>
              <a:t> de software es el medio principal para validar que el producto cumple los requisitos, es parte de la estrategia de calidad pero no suficiente por sí misma.</a:t>
            </a:r>
          </a:p>
          <a:p>
            <a:pPr lvl="0" eaLnBrk="0" fontAlgn="base" hangingPunct="0">
              <a:spcBef>
                <a:spcPct val="0"/>
              </a:spcBef>
              <a:spcAft>
                <a:spcPct val="0"/>
              </a:spcAft>
              <a:buFontTx/>
              <a:buChar char="•"/>
            </a:pPr>
            <a:endParaRPr lang="es-AR" altLang="es-AR" dirty="0"/>
          </a:p>
          <a:p>
            <a:pPr lvl="0" eaLnBrk="0" fontAlgn="base" hangingPunct="0">
              <a:spcBef>
                <a:spcPct val="0"/>
              </a:spcBef>
              <a:spcAft>
                <a:spcPct val="0"/>
              </a:spcAft>
            </a:pPr>
            <a:r>
              <a:rPr lang="es-AR" altLang="es-AR" b="1" dirty="0"/>
              <a:t>C. Control de Calidad del Producto: </a:t>
            </a:r>
            <a:r>
              <a:rPr lang="es-AR" altLang="es-AR" dirty="0"/>
              <a:t>Implica verificar que los artefactos del software cumplen los estándares y requisitos de calidad. Se incluye  la evaluación del producto intermedio y final mediante métricas, revisiones y auditorías.</a:t>
            </a:r>
          </a:p>
          <a:p>
            <a:pPr lvl="0" eaLnBrk="0" fontAlgn="base" hangingPunct="0">
              <a:spcBef>
                <a:spcPct val="0"/>
              </a:spcBef>
              <a:spcAft>
                <a:spcPct val="0"/>
              </a:spcAft>
            </a:pPr>
            <a:endParaRPr lang="es-AR" altLang="es-A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s-AR" altLang="es-AR" sz="1800" b="0" i="0" u="none" strike="noStrike" cap="none" normalizeH="0" baseline="0" dirty="0">
              <a:ln>
                <a:noFill/>
              </a:ln>
              <a:solidFill>
                <a:schemeClr val="tx1"/>
              </a:solidFill>
              <a:effectLst/>
              <a:cs typeface="Arial" panose="020B0604020202020204" pitchFamily="34" charset="0"/>
            </a:endParaRPr>
          </a:p>
        </p:txBody>
      </p:sp>
      <p:pic>
        <p:nvPicPr>
          <p:cNvPr id="15" name="Imagen 14">
            <a:extLst>
              <a:ext uri="{FF2B5EF4-FFF2-40B4-BE49-F238E27FC236}">
                <a16:creationId xmlns:a16="http://schemas.microsoft.com/office/drawing/2014/main" id="{5FDFFD2B-198B-A93D-420A-C43A67E462C8}"/>
              </a:ext>
            </a:extLst>
          </p:cNvPr>
          <p:cNvPicPr>
            <a:picLocks noChangeAspect="1"/>
          </p:cNvPicPr>
          <p:nvPr/>
        </p:nvPicPr>
        <p:blipFill>
          <a:blip r:embed="rId3"/>
          <a:stretch>
            <a:fillRect/>
          </a:stretch>
        </p:blipFill>
        <p:spPr>
          <a:xfrm>
            <a:off x="6700758" y="1184418"/>
            <a:ext cx="4925961" cy="866896"/>
          </a:xfrm>
          <a:prstGeom prst="rect">
            <a:avLst/>
          </a:prstGeom>
        </p:spPr>
      </p:pic>
    </p:spTree>
    <p:extLst>
      <p:ext uri="{BB962C8B-B14F-4D97-AF65-F5344CB8AC3E}">
        <p14:creationId xmlns:p14="http://schemas.microsoft.com/office/powerpoint/2010/main" val="230446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7B021-1A8A-E10A-824C-0069ACB6AB1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6C954C0-7280-C2B6-2538-B86CC58A74E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a:t>
            </a:r>
            <a:endParaRPr lang="es-AR" dirty="0"/>
          </a:p>
        </p:txBody>
      </p:sp>
      <p:sp>
        <p:nvSpPr>
          <p:cNvPr id="5" name="CuadroTexto 4">
            <a:extLst>
              <a:ext uri="{FF2B5EF4-FFF2-40B4-BE49-F238E27FC236}">
                <a16:creationId xmlns:a16="http://schemas.microsoft.com/office/drawing/2014/main" id="{4560A937-C4FE-3B6D-93E9-6A4E8F540DB6}"/>
              </a:ext>
            </a:extLst>
          </p:cNvPr>
          <p:cNvSpPr txBox="1"/>
          <p:nvPr/>
        </p:nvSpPr>
        <p:spPr>
          <a:xfrm>
            <a:off x="403123" y="1140993"/>
            <a:ext cx="9478296" cy="3416320"/>
          </a:xfrm>
          <a:prstGeom prst="rect">
            <a:avLst/>
          </a:prstGeom>
          <a:noFill/>
        </p:spPr>
        <p:txBody>
          <a:bodyPr wrap="square">
            <a:spAutoFit/>
          </a:bodyPr>
          <a:lstStyle/>
          <a:p>
            <a:r>
              <a:rPr lang="es-MX" b="1" dirty="0"/>
              <a:t>¿Qué es un plan de proyecto?</a:t>
            </a:r>
          </a:p>
          <a:p>
            <a:endParaRPr lang="es-MX" b="1" dirty="0"/>
          </a:p>
          <a:p>
            <a:r>
              <a:rPr lang="es-MX" dirty="0"/>
              <a:t>Es un documento en el cual se especifica: </a:t>
            </a:r>
          </a:p>
          <a:p>
            <a:endParaRPr lang="es-MX" dirty="0"/>
          </a:p>
          <a:p>
            <a:pPr marL="285750" indent="-285750">
              <a:buFont typeface="Arial" panose="020B0604020202020204" pitchFamily="34" charset="0"/>
              <a:buChar char="•"/>
            </a:pPr>
            <a:r>
              <a:rPr lang="es-MX" b="1" dirty="0"/>
              <a:t>¿Qué es lo que hacemos? </a:t>
            </a:r>
            <a:r>
              <a:rPr lang="es-MX" dirty="0"/>
              <a:t>El alcance del proyecto que guiará el desarrollo del mismo.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¿Cuándo lo hacemos? </a:t>
            </a:r>
            <a:r>
              <a:rPr lang="es-MX" dirty="0"/>
              <a:t>Las fechas estipuladas para cubrir el alcance del proyecto.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¿Cómo lo hacemos? </a:t>
            </a:r>
            <a:r>
              <a:rPr lang="es-MX" dirty="0"/>
              <a:t>Las actividades y tareas que se deberán llevar a cabo para cubrir el alcance del proyecto, en el tiempo especificado.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¿Quién lo va a hacer? </a:t>
            </a:r>
            <a:r>
              <a:rPr lang="es-MX" dirty="0"/>
              <a:t>Los que llevaran las tareas</a:t>
            </a:r>
            <a:endParaRPr lang="es-AR" dirty="0"/>
          </a:p>
        </p:txBody>
      </p:sp>
    </p:spTree>
    <p:extLst>
      <p:ext uri="{BB962C8B-B14F-4D97-AF65-F5344CB8AC3E}">
        <p14:creationId xmlns:p14="http://schemas.microsoft.com/office/powerpoint/2010/main" val="33627656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8FED1-9E84-120A-28A5-6EEC674CC2A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560C93D-2957-8CDE-EAC2-1EBE65F37339}"/>
              </a:ext>
            </a:extLst>
          </p:cNvPr>
          <p:cNvSpPr txBox="1"/>
          <p:nvPr/>
        </p:nvSpPr>
        <p:spPr>
          <a:xfrm>
            <a:off x="88491" y="94119"/>
            <a:ext cx="12103509" cy="923330"/>
          </a:xfrm>
          <a:prstGeom prst="rect">
            <a:avLst/>
          </a:prstGeom>
          <a:noFill/>
        </p:spPr>
        <p:txBody>
          <a:bodyPr wrap="square" rtlCol="0">
            <a:spAutoFit/>
          </a:bodyPr>
          <a:lstStyle/>
          <a:p>
            <a:r>
              <a:rPr lang="es-MX" b="1" i="1" dirty="0"/>
              <a:t>¿Por qué deberíamos gestionar la configuración del software?</a:t>
            </a:r>
            <a:endParaRPr lang="es-MX" b="1" dirty="0"/>
          </a:p>
          <a:p>
            <a:endParaRPr lang="es-MX" dirty="0"/>
          </a:p>
          <a:p>
            <a:endParaRPr lang="es-MX" b="1" dirty="0"/>
          </a:p>
        </p:txBody>
      </p:sp>
      <p:sp>
        <p:nvSpPr>
          <p:cNvPr id="4" name="Rectangle 1">
            <a:extLst>
              <a:ext uri="{FF2B5EF4-FFF2-40B4-BE49-F238E27FC236}">
                <a16:creationId xmlns:a16="http://schemas.microsoft.com/office/drawing/2014/main" id="{69373D82-317D-245A-1D4D-55B331EB60F9}"/>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81AE6998-2BC6-DAA1-B5DE-694102878F6A}"/>
              </a:ext>
            </a:extLst>
          </p:cNvPr>
          <p:cNvSpPr txBox="1"/>
          <p:nvPr/>
        </p:nvSpPr>
        <p:spPr>
          <a:xfrm>
            <a:off x="180856" y="843677"/>
            <a:ext cx="7134344" cy="3416320"/>
          </a:xfrm>
          <a:prstGeom prst="rect">
            <a:avLst/>
          </a:prstGeom>
          <a:noFill/>
        </p:spPr>
        <p:txBody>
          <a:bodyPr wrap="square">
            <a:spAutoFit/>
          </a:bodyPr>
          <a:lstStyle/>
          <a:p>
            <a:r>
              <a:rPr lang="es-MX" dirty="0"/>
              <a:t>Porque su propósito es establecer y mantener la integridad de los productos de software a lo largo de su ciclo de vida. Sus políticas y procesos definen:</a:t>
            </a:r>
          </a:p>
          <a:p>
            <a:endParaRPr lang="es-MX" dirty="0"/>
          </a:p>
          <a:p>
            <a:endParaRPr lang="es-MX" dirty="0"/>
          </a:p>
          <a:p>
            <a:pPr marL="342900" indent="-342900">
              <a:buAutoNum type="arabicPeriod"/>
            </a:pPr>
            <a:r>
              <a:rPr lang="es-MX" dirty="0"/>
              <a:t>Cómo identificar los elementos de configuración.</a:t>
            </a:r>
          </a:p>
          <a:p>
            <a:pPr marL="342900" indent="-342900">
              <a:buAutoNum type="arabicPeriod"/>
            </a:pPr>
            <a:endParaRPr lang="es-MX" dirty="0"/>
          </a:p>
          <a:p>
            <a:pPr marL="342900" indent="-342900">
              <a:buAutoNum type="arabicPeriod"/>
            </a:pPr>
            <a:r>
              <a:rPr lang="es-MX" dirty="0"/>
              <a:t>Como controlar sus cambios, registrar y reportar el estado de los mismos.</a:t>
            </a:r>
          </a:p>
          <a:p>
            <a:pPr marL="342900" indent="-342900">
              <a:buAutoNum type="arabicPeriod"/>
            </a:pPr>
            <a:endParaRPr lang="es-MX" dirty="0"/>
          </a:p>
          <a:p>
            <a:pPr marL="342900" indent="-342900">
              <a:buAutoNum type="arabicPeriod"/>
            </a:pPr>
            <a:r>
              <a:rPr lang="es-MX" dirty="0"/>
              <a:t>Como asegurar que el producto final corresponde con los requisitos.</a:t>
            </a:r>
            <a:endParaRPr lang="es-AR" dirty="0"/>
          </a:p>
        </p:txBody>
      </p:sp>
    </p:spTree>
    <p:extLst>
      <p:ext uri="{BB962C8B-B14F-4D97-AF65-F5344CB8AC3E}">
        <p14:creationId xmlns:p14="http://schemas.microsoft.com/office/powerpoint/2010/main" val="20451809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FD867-FBE0-7D61-F29E-F9ED9273DA4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DDCC160-5070-5168-FF60-C45B75297DBD}"/>
              </a:ext>
            </a:extLst>
          </p:cNvPr>
          <p:cNvSpPr txBox="1"/>
          <p:nvPr/>
        </p:nvSpPr>
        <p:spPr>
          <a:xfrm>
            <a:off x="88491" y="94119"/>
            <a:ext cx="12103509" cy="923330"/>
          </a:xfrm>
          <a:prstGeom prst="rect">
            <a:avLst/>
          </a:prstGeom>
          <a:noFill/>
        </p:spPr>
        <p:txBody>
          <a:bodyPr wrap="square" rtlCol="0">
            <a:spAutoFit/>
          </a:bodyPr>
          <a:lstStyle/>
          <a:p>
            <a:r>
              <a:rPr lang="es-MX" b="1" i="1" dirty="0"/>
              <a:t>¿Por qué deberíamos gestionar la configuración del software?</a:t>
            </a:r>
            <a:endParaRPr lang="es-MX" b="1" dirty="0"/>
          </a:p>
          <a:p>
            <a:endParaRPr lang="es-MX" dirty="0"/>
          </a:p>
          <a:p>
            <a:endParaRPr lang="es-MX" b="1" dirty="0"/>
          </a:p>
        </p:txBody>
      </p:sp>
      <p:sp>
        <p:nvSpPr>
          <p:cNvPr id="4" name="Rectangle 1">
            <a:extLst>
              <a:ext uri="{FF2B5EF4-FFF2-40B4-BE49-F238E27FC236}">
                <a16:creationId xmlns:a16="http://schemas.microsoft.com/office/drawing/2014/main" id="{AE4465EC-7868-B6F9-FB9D-585BDB83B02D}"/>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ED2BC550-BC27-E729-FE61-1E07AFB59B0F}"/>
              </a:ext>
            </a:extLst>
          </p:cNvPr>
          <p:cNvSpPr txBox="1"/>
          <p:nvPr/>
        </p:nvSpPr>
        <p:spPr>
          <a:xfrm>
            <a:off x="180856" y="843677"/>
            <a:ext cx="7134344" cy="3693319"/>
          </a:xfrm>
          <a:prstGeom prst="rect">
            <a:avLst/>
          </a:prstGeom>
          <a:noFill/>
        </p:spPr>
        <p:txBody>
          <a:bodyPr wrap="square">
            <a:spAutoFit/>
          </a:bodyPr>
          <a:lstStyle/>
          <a:p>
            <a:r>
              <a:rPr lang="es-MX" dirty="0"/>
              <a:t>Porque su propósito es establecer y mantener la integridad de los productos de software a lo largo de su ciclo de vida. Sus políticas y procesos definen:</a:t>
            </a:r>
          </a:p>
          <a:p>
            <a:endParaRPr lang="es-MX" dirty="0"/>
          </a:p>
          <a:p>
            <a:endParaRPr lang="es-MX" dirty="0"/>
          </a:p>
          <a:p>
            <a:pPr marL="342900" indent="-342900">
              <a:buAutoNum type="arabicPeriod"/>
            </a:pPr>
            <a:r>
              <a:rPr lang="es-MX" dirty="0"/>
              <a:t>Cómo identificar los elementos de configuración.</a:t>
            </a:r>
          </a:p>
          <a:p>
            <a:pPr marL="342900" indent="-342900">
              <a:buAutoNum type="arabicPeriod"/>
            </a:pPr>
            <a:endParaRPr lang="es-MX" dirty="0"/>
          </a:p>
          <a:p>
            <a:pPr marL="342900" indent="-342900">
              <a:buAutoNum type="arabicPeriod"/>
            </a:pPr>
            <a:r>
              <a:rPr lang="es-MX" dirty="0"/>
              <a:t>Como controlar sus cambios, registrar y reportar el estado de los mismos.</a:t>
            </a:r>
          </a:p>
          <a:p>
            <a:pPr marL="342900" indent="-342900">
              <a:buAutoNum type="arabicPeriod"/>
            </a:pPr>
            <a:endParaRPr lang="es-MX" dirty="0"/>
          </a:p>
          <a:p>
            <a:pPr marL="342900" indent="-342900">
              <a:buAutoNum type="arabicPeriod"/>
            </a:pPr>
            <a:r>
              <a:rPr lang="es-MX" dirty="0"/>
              <a:t>Como asegurar que el producto final corresponde con los requisitos</a:t>
            </a:r>
            <a:endParaRPr lang="es-AR" dirty="0"/>
          </a:p>
          <a:p>
            <a:pPr lvl="0" eaLnBrk="0" fontAlgn="base" hangingPunct="0">
              <a:spcBef>
                <a:spcPct val="0"/>
              </a:spcBef>
              <a:spcAft>
                <a:spcPct val="0"/>
              </a:spcAft>
            </a:pPr>
            <a:endParaRPr lang="es-AR" dirty="0"/>
          </a:p>
        </p:txBody>
      </p:sp>
    </p:spTree>
    <p:extLst>
      <p:ext uri="{BB962C8B-B14F-4D97-AF65-F5344CB8AC3E}">
        <p14:creationId xmlns:p14="http://schemas.microsoft.com/office/powerpoint/2010/main" val="67385956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740BA-B91E-42D7-CA73-C672EF2E0159}"/>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6087C9FA-3003-2386-9E06-3528814719ED}"/>
              </a:ext>
            </a:extLst>
          </p:cNvPr>
          <p:cNvSpPr txBox="1"/>
          <p:nvPr/>
        </p:nvSpPr>
        <p:spPr>
          <a:xfrm>
            <a:off x="88491" y="94119"/>
            <a:ext cx="12103509" cy="923330"/>
          </a:xfrm>
          <a:prstGeom prst="rect">
            <a:avLst/>
          </a:prstGeom>
          <a:noFill/>
        </p:spPr>
        <p:txBody>
          <a:bodyPr wrap="square" rtlCol="0">
            <a:spAutoFit/>
          </a:bodyPr>
          <a:lstStyle/>
          <a:p>
            <a:r>
              <a:rPr lang="es-MX" b="1" i="1" dirty="0"/>
              <a:t>¿Por qué deberíamos gestionar la configuración del software?</a:t>
            </a:r>
            <a:endParaRPr lang="es-MX" b="1" dirty="0"/>
          </a:p>
          <a:p>
            <a:endParaRPr lang="es-MX" dirty="0"/>
          </a:p>
          <a:p>
            <a:endParaRPr lang="es-MX" b="1" dirty="0"/>
          </a:p>
        </p:txBody>
      </p:sp>
      <p:sp>
        <p:nvSpPr>
          <p:cNvPr id="4" name="Rectangle 1">
            <a:extLst>
              <a:ext uri="{FF2B5EF4-FFF2-40B4-BE49-F238E27FC236}">
                <a16:creationId xmlns:a16="http://schemas.microsoft.com/office/drawing/2014/main" id="{F47D8218-9D45-940A-68C1-8AC077DF10FC}"/>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7F6782C4-6CD5-4FD6-44EE-4B12D1F9510C}"/>
              </a:ext>
            </a:extLst>
          </p:cNvPr>
          <p:cNvSpPr txBox="1"/>
          <p:nvPr/>
        </p:nvSpPr>
        <p:spPr>
          <a:xfrm>
            <a:off x="180856" y="843677"/>
            <a:ext cx="7134344" cy="3970318"/>
          </a:xfrm>
          <a:prstGeom prst="rect">
            <a:avLst/>
          </a:prstGeom>
          <a:noFill/>
        </p:spPr>
        <p:txBody>
          <a:bodyPr wrap="square">
            <a:spAutoFit/>
          </a:bodyPr>
          <a:lstStyle/>
          <a:p>
            <a:pPr lvl="0" eaLnBrk="0" fontAlgn="base" hangingPunct="0">
              <a:spcBef>
                <a:spcPct val="0"/>
              </a:spcBef>
              <a:spcAft>
                <a:spcPct val="0"/>
              </a:spcAft>
            </a:pPr>
            <a:r>
              <a:rPr lang="es-AR" altLang="es-AR" b="1" dirty="0"/>
              <a:t>Además porque la SCM contiene 4 actividades muy importantes:</a:t>
            </a:r>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La gestión de versiones </a:t>
            </a:r>
            <a:r>
              <a:rPr lang="es-AR" altLang="es-AR" dirty="0"/>
              <a:t>que</a:t>
            </a:r>
            <a:r>
              <a:rPr lang="es-AR" altLang="es-AR" b="1" dirty="0"/>
              <a:t> </a:t>
            </a:r>
            <a:r>
              <a:rPr lang="es-AR" altLang="es-AR" dirty="0"/>
              <a:t>apoya a identificar y almacenar las versiones de los componentes del sistema.</a:t>
            </a:r>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La gestión del cambio </a:t>
            </a:r>
            <a:r>
              <a:rPr lang="es-AR" altLang="es-AR" dirty="0"/>
              <a:t>permite que los cambios propuestos se evalúen y se aprueben o rechacen.</a:t>
            </a:r>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La construcción del sistema </a:t>
            </a:r>
            <a:r>
              <a:rPr lang="es-AR" altLang="es-AR" dirty="0"/>
              <a:t>que es el proceso de ensamblar los componentes.</a:t>
            </a:r>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La gestión de entregas </a:t>
            </a:r>
            <a:r>
              <a:rPr lang="es-AR" altLang="es-AR" dirty="0"/>
              <a:t>que gestiona la creación, empaquetado y distribución de las versiones del software.</a:t>
            </a:r>
          </a:p>
          <a:p>
            <a:endParaRPr lang="es-AR" dirty="0"/>
          </a:p>
        </p:txBody>
      </p:sp>
    </p:spTree>
    <p:extLst>
      <p:ext uri="{BB962C8B-B14F-4D97-AF65-F5344CB8AC3E}">
        <p14:creationId xmlns:p14="http://schemas.microsoft.com/office/powerpoint/2010/main" val="7175762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A5954-75CB-E6EE-853B-360CFBD8559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6F0B3C7-B85C-7A93-637B-50E2E0B83E6A}"/>
              </a:ext>
            </a:extLst>
          </p:cNvPr>
          <p:cNvSpPr txBox="1"/>
          <p:nvPr/>
        </p:nvSpPr>
        <p:spPr>
          <a:xfrm>
            <a:off x="88491" y="94119"/>
            <a:ext cx="12103509" cy="923330"/>
          </a:xfrm>
          <a:prstGeom prst="rect">
            <a:avLst/>
          </a:prstGeom>
          <a:noFill/>
        </p:spPr>
        <p:txBody>
          <a:bodyPr wrap="square" rtlCol="0">
            <a:spAutoFit/>
          </a:bodyPr>
          <a:lstStyle/>
          <a:p>
            <a:r>
              <a:rPr lang="es-MX" b="1" i="1" dirty="0"/>
              <a:t>Calidad / Integridad del producto de software</a:t>
            </a:r>
            <a:endParaRPr lang="es-MX" b="1" dirty="0"/>
          </a:p>
          <a:p>
            <a:endParaRPr lang="es-MX" dirty="0"/>
          </a:p>
          <a:p>
            <a:endParaRPr lang="es-MX" b="1" dirty="0"/>
          </a:p>
        </p:txBody>
      </p:sp>
      <p:sp>
        <p:nvSpPr>
          <p:cNvPr id="4" name="Rectangle 1">
            <a:extLst>
              <a:ext uri="{FF2B5EF4-FFF2-40B4-BE49-F238E27FC236}">
                <a16:creationId xmlns:a16="http://schemas.microsoft.com/office/drawing/2014/main" id="{9DF69916-E885-B77A-3412-FB63A1CEB749}"/>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B275962D-183C-031F-7538-6A2FF53EBCDB}"/>
              </a:ext>
            </a:extLst>
          </p:cNvPr>
          <p:cNvSpPr txBox="1"/>
          <p:nvPr/>
        </p:nvSpPr>
        <p:spPr>
          <a:xfrm>
            <a:off x="88492" y="555784"/>
            <a:ext cx="10070314"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AR" altLang="es-AR" b="1" dirty="0"/>
              <a:t>¿Qué es un producto es de alta calidad?</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800" b="0" u="none" strike="noStrike" cap="none" normalizeH="0" baseline="0" dirty="0">
                <a:ln>
                  <a:noFill/>
                </a:ln>
                <a:solidFill>
                  <a:schemeClr val="tx1"/>
                </a:solidFill>
                <a:effectLst/>
              </a:rPr>
              <a:t>Aquel que satisface las necesidades de sus usuarios, funciona correctamente en el entorno operacional previsto y es mantenible, fiable, eficiente y seguro.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s-AR" altLang="es-AR" b="1" dirty="0"/>
              <a:t>¿Qué debe garantizar la integridad de un producto?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1"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altLang="es-AR" sz="1800" b="0" u="none" strike="noStrike" cap="none" normalizeH="0" baseline="0" dirty="0">
                <a:ln>
                  <a:noFill/>
                </a:ln>
                <a:solidFill>
                  <a:schemeClr val="tx1"/>
                </a:solidFill>
                <a:effectLst/>
              </a:rPr>
              <a:t>🔹 </a:t>
            </a:r>
            <a:r>
              <a:rPr kumimoji="0" lang="es-AR" altLang="es-AR" sz="1800" b="1" u="none" strike="noStrike" cap="none" normalizeH="0" baseline="0" dirty="0">
                <a:ln>
                  <a:noFill/>
                </a:ln>
                <a:solidFill>
                  <a:schemeClr val="tx1"/>
                </a:solidFill>
                <a:effectLst/>
              </a:rPr>
              <a:t>Satisfacción de las necesidades del usuario</a:t>
            </a:r>
            <a:r>
              <a:rPr lang="es-AR" altLang="es-AR" dirty="0"/>
              <a:t>:</a:t>
            </a:r>
            <a:r>
              <a:rPr kumimoji="0" lang="es-AR" altLang="es-AR" sz="1800" b="0" u="none" strike="noStrike" cap="none" normalizeH="0" baseline="0" dirty="0">
                <a:ln>
                  <a:noFill/>
                </a:ln>
                <a:solidFill>
                  <a:schemeClr val="tx1"/>
                </a:solidFill>
                <a:effectLst/>
              </a:rPr>
              <a:t> </a:t>
            </a:r>
            <a:r>
              <a:rPr lang="es-AR" altLang="es-AR" dirty="0"/>
              <a:t>R</a:t>
            </a:r>
            <a:r>
              <a:rPr kumimoji="0" lang="es-AR" altLang="es-AR" sz="1800" b="0" u="none" strike="noStrike" cap="none" normalizeH="0" baseline="0" dirty="0">
                <a:ln>
                  <a:noFill/>
                </a:ln>
                <a:solidFill>
                  <a:schemeClr val="tx1"/>
                </a:solidFill>
                <a:effectLst/>
              </a:rPr>
              <a:t>equisitos expresados y no expresados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s-AR" altLang="es-AR"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altLang="es-AR" sz="1800" b="0" u="none" strike="noStrike" cap="none" normalizeH="0" baseline="0" dirty="0">
                <a:ln>
                  <a:noFill/>
                </a:ln>
                <a:solidFill>
                  <a:schemeClr val="tx1"/>
                </a:solidFill>
                <a:effectLst/>
              </a:rPr>
              <a:t>🔹 </a:t>
            </a:r>
            <a:r>
              <a:rPr kumimoji="0" lang="es-AR" altLang="es-AR" sz="1800" b="1" u="none" strike="noStrike" cap="none" normalizeH="0" baseline="0" dirty="0">
                <a:ln>
                  <a:noFill/>
                </a:ln>
                <a:solidFill>
                  <a:schemeClr val="tx1"/>
                </a:solidFill>
                <a:effectLst/>
              </a:rPr>
              <a:t>Cumplimiento de criterios de performance</a:t>
            </a:r>
            <a:r>
              <a:rPr lang="es-AR" altLang="es-AR" dirty="0"/>
              <a:t>: </a:t>
            </a:r>
            <a:r>
              <a:rPr kumimoji="0" lang="es-AR" altLang="es-AR" sz="1800" b="0" u="none" strike="noStrike" cap="none" normalizeH="0" baseline="0" dirty="0">
                <a:ln>
                  <a:noFill/>
                </a:ln>
                <a:solidFill>
                  <a:schemeClr val="tx1"/>
                </a:solidFill>
                <a:effectLst/>
              </a:rPr>
              <a:t>Debe cumplir con los requisitos de rendimiento y con las restricciones operativas previstas.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s-AR" altLang="es-AR"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altLang="es-AR" sz="1800" b="0" u="none" strike="noStrike" cap="none" normalizeH="0" baseline="0" dirty="0">
                <a:ln>
                  <a:noFill/>
                </a:ln>
                <a:solidFill>
                  <a:schemeClr val="tx1"/>
                </a:solidFill>
                <a:effectLst/>
              </a:rPr>
              <a:t>🔹 </a:t>
            </a:r>
            <a:r>
              <a:rPr kumimoji="0" lang="es-AR" altLang="es-AR" sz="1800" b="1" u="none" strike="noStrike" cap="none" normalizeH="0" baseline="0" dirty="0">
                <a:ln>
                  <a:noFill/>
                </a:ln>
                <a:solidFill>
                  <a:schemeClr val="tx1"/>
                </a:solidFill>
                <a:effectLst/>
              </a:rPr>
              <a:t>Expectativas de coste y calendario</a:t>
            </a:r>
            <a:r>
              <a:rPr lang="es-AR" altLang="es-AR" dirty="0"/>
              <a:t>: </a:t>
            </a:r>
            <a:r>
              <a:rPr kumimoji="0" lang="es-AR" altLang="es-AR" sz="1800" b="0" u="none" strike="noStrike" cap="none" normalizeH="0" baseline="0" dirty="0">
                <a:ln>
                  <a:noFill/>
                </a:ln>
                <a:solidFill>
                  <a:schemeClr val="tx1"/>
                </a:solidFill>
                <a:effectLst/>
              </a:rPr>
              <a:t>Debe entregarse con los límites de coste y calendario acordados con el cliente.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s-AR" altLang="es-AR" sz="1800" b="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altLang="es-AR" sz="1800" b="0" u="none" strike="noStrike" cap="none" normalizeH="0" baseline="0" dirty="0">
                <a:ln>
                  <a:noFill/>
                </a:ln>
                <a:solidFill>
                  <a:schemeClr val="tx1"/>
                </a:solidFill>
                <a:effectLst/>
              </a:rPr>
              <a:t>🔹 </a:t>
            </a:r>
            <a:r>
              <a:rPr kumimoji="0" lang="es-AR" altLang="es-AR" sz="1800" b="1" u="none" strike="noStrike" cap="none" normalizeH="0" baseline="0" dirty="0">
                <a:ln>
                  <a:noFill/>
                </a:ln>
                <a:solidFill>
                  <a:schemeClr val="tx1"/>
                </a:solidFill>
                <a:effectLst/>
              </a:rPr>
              <a:t>Trazabilidad durante el ciclo de vida: </a:t>
            </a:r>
            <a:r>
              <a:rPr lang="es-AR" altLang="es-AR" dirty="0"/>
              <a:t>Fundamentalmente </a:t>
            </a:r>
            <a:r>
              <a:rPr kumimoji="0" lang="es-AR" altLang="es-AR" sz="1800" b="0" u="none" strike="noStrike" cap="none" normalizeH="0" baseline="0" dirty="0">
                <a:ln>
                  <a:noFill/>
                </a:ln>
                <a:solidFill>
                  <a:schemeClr val="tx1"/>
                </a:solidFill>
                <a:effectLst/>
              </a:rPr>
              <a:t>de los requisitos y decisiones de diseño</a:t>
            </a:r>
            <a:r>
              <a:rPr lang="es-AR" altLang="es-AR" dirty="0"/>
              <a:t>,</a:t>
            </a:r>
            <a:r>
              <a:rPr kumimoji="0" lang="es-AR" altLang="es-AR" sz="1800" b="0" u="none" strike="noStrike" cap="none" normalizeH="0" baseline="0" dirty="0">
                <a:ln>
                  <a:noFill/>
                </a:ln>
                <a:solidFill>
                  <a:schemeClr val="tx1"/>
                </a:solidFill>
                <a:effectLst/>
              </a:rPr>
              <a:t> esto asegura que cada elemento del sistema puede rastrearse hasta sus orígenes, </a:t>
            </a:r>
            <a:r>
              <a:rPr lang="es-AR" altLang="es-AR" dirty="0"/>
              <a:t>para </a:t>
            </a:r>
            <a:r>
              <a:rPr kumimoji="0" lang="es-AR" altLang="es-AR" sz="1800" b="0" u="none" strike="noStrike" cap="none" normalizeH="0" baseline="0" dirty="0">
                <a:ln>
                  <a:noFill/>
                </a:ln>
                <a:solidFill>
                  <a:schemeClr val="tx1"/>
                </a:solidFill>
                <a:effectLst/>
              </a:rPr>
              <a:t>verificar que se satisfacen las necesidades de los usuarios.</a:t>
            </a:r>
          </a:p>
        </p:txBody>
      </p:sp>
    </p:spTree>
    <p:extLst>
      <p:ext uri="{BB962C8B-B14F-4D97-AF65-F5344CB8AC3E}">
        <p14:creationId xmlns:p14="http://schemas.microsoft.com/office/powerpoint/2010/main" val="3534884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97508-EE0D-0C25-E8D5-6FCCB91E1A54}"/>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CDE8C4D2-E777-8BEA-E2B3-3106B4709113}"/>
              </a:ext>
            </a:extLst>
          </p:cNvPr>
          <p:cNvSpPr txBox="1"/>
          <p:nvPr/>
        </p:nvSpPr>
        <p:spPr>
          <a:xfrm>
            <a:off x="88491" y="94119"/>
            <a:ext cx="12103509" cy="923330"/>
          </a:xfrm>
          <a:prstGeom prst="rect">
            <a:avLst/>
          </a:prstGeom>
          <a:noFill/>
        </p:spPr>
        <p:txBody>
          <a:bodyPr wrap="square" rtlCol="0">
            <a:spAutoFit/>
          </a:bodyPr>
          <a:lstStyle/>
          <a:p>
            <a:r>
              <a:rPr lang="es-MX" b="1" i="1" dirty="0"/>
              <a:t>Problemas en el manejo de componentes</a:t>
            </a:r>
            <a:endParaRPr lang="es-MX" b="1" dirty="0"/>
          </a:p>
          <a:p>
            <a:endParaRPr lang="es-MX" dirty="0"/>
          </a:p>
          <a:p>
            <a:endParaRPr lang="es-MX" b="1" dirty="0"/>
          </a:p>
        </p:txBody>
      </p:sp>
      <p:sp>
        <p:nvSpPr>
          <p:cNvPr id="4" name="Rectangle 1">
            <a:extLst>
              <a:ext uri="{FF2B5EF4-FFF2-40B4-BE49-F238E27FC236}">
                <a16:creationId xmlns:a16="http://schemas.microsoft.com/office/drawing/2014/main" id="{18D63BA5-1086-61A4-7A81-E9ED793D914D}"/>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CF4AA6DD-56EE-8790-0727-B6A8BA0C140B}"/>
              </a:ext>
            </a:extLst>
          </p:cNvPr>
          <p:cNvSpPr txBox="1"/>
          <p:nvPr/>
        </p:nvSpPr>
        <p:spPr>
          <a:xfrm>
            <a:off x="88492" y="555784"/>
            <a:ext cx="10070314" cy="6740307"/>
          </a:xfrm>
          <a:prstGeom prst="rect">
            <a:avLst/>
          </a:prstGeom>
          <a:noFill/>
        </p:spPr>
        <p:txBody>
          <a:bodyPr wrap="square">
            <a:spAutoFit/>
          </a:bodyPr>
          <a:lstStyle/>
          <a:p>
            <a:endParaRPr lang="es-MX" b="1" dirty="0"/>
          </a:p>
          <a:p>
            <a:endParaRPr lang="es-MX" b="1" dirty="0"/>
          </a:p>
          <a:p>
            <a:pPr marL="342900" indent="-342900">
              <a:buAutoNum type="arabicPeriod"/>
            </a:pPr>
            <a:r>
              <a:rPr lang="es-MX" b="1" dirty="0"/>
              <a:t>Pérdida de componentes y cambios: </a:t>
            </a:r>
            <a:r>
              <a:rPr lang="es-MX" dirty="0"/>
              <a:t>Cuando no hay control de versiones claro, los ingenieros pueden perder información o trabajar con versiones obsoletas. Si un componente no se identifica correctamente, puede resultar imposible reconstruir una versión específica del sistema.</a:t>
            </a:r>
          </a:p>
          <a:p>
            <a:pPr marL="342900" indent="-342900">
              <a:buAutoNum type="arabicPeriod"/>
            </a:pPr>
            <a:endParaRPr lang="es-MX" b="1" dirty="0"/>
          </a:p>
          <a:p>
            <a:pPr marL="342900" indent="-342900">
              <a:buAutoNum type="arabicPeriod"/>
            </a:pPr>
            <a:r>
              <a:rPr lang="es-MX" b="1" dirty="0"/>
              <a:t>Desincronización entre fuente y ejecutable: </a:t>
            </a:r>
            <a:r>
              <a:rPr lang="es-MX" dirty="0"/>
              <a:t>Sin mecanismos de construcción automatizados, es común que los ejecutables no correspondan al código fuente más reciente, provocando que los defectos reaparezcan o que se entreguen compilaciones inconsistentes.</a:t>
            </a:r>
          </a:p>
          <a:p>
            <a:pPr marL="342900" indent="-342900">
              <a:buAutoNum type="arabicPeriod"/>
            </a:pPr>
            <a:endParaRPr lang="es-MX" b="1" dirty="0"/>
          </a:p>
          <a:p>
            <a:pPr marL="342900" indent="-342900">
              <a:buAutoNum type="arabicPeriod"/>
            </a:pPr>
            <a:r>
              <a:rPr lang="es-MX" b="1" dirty="0"/>
              <a:t>Regresión de fallas: </a:t>
            </a:r>
            <a:r>
              <a:rPr lang="es-MX" dirty="0"/>
              <a:t>Si no hay control de cambios riguroso, se pueden volver a introducir defectos antiguos que ya se habían corregido.</a:t>
            </a:r>
          </a:p>
          <a:p>
            <a:pPr marL="342900" indent="-342900">
              <a:buAutoNum type="arabicPeriod"/>
            </a:pPr>
            <a:endParaRPr lang="es-MX" dirty="0"/>
          </a:p>
          <a:p>
            <a:pPr marL="342900" indent="-342900">
              <a:buAutoNum type="arabicPeriod"/>
            </a:pPr>
            <a:r>
              <a:rPr lang="es-MX" dirty="0"/>
              <a:t>Doble mantenimiento </a:t>
            </a:r>
            <a:r>
              <a:rPr lang="es-MX" dirty="0">
                <a:sym typeface="Wingdings" panose="05000000000000000000" pitchFamily="2" charset="2"/>
              </a:rPr>
              <a:t> </a:t>
            </a:r>
            <a:r>
              <a:rPr lang="es-MX" b="1" dirty="0"/>
              <a:t>Superposición de cambios: </a:t>
            </a:r>
            <a:r>
              <a:rPr lang="es-MX" dirty="0"/>
              <a:t>Cuando varios desarrolladores modifican el mismo componente sin coordinación, pueden pisar cambios mutuamente, generando conflictos, duplicando esfuerzos y puede que el mismo error se corrija más de una vez en ramas distintas.</a:t>
            </a:r>
          </a:p>
          <a:p>
            <a:pPr marL="342900" indent="-342900">
              <a:buAutoNum type="arabicPeriod"/>
            </a:pPr>
            <a:endParaRPr lang="es-MX" b="1" dirty="0"/>
          </a:p>
          <a:p>
            <a:pPr marL="342900" indent="-342900">
              <a:buAutoNum type="arabicPeriod"/>
            </a:pPr>
            <a:r>
              <a:rPr lang="es-MX" dirty="0"/>
              <a:t>Doble mantenimiento </a:t>
            </a:r>
            <a:r>
              <a:rPr lang="es-MX" b="1" dirty="0">
                <a:sym typeface="Wingdings" panose="05000000000000000000" pitchFamily="2" charset="2"/>
              </a:rPr>
              <a:t> </a:t>
            </a:r>
            <a:r>
              <a:rPr lang="es-MX" b="1" dirty="0"/>
              <a:t>Cambios no validados: </a:t>
            </a:r>
            <a:r>
              <a:rPr lang="es-MX" dirty="0"/>
              <a:t>Si los cambios no se revisan y autorizan adecuadamente antes de integrarlos, puede producirse pérdida de calidad y trazabilidad.</a:t>
            </a:r>
          </a:p>
          <a:p>
            <a:pPr marL="342900" indent="-342900">
              <a:buAutoNum type="arabicPeriod"/>
            </a:pPr>
            <a:endParaRPr lang="es-MX" dirty="0"/>
          </a:p>
          <a:p>
            <a:pPr marL="342900" indent="-342900">
              <a:buAutoNum type="arabicPeriod"/>
            </a:pPr>
            <a:endParaRPr lang="es-MX" dirty="0"/>
          </a:p>
          <a:p>
            <a:pPr marL="342900" indent="-342900">
              <a:buAutoNum type="arabicPeriod"/>
            </a:pPr>
            <a:endParaRPr lang="es-MX" dirty="0"/>
          </a:p>
          <a:p>
            <a:pPr marL="0" marR="0" lvl="0" indent="0" algn="l" defTabSz="914400" rtl="0" eaLnBrk="0" fontAlgn="base" latinLnBrk="0" hangingPunct="0">
              <a:lnSpc>
                <a:spcPct val="100000"/>
              </a:lnSpc>
              <a:spcBef>
                <a:spcPct val="0"/>
              </a:spcBef>
              <a:spcAft>
                <a:spcPct val="0"/>
              </a:spcAft>
              <a:buClrTx/>
              <a:buSzTx/>
              <a:buFontTx/>
              <a:buNone/>
              <a:tabLst/>
            </a:pPr>
            <a:endParaRPr lang="es-AR" altLang="es-AR" b="1" dirty="0"/>
          </a:p>
        </p:txBody>
      </p:sp>
    </p:spTree>
    <p:extLst>
      <p:ext uri="{BB962C8B-B14F-4D97-AF65-F5344CB8AC3E}">
        <p14:creationId xmlns:p14="http://schemas.microsoft.com/office/powerpoint/2010/main" val="37539685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9B452-0AC5-CC42-3853-97F363EA49CC}"/>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9B9679B0-8B11-013D-B5EA-09061883698D}"/>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2E836B5D-41F8-A88A-05F4-12DD72A289A4}"/>
              </a:ext>
            </a:extLst>
          </p:cNvPr>
          <p:cNvPicPr>
            <a:picLocks noChangeAspect="1"/>
          </p:cNvPicPr>
          <p:nvPr/>
        </p:nvPicPr>
        <p:blipFill>
          <a:blip r:embed="rId2"/>
          <a:stretch>
            <a:fillRect/>
          </a:stretch>
        </p:blipFill>
        <p:spPr>
          <a:xfrm>
            <a:off x="323044" y="151942"/>
            <a:ext cx="11545911" cy="6554115"/>
          </a:xfrm>
          <a:prstGeom prst="rect">
            <a:avLst/>
          </a:prstGeom>
        </p:spPr>
      </p:pic>
    </p:spTree>
    <p:extLst>
      <p:ext uri="{BB962C8B-B14F-4D97-AF65-F5344CB8AC3E}">
        <p14:creationId xmlns:p14="http://schemas.microsoft.com/office/powerpoint/2010/main" val="29317402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C0B0F-EC48-ECD6-8071-0CC71E745246}"/>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EE12BCB5-FD4A-E4B1-9085-71A5F958E721}"/>
              </a:ext>
            </a:extLst>
          </p:cNvPr>
          <p:cNvSpPr txBox="1"/>
          <p:nvPr/>
        </p:nvSpPr>
        <p:spPr>
          <a:xfrm>
            <a:off x="88491" y="94119"/>
            <a:ext cx="12103509" cy="646331"/>
          </a:xfrm>
          <a:prstGeom prst="rect">
            <a:avLst/>
          </a:prstGeom>
          <a:noFill/>
        </p:spPr>
        <p:txBody>
          <a:bodyPr wrap="square" rtlCol="0">
            <a:spAutoFit/>
          </a:bodyPr>
          <a:lstStyle/>
          <a:p>
            <a:r>
              <a:rPr lang="es-MX" b="1" dirty="0"/>
              <a:t>¿Qué es un Ítem de configuración de software? (IC)</a:t>
            </a:r>
          </a:p>
          <a:p>
            <a:endParaRPr lang="es-MX" b="1" dirty="0"/>
          </a:p>
        </p:txBody>
      </p:sp>
      <p:sp>
        <p:nvSpPr>
          <p:cNvPr id="4" name="Rectangle 1">
            <a:extLst>
              <a:ext uri="{FF2B5EF4-FFF2-40B4-BE49-F238E27FC236}">
                <a16:creationId xmlns:a16="http://schemas.microsoft.com/office/drawing/2014/main" id="{4CBD18C6-6EDA-2452-7C16-44497079887E}"/>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614C940A-407F-630A-D690-393FCC7BE943}"/>
              </a:ext>
            </a:extLst>
          </p:cNvPr>
          <p:cNvSpPr txBox="1"/>
          <p:nvPr/>
        </p:nvSpPr>
        <p:spPr>
          <a:xfrm>
            <a:off x="88492" y="555784"/>
            <a:ext cx="10070314" cy="1754326"/>
          </a:xfrm>
          <a:prstGeom prst="rect">
            <a:avLst/>
          </a:prstGeom>
          <a:noFill/>
        </p:spPr>
        <p:txBody>
          <a:bodyPr wrap="square">
            <a:spAutoFit/>
          </a:bodyPr>
          <a:lstStyle/>
          <a:p>
            <a:endParaRPr lang="es-MX" b="1" dirty="0"/>
          </a:p>
          <a:p>
            <a:r>
              <a:rPr lang="es-MX" dirty="0"/>
              <a:t>Ítem de configuración (IC) es cada uno de los artefactos que forman parte del producto o del proyecto, que pueden sufrir cambios o necesitan ser compartidos entre los miembros del equipo y sobre los cuales necesitamos conocer su estado y evolución.</a:t>
            </a:r>
            <a:endParaRPr lang="es-MX" b="1" dirty="0"/>
          </a:p>
          <a:p>
            <a:endParaRPr lang="es-MX" b="1" dirty="0"/>
          </a:p>
          <a:p>
            <a:r>
              <a:rPr lang="es-MX" dirty="0"/>
              <a:t>Incluye: Documentos de diseño, código fuente, código ejecutable, etc.</a:t>
            </a:r>
            <a:endParaRPr lang="es-AR" altLang="es-AR" b="1" dirty="0"/>
          </a:p>
        </p:txBody>
      </p:sp>
      <p:pic>
        <p:nvPicPr>
          <p:cNvPr id="3" name="Imagen 2">
            <a:extLst>
              <a:ext uri="{FF2B5EF4-FFF2-40B4-BE49-F238E27FC236}">
                <a16:creationId xmlns:a16="http://schemas.microsoft.com/office/drawing/2014/main" id="{353032B6-B417-6D8C-1042-4D7C425D597C}"/>
              </a:ext>
            </a:extLst>
          </p:cNvPr>
          <p:cNvPicPr>
            <a:picLocks noChangeAspect="1"/>
          </p:cNvPicPr>
          <p:nvPr/>
        </p:nvPicPr>
        <p:blipFill>
          <a:blip r:embed="rId2"/>
          <a:stretch>
            <a:fillRect/>
          </a:stretch>
        </p:blipFill>
        <p:spPr>
          <a:xfrm>
            <a:off x="273222" y="2618828"/>
            <a:ext cx="4972744" cy="3429479"/>
          </a:xfrm>
          <a:prstGeom prst="rect">
            <a:avLst/>
          </a:prstGeom>
        </p:spPr>
      </p:pic>
      <p:pic>
        <p:nvPicPr>
          <p:cNvPr id="8" name="Imagen 7">
            <a:extLst>
              <a:ext uri="{FF2B5EF4-FFF2-40B4-BE49-F238E27FC236}">
                <a16:creationId xmlns:a16="http://schemas.microsoft.com/office/drawing/2014/main" id="{44D77BF8-660D-65AE-F1C3-A19E681688A2}"/>
              </a:ext>
            </a:extLst>
          </p:cNvPr>
          <p:cNvPicPr>
            <a:picLocks noChangeAspect="1"/>
          </p:cNvPicPr>
          <p:nvPr/>
        </p:nvPicPr>
        <p:blipFill>
          <a:blip r:embed="rId3"/>
          <a:stretch>
            <a:fillRect/>
          </a:stretch>
        </p:blipFill>
        <p:spPr>
          <a:xfrm>
            <a:off x="5123649" y="2618827"/>
            <a:ext cx="6170768" cy="3429479"/>
          </a:xfrm>
          <a:prstGeom prst="rect">
            <a:avLst/>
          </a:prstGeom>
        </p:spPr>
      </p:pic>
    </p:spTree>
    <p:extLst>
      <p:ext uri="{BB962C8B-B14F-4D97-AF65-F5344CB8AC3E}">
        <p14:creationId xmlns:p14="http://schemas.microsoft.com/office/powerpoint/2010/main" val="8903164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255F-5E4F-0631-8E2E-374FE133074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BFE055F4-8DEE-90FF-D1BB-8799E5612E59}"/>
              </a:ext>
            </a:extLst>
          </p:cNvPr>
          <p:cNvSpPr txBox="1"/>
          <p:nvPr/>
        </p:nvSpPr>
        <p:spPr>
          <a:xfrm>
            <a:off x="88491" y="94119"/>
            <a:ext cx="12103509" cy="646331"/>
          </a:xfrm>
          <a:prstGeom prst="rect">
            <a:avLst/>
          </a:prstGeom>
          <a:noFill/>
        </p:spPr>
        <p:txBody>
          <a:bodyPr wrap="square" rtlCol="0">
            <a:spAutoFit/>
          </a:bodyPr>
          <a:lstStyle/>
          <a:p>
            <a:r>
              <a:rPr lang="es-MX" b="1" dirty="0"/>
              <a:t>¿Qué es una versión?</a:t>
            </a:r>
          </a:p>
          <a:p>
            <a:endParaRPr lang="es-MX" b="1" dirty="0"/>
          </a:p>
        </p:txBody>
      </p:sp>
      <p:sp>
        <p:nvSpPr>
          <p:cNvPr id="4" name="Rectangle 1">
            <a:extLst>
              <a:ext uri="{FF2B5EF4-FFF2-40B4-BE49-F238E27FC236}">
                <a16:creationId xmlns:a16="http://schemas.microsoft.com/office/drawing/2014/main" id="{D75B7496-DE52-BE51-06C0-786CE11AE146}"/>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A8D91662-8781-E754-4C80-70D2E71112CE}"/>
              </a:ext>
            </a:extLst>
          </p:cNvPr>
          <p:cNvSpPr txBox="1"/>
          <p:nvPr/>
        </p:nvSpPr>
        <p:spPr>
          <a:xfrm>
            <a:off x="88492" y="555784"/>
            <a:ext cx="6007508" cy="2585323"/>
          </a:xfrm>
          <a:prstGeom prst="rect">
            <a:avLst/>
          </a:prstGeom>
          <a:noFill/>
        </p:spPr>
        <p:txBody>
          <a:bodyPr wrap="square">
            <a:spAutoFit/>
          </a:bodyPr>
          <a:lstStyle/>
          <a:p>
            <a:r>
              <a:rPr lang="es-MX" dirty="0"/>
              <a:t>Se define, desde el punto de vista de la evolución, como la forma particular de un artefacto en un instante o contexto dado. </a:t>
            </a:r>
          </a:p>
          <a:p>
            <a:endParaRPr lang="es-MX" dirty="0"/>
          </a:p>
          <a:p>
            <a:endParaRPr lang="es-MX" dirty="0"/>
          </a:p>
          <a:p>
            <a:r>
              <a:rPr lang="es-MX" b="1" dirty="0"/>
              <a:t>¿Qué es el control de versiones?</a:t>
            </a:r>
          </a:p>
          <a:p>
            <a:endParaRPr lang="es-MX" dirty="0"/>
          </a:p>
          <a:p>
            <a:r>
              <a:rPr lang="es-MX" dirty="0"/>
              <a:t>La evolución de un único ítem de configuración (IC), o de cada IC por separado.</a:t>
            </a:r>
            <a:endParaRPr lang="es-MX" b="1" dirty="0"/>
          </a:p>
        </p:txBody>
      </p:sp>
      <p:pic>
        <p:nvPicPr>
          <p:cNvPr id="5" name="Imagen 4">
            <a:extLst>
              <a:ext uri="{FF2B5EF4-FFF2-40B4-BE49-F238E27FC236}">
                <a16:creationId xmlns:a16="http://schemas.microsoft.com/office/drawing/2014/main" id="{88CE2397-1F34-5B7C-959A-C297D5D67288}"/>
              </a:ext>
            </a:extLst>
          </p:cNvPr>
          <p:cNvPicPr>
            <a:picLocks noChangeAspect="1"/>
          </p:cNvPicPr>
          <p:nvPr/>
        </p:nvPicPr>
        <p:blipFill>
          <a:blip r:embed="rId2"/>
          <a:stretch>
            <a:fillRect/>
          </a:stretch>
        </p:blipFill>
        <p:spPr>
          <a:xfrm>
            <a:off x="88491" y="3895577"/>
            <a:ext cx="6544588" cy="2114845"/>
          </a:xfrm>
          <a:prstGeom prst="rect">
            <a:avLst/>
          </a:prstGeom>
        </p:spPr>
      </p:pic>
    </p:spTree>
    <p:extLst>
      <p:ext uri="{BB962C8B-B14F-4D97-AF65-F5344CB8AC3E}">
        <p14:creationId xmlns:p14="http://schemas.microsoft.com/office/powerpoint/2010/main" val="40578971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8B88-401C-8746-D20A-87CDF13E0477}"/>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44B1CDD5-879F-30FA-1C3B-533E61E9FF70}"/>
              </a:ext>
            </a:extLst>
          </p:cNvPr>
          <p:cNvSpPr txBox="1"/>
          <p:nvPr/>
        </p:nvSpPr>
        <p:spPr>
          <a:xfrm>
            <a:off x="88491" y="94119"/>
            <a:ext cx="12103509" cy="646331"/>
          </a:xfrm>
          <a:prstGeom prst="rect">
            <a:avLst/>
          </a:prstGeom>
          <a:noFill/>
        </p:spPr>
        <p:txBody>
          <a:bodyPr wrap="square" rtlCol="0">
            <a:spAutoFit/>
          </a:bodyPr>
          <a:lstStyle/>
          <a:p>
            <a:r>
              <a:rPr lang="es-MX" b="1" dirty="0"/>
              <a:t>¿Qué es una variante?</a:t>
            </a:r>
          </a:p>
          <a:p>
            <a:endParaRPr lang="es-MX" b="1" dirty="0"/>
          </a:p>
        </p:txBody>
      </p:sp>
      <p:sp>
        <p:nvSpPr>
          <p:cNvPr id="4" name="Rectangle 1">
            <a:extLst>
              <a:ext uri="{FF2B5EF4-FFF2-40B4-BE49-F238E27FC236}">
                <a16:creationId xmlns:a16="http://schemas.microsoft.com/office/drawing/2014/main" id="{610727CC-CAA5-3FF1-5B16-DCD1DE7DB3B5}"/>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90F578A8-28C3-390E-F7DB-EF1BFF9572DF}"/>
              </a:ext>
            </a:extLst>
          </p:cNvPr>
          <p:cNvSpPr txBox="1"/>
          <p:nvPr/>
        </p:nvSpPr>
        <p:spPr>
          <a:xfrm>
            <a:off x="88492" y="555784"/>
            <a:ext cx="6007508" cy="2585323"/>
          </a:xfrm>
          <a:prstGeom prst="rect">
            <a:avLst/>
          </a:prstGeom>
          <a:noFill/>
        </p:spPr>
        <p:txBody>
          <a:bodyPr wrap="square">
            <a:spAutoFit/>
          </a:bodyPr>
          <a:lstStyle/>
          <a:p>
            <a:pPr marL="285750" indent="-285750">
              <a:buFont typeface="Arial" panose="020B0604020202020204" pitchFamily="34" charset="0"/>
              <a:buChar char="•"/>
            </a:pPr>
            <a:r>
              <a:rPr lang="es-MX" dirty="0"/>
              <a:t>Es una versión de un ítem de configuración (o de la configuración) que evoluciona por separado, representando configuraciones alternativas.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Un producto de software puede adoptar distintas formas (configuraciones) dependiendo del lugar donde se instale. Por ejemplo, dependiendo de la plataforma (máquina + S.O.) que la soporta, o de las funciones que haya de realizar o no.</a:t>
            </a:r>
            <a:endParaRPr lang="es-MX" b="1" dirty="0"/>
          </a:p>
        </p:txBody>
      </p:sp>
      <p:pic>
        <p:nvPicPr>
          <p:cNvPr id="3" name="Imagen 2">
            <a:extLst>
              <a:ext uri="{FF2B5EF4-FFF2-40B4-BE49-F238E27FC236}">
                <a16:creationId xmlns:a16="http://schemas.microsoft.com/office/drawing/2014/main" id="{0B5FAB1B-FFAC-A1D0-258C-B380A45A90E3}"/>
              </a:ext>
            </a:extLst>
          </p:cNvPr>
          <p:cNvPicPr>
            <a:picLocks noChangeAspect="1"/>
          </p:cNvPicPr>
          <p:nvPr/>
        </p:nvPicPr>
        <p:blipFill>
          <a:blip r:embed="rId2"/>
          <a:stretch>
            <a:fillRect/>
          </a:stretch>
        </p:blipFill>
        <p:spPr>
          <a:xfrm>
            <a:off x="180856" y="3521969"/>
            <a:ext cx="7611537" cy="2695951"/>
          </a:xfrm>
          <a:prstGeom prst="rect">
            <a:avLst/>
          </a:prstGeom>
        </p:spPr>
      </p:pic>
    </p:spTree>
    <p:extLst>
      <p:ext uri="{BB962C8B-B14F-4D97-AF65-F5344CB8AC3E}">
        <p14:creationId xmlns:p14="http://schemas.microsoft.com/office/powerpoint/2010/main" val="3465133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5859-4343-1992-E975-609080D2200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69E8CDCF-F1CD-5BD3-9977-702FA345B997}"/>
              </a:ext>
            </a:extLst>
          </p:cNvPr>
          <p:cNvSpPr txBox="1"/>
          <p:nvPr/>
        </p:nvSpPr>
        <p:spPr>
          <a:xfrm>
            <a:off x="88491" y="94119"/>
            <a:ext cx="12103509" cy="646331"/>
          </a:xfrm>
          <a:prstGeom prst="rect">
            <a:avLst/>
          </a:prstGeom>
          <a:noFill/>
        </p:spPr>
        <p:txBody>
          <a:bodyPr wrap="square" rtlCol="0">
            <a:spAutoFit/>
          </a:bodyPr>
          <a:lstStyle/>
          <a:p>
            <a:r>
              <a:rPr lang="es-MX" b="1" dirty="0"/>
              <a:t>¿Qué es la configuración del software?</a:t>
            </a:r>
          </a:p>
          <a:p>
            <a:endParaRPr lang="es-MX" b="1" dirty="0"/>
          </a:p>
        </p:txBody>
      </p:sp>
      <p:sp>
        <p:nvSpPr>
          <p:cNvPr id="4" name="Rectangle 1">
            <a:extLst>
              <a:ext uri="{FF2B5EF4-FFF2-40B4-BE49-F238E27FC236}">
                <a16:creationId xmlns:a16="http://schemas.microsoft.com/office/drawing/2014/main" id="{3DA0F4B9-ABC4-68A1-3946-AAB995F19CF1}"/>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624E7F06-7715-6286-56AC-B0E2B16A72FB}"/>
              </a:ext>
            </a:extLst>
          </p:cNvPr>
          <p:cNvSpPr txBox="1"/>
          <p:nvPr/>
        </p:nvSpPr>
        <p:spPr>
          <a:xfrm>
            <a:off x="88491" y="555784"/>
            <a:ext cx="10235379" cy="5632311"/>
          </a:xfrm>
          <a:prstGeom prst="rect">
            <a:avLst/>
          </a:prstGeom>
          <a:noFill/>
        </p:spPr>
        <p:txBody>
          <a:bodyPr wrap="square">
            <a:spAutoFit/>
          </a:bodyPr>
          <a:lstStyle/>
          <a:p>
            <a:r>
              <a:rPr lang="es-MX" dirty="0"/>
              <a:t>Un conjunto de ítems de configuración con su correspondiente versión en un momento determinado</a:t>
            </a:r>
          </a:p>
          <a:p>
            <a:endParaRPr lang="es-MX" b="1" dirty="0"/>
          </a:p>
          <a:p>
            <a:endParaRPr lang="es-MX" b="1" dirty="0"/>
          </a:p>
          <a:p>
            <a:r>
              <a:rPr lang="es-MX" b="1" dirty="0"/>
              <a:t>¿Qué es un repositorio?</a:t>
            </a:r>
          </a:p>
          <a:p>
            <a:pPr lvl="0" eaLnBrk="0" fontAlgn="base" hangingPunct="0">
              <a:spcBef>
                <a:spcPct val="0"/>
              </a:spcBef>
              <a:spcAft>
                <a:spcPct val="0"/>
              </a:spcAft>
            </a:pPr>
            <a:endParaRPr lang="es-MX" altLang="es-AR" b="1" dirty="0"/>
          </a:p>
          <a:p>
            <a:pPr marL="285750" lvl="0" indent="-285750" eaLnBrk="0" fontAlgn="base" hangingPunct="0">
              <a:spcBef>
                <a:spcPct val="0"/>
              </a:spcBef>
              <a:spcAft>
                <a:spcPct val="0"/>
              </a:spcAft>
              <a:buFont typeface="Arial" panose="020B0604020202020204" pitchFamily="34" charset="0"/>
              <a:buChar char="•"/>
            </a:pPr>
            <a:r>
              <a:rPr lang="es-AR" altLang="es-AR" dirty="0"/>
              <a:t>Es la </a:t>
            </a:r>
            <a:r>
              <a:rPr lang="es-AR" altLang="es-AR" b="1" dirty="0"/>
              <a:t>base de datos de información de la configuración </a:t>
            </a:r>
            <a:r>
              <a:rPr lang="es-AR" altLang="es-AR" dirty="0"/>
              <a:t>que contiene todos los ítems de configuración (</a:t>
            </a:r>
            <a:r>
              <a:rPr lang="es-AR" altLang="es-AR" dirty="0" err="1"/>
              <a:t>ICs</a:t>
            </a:r>
            <a:r>
              <a:rPr lang="es-AR" altLang="es-AR" dirty="0"/>
              <a:t>), con su historial, atributos y relaciones entre ellos.</a:t>
            </a:r>
          </a:p>
          <a:p>
            <a:pPr lvl="0" eaLnBrk="0" fontAlgn="base" hangingPunct="0">
              <a:spcBef>
                <a:spcPct val="0"/>
              </a:spcBef>
              <a:spcAft>
                <a:spcPct val="0"/>
              </a:spcAft>
            </a:pPr>
            <a:endParaRPr lang="es-AR" altLang="es-AR" dirty="0"/>
          </a:p>
          <a:p>
            <a:pPr marL="285750" lvl="0" indent="-285750" eaLnBrk="0" fontAlgn="base" hangingPunct="0">
              <a:spcBef>
                <a:spcPct val="0"/>
              </a:spcBef>
              <a:spcAft>
                <a:spcPct val="0"/>
              </a:spcAft>
              <a:buFont typeface="Arial" panose="020B0604020202020204" pitchFamily="34" charset="0"/>
              <a:buChar char="•"/>
            </a:pPr>
            <a:r>
              <a:rPr lang="es-AR" altLang="es-AR" dirty="0"/>
              <a:t>Mantiene un registro completo de cada elemento:</a:t>
            </a:r>
          </a:p>
          <a:p>
            <a:pPr marL="800100" lvl="1" indent="-342900" eaLnBrk="0" fontAlgn="base" hangingPunct="0">
              <a:spcBef>
                <a:spcPct val="0"/>
              </a:spcBef>
              <a:spcAft>
                <a:spcPct val="0"/>
              </a:spcAft>
              <a:buFont typeface="+mj-lt"/>
              <a:buAutoNum type="arabicPeriod"/>
            </a:pPr>
            <a:r>
              <a:rPr lang="es-AR" altLang="es-AR" dirty="0"/>
              <a:t>Versiones</a:t>
            </a:r>
          </a:p>
          <a:p>
            <a:pPr marL="800100" lvl="1" indent="-342900" eaLnBrk="0" fontAlgn="base" hangingPunct="0">
              <a:spcBef>
                <a:spcPct val="0"/>
              </a:spcBef>
              <a:spcAft>
                <a:spcPct val="0"/>
              </a:spcAft>
              <a:buFont typeface="+mj-lt"/>
              <a:buAutoNum type="arabicPeriod"/>
            </a:pPr>
            <a:r>
              <a:rPr lang="es-AR" altLang="es-AR" dirty="0"/>
              <a:t>Cambios </a:t>
            </a:r>
          </a:p>
          <a:p>
            <a:pPr marL="800100" lvl="1" indent="-342900" eaLnBrk="0" fontAlgn="base" hangingPunct="0">
              <a:spcBef>
                <a:spcPct val="0"/>
              </a:spcBef>
              <a:spcAft>
                <a:spcPct val="0"/>
              </a:spcAft>
              <a:buFont typeface="+mj-lt"/>
              <a:buAutoNum type="arabicPeriod"/>
            </a:pPr>
            <a:r>
              <a:rPr lang="es-AR" altLang="es-AR" dirty="0"/>
              <a:t>Información de estado</a:t>
            </a:r>
          </a:p>
          <a:p>
            <a:pPr marL="800100" lvl="1" indent="-342900" eaLnBrk="0" fontAlgn="base" hangingPunct="0">
              <a:spcBef>
                <a:spcPct val="0"/>
              </a:spcBef>
              <a:spcAft>
                <a:spcPct val="0"/>
              </a:spcAft>
              <a:buFont typeface="+mj-lt"/>
              <a:buAutoNum type="arabicPeriod"/>
            </a:pPr>
            <a:r>
              <a:rPr lang="es-AR" altLang="es-AR" dirty="0"/>
              <a:t>Relaciones con otros ítems</a:t>
            </a:r>
          </a:p>
          <a:p>
            <a:pPr marL="342900" lvl="0" indent="-342900" eaLnBrk="0" fontAlgn="base" hangingPunct="0">
              <a:spcBef>
                <a:spcPct val="0"/>
              </a:spcBef>
              <a:spcAft>
                <a:spcPct val="0"/>
              </a:spcAft>
              <a:buFont typeface="+mj-lt"/>
              <a:buAutoNum type="arabicPeriod"/>
            </a:pPr>
            <a:endParaRPr lang="es-AR" altLang="es-AR" dirty="0"/>
          </a:p>
          <a:p>
            <a:pPr marL="285750" lvl="0" indent="-285750" eaLnBrk="0" fontAlgn="base" hangingPunct="0">
              <a:spcBef>
                <a:spcPct val="0"/>
              </a:spcBef>
              <a:spcAft>
                <a:spcPct val="0"/>
              </a:spcAft>
              <a:buFont typeface="Arial" panose="020B0604020202020204" pitchFamily="34" charset="0"/>
              <a:buChar char="•"/>
            </a:pPr>
            <a:r>
              <a:rPr lang="es-AR" altLang="es-AR" dirty="0"/>
              <a:t>Permite </a:t>
            </a:r>
            <a:r>
              <a:rPr lang="es-AR" altLang="es-AR" b="1" dirty="0"/>
              <a:t>evaluar el impacto de cambios propuestos</a:t>
            </a:r>
            <a:r>
              <a:rPr lang="es-AR" altLang="es-AR" dirty="0"/>
              <a:t>, porque guarda la relación de dependencia entre ítems de configuración y otros componentes del sistema. </a:t>
            </a:r>
          </a:p>
          <a:p>
            <a:pPr marL="285750" lvl="0" indent="-285750" eaLnBrk="0" fontAlgn="base" hangingPunct="0">
              <a:spcBef>
                <a:spcPct val="0"/>
              </a:spcBef>
              <a:spcAft>
                <a:spcPct val="0"/>
              </a:spcAft>
              <a:buFont typeface="Arial" panose="020B0604020202020204" pitchFamily="34" charset="0"/>
              <a:buChar char="•"/>
            </a:pPr>
            <a:endParaRPr lang="es-AR" altLang="es-AR" dirty="0"/>
          </a:p>
          <a:p>
            <a:pPr marL="285750" lvl="0" indent="-285750" eaLnBrk="0" fontAlgn="base" hangingPunct="0">
              <a:spcBef>
                <a:spcPct val="0"/>
              </a:spcBef>
              <a:spcAft>
                <a:spcPct val="0"/>
              </a:spcAft>
              <a:buFont typeface="Arial" panose="020B0604020202020204" pitchFamily="34" charset="0"/>
              <a:buChar char="•"/>
            </a:pPr>
            <a:r>
              <a:rPr lang="es-AR" altLang="es-AR" dirty="0"/>
              <a:t>Puede implementarse como una única base de datos centralizada o varias bases de datos distribuidas.</a:t>
            </a:r>
            <a:endParaRPr lang="es-MX" b="1" dirty="0"/>
          </a:p>
          <a:p>
            <a:endParaRPr lang="es-MX" b="1" dirty="0"/>
          </a:p>
        </p:txBody>
      </p:sp>
    </p:spTree>
    <p:extLst>
      <p:ext uri="{BB962C8B-B14F-4D97-AF65-F5344CB8AC3E}">
        <p14:creationId xmlns:p14="http://schemas.microsoft.com/office/powerpoint/2010/main" val="308480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61185-F64A-2694-1ACD-75AB125C5EE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4538A15-9E1A-751C-CC84-35F7C515885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a:t>
            </a:r>
            <a:endParaRPr lang="es-AR" dirty="0"/>
          </a:p>
        </p:txBody>
      </p:sp>
      <p:sp>
        <p:nvSpPr>
          <p:cNvPr id="5" name="CuadroTexto 4">
            <a:extLst>
              <a:ext uri="{FF2B5EF4-FFF2-40B4-BE49-F238E27FC236}">
                <a16:creationId xmlns:a16="http://schemas.microsoft.com/office/drawing/2014/main" id="{88121680-D160-DEBB-9DBA-31603E5E8CAF}"/>
              </a:ext>
            </a:extLst>
          </p:cNvPr>
          <p:cNvSpPr txBox="1"/>
          <p:nvPr/>
        </p:nvSpPr>
        <p:spPr>
          <a:xfrm>
            <a:off x="403123" y="1140993"/>
            <a:ext cx="9478296" cy="5078313"/>
          </a:xfrm>
          <a:prstGeom prst="rect">
            <a:avLst/>
          </a:prstGeom>
          <a:noFill/>
        </p:spPr>
        <p:txBody>
          <a:bodyPr wrap="square">
            <a:spAutoFit/>
          </a:bodyPr>
          <a:lstStyle/>
          <a:p>
            <a:r>
              <a:rPr lang="es-MX" b="1" dirty="0"/>
              <a:t>¿Qué implica planificar un proyecto?</a:t>
            </a:r>
          </a:p>
          <a:p>
            <a:endParaRPr lang="es-MX" b="1" dirty="0"/>
          </a:p>
          <a:p>
            <a:pPr marL="342900" indent="-342900">
              <a:buAutoNum type="arabicPeriod"/>
            </a:pPr>
            <a:r>
              <a:rPr lang="es-MX" dirty="0"/>
              <a:t>Definición del Alcance del Proyecto</a:t>
            </a:r>
          </a:p>
          <a:p>
            <a:pPr marL="342900" indent="-342900">
              <a:buAutoNum type="arabicPeriod"/>
            </a:pPr>
            <a:endParaRPr lang="es-MX" dirty="0"/>
          </a:p>
          <a:p>
            <a:pPr marL="342900" indent="-342900">
              <a:buAutoNum type="arabicPeriod"/>
            </a:pPr>
            <a:r>
              <a:rPr lang="es-MX" dirty="0"/>
              <a:t>Definición de Proceso y Ciclo de Vida </a:t>
            </a:r>
          </a:p>
          <a:p>
            <a:pPr marL="342900" indent="-342900">
              <a:buAutoNum type="arabicPeriod"/>
            </a:pPr>
            <a:endParaRPr lang="es-MX" dirty="0"/>
          </a:p>
          <a:p>
            <a:pPr marL="342900" indent="-342900">
              <a:buAutoNum type="arabicPeriod"/>
            </a:pPr>
            <a:r>
              <a:rPr lang="es-MX" dirty="0"/>
              <a:t>Estimación </a:t>
            </a:r>
          </a:p>
          <a:p>
            <a:pPr marL="342900" indent="-342900">
              <a:buAutoNum type="arabicPeriod"/>
            </a:pPr>
            <a:endParaRPr lang="es-MX" dirty="0"/>
          </a:p>
          <a:p>
            <a:pPr marL="342900" indent="-342900">
              <a:buAutoNum type="arabicPeriod"/>
            </a:pPr>
            <a:r>
              <a:rPr lang="es-MX" dirty="0"/>
              <a:t>Gestión de Riesgos </a:t>
            </a:r>
          </a:p>
          <a:p>
            <a:pPr marL="342900" indent="-342900">
              <a:buAutoNum type="arabicPeriod"/>
            </a:pPr>
            <a:endParaRPr lang="es-MX" dirty="0"/>
          </a:p>
          <a:p>
            <a:pPr marL="342900" indent="-342900">
              <a:buAutoNum type="arabicPeriod"/>
            </a:pPr>
            <a:r>
              <a:rPr lang="es-MX" dirty="0"/>
              <a:t>Asignación de Recursos </a:t>
            </a:r>
          </a:p>
          <a:p>
            <a:pPr marL="342900" indent="-342900">
              <a:buAutoNum type="arabicPeriod"/>
            </a:pPr>
            <a:endParaRPr lang="es-MX" dirty="0"/>
          </a:p>
          <a:p>
            <a:pPr marL="342900" indent="-342900">
              <a:buAutoNum type="arabicPeriod"/>
            </a:pPr>
            <a:r>
              <a:rPr lang="es-MX" dirty="0"/>
              <a:t>Programación de Proyectos </a:t>
            </a:r>
          </a:p>
          <a:p>
            <a:pPr marL="342900" indent="-342900">
              <a:buAutoNum type="arabicPeriod"/>
            </a:pPr>
            <a:endParaRPr lang="es-MX" dirty="0"/>
          </a:p>
          <a:p>
            <a:pPr marL="342900" indent="-342900">
              <a:buAutoNum type="arabicPeriod"/>
            </a:pPr>
            <a:r>
              <a:rPr lang="es-MX" dirty="0"/>
              <a:t>Definición de Controles </a:t>
            </a:r>
          </a:p>
          <a:p>
            <a:pPr marL="342900" indent="-342900">
              <a:buAutoNum type="arabicPeriod"/>
            </a:pPr>
            <a:endParaRPr lang="es-MX" dirty="0"/>
          </a:p>
          <a:p>
            <a:pPr marL="342900" indent="-342900">
              <a:buAutoNum type="arabicPeriod"/>
            </a:pPr>
            <a:r>
              <a:rPr lang="es-MX" dirty="0"/>
              <a:t>Definición de Métricas</a:t>
            </a:r>
            <a:endParaRPr lang="es-MX" b="1" dirty="0"/>
          </a:p>
          <a:p>
            <a:endParaRPr lang="es-MX" b="1" dirty="0"/>
          </a:p>
        </p:txBody>
      </p:sp>
    </p:spTree>
    <p:extLst>
      <p:ext uri="{BB962C8B-B14F-4D97-AF65-F5344CB8AC3E}">
        <p14:creationId xmlns:p14="http://schemas.microsoft.com/office/powerpoint/2010/main" val="39030570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427E-FC00-C4F7-A1CD-6E4227F43066}"/>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97DA949-9177-89F7-CB3D-7716A8AD693E}"/>
              </a:ext>
            </a:extLst>
          </p:cNvPr>
          <p:cNvSpPr txBox="1"/>
          <p:nvPr/>
        </p:nvSpPr>
        <p:spPr>
          <a:xfrm>
            <a:off x="88491" y="211079"/>
            <a:ext cx="12103509" cy="369332"/>
          </a:xfrm>
          <a:prstGeom prst="rect">
            <a:avLst/>
          </a:prstGeom>
          <a:noFill/>
        </p:spPr>
        <p:txBody>
          <a:bodyPr wrap="square" rtlCol="0">
            <a:spAutoFit/>
          </a:bodyPr>
          <a:lstStyle/>
          <a:p>
            <a:r>
              <a:rPr lang="es-MX" b="1" dirty="0"/>
              <a:t>¿Cómo funciona el repositorio?</a:t>
            </a:r>
          </a:p>
        </p:txBody>
      </p:sp>
      <p:sp>
        <p:nvSpPr>
          <p:cNvPr id="4" name="Rectangle 1">
            <a:extLst>
              <a:ext uri="{FF2B5EF4-FFF2-40B4-BE49-F238E27FC236}">
                <a16:creationId xmlns:a16="http://schemas.microsoft.com/office/drawing/2014/main" id="{CE93D959-0CA6-BB92-AC5A-91E49EFF4615}"/>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3" name="CuadroTexto 2">
            <a:extLst>
              <a:ext uri="{FF2B5EF4-FFF2-40B4-BE49-F238E27FC236}">
                <a16:creationId xmlns:a16="http://schemas.microsoft.com/office/drawing/2014/main" id="{1D5EF070-E9DA-D807-0D5B-805678FEEF84}"/>
              </a:ext>
            </a:extLst>
          </p:cNvPr>
          <p:cNvSpPr txBox="1"/>
          <p:nvPr/>
        </p:nvSpPr>
        <p:spPr>
          <a:xfrm>
            <a:off x="180856" y="789703"/>
            <a:ext cx="6096000" cy="3139321"/>
          </a:xfrm>
          <a:prstGeom prst="rect">
            <a:avLst/>
          </a:prstGeom>
          <a:noFill/>
        </p:spPr>
        <p:txBody>
          <a:bodyPr wrap="square">
            <a:spAutoFit/>
          </a:bodyPr>
          <a:lstStyle/>
          <a:p>
            <a:r>
              <a:rPr lang="es-MX" b="1" dirty="0"/>
              <a:t>A) Extracción (</a:t>
            </a:r>
            <a:r>
              <a:rPr lang="es-MX" b="1" dirty="0" err="1"/>
              <a:t>Check</a:t>
            </a:r>
            <a:r>
              <a:rPr lang="es-MX" b="1" dirty="0"/>
              <a:t> </a:t>
            </a:r>
            <a:r>
              <a:rPr lang="es-MX" b="1" dirty="0" err="1"/>
              <a:t>out</a:t>
            </a:r>
            <a:r>
              <a:rPr lang="es-MX" b="1" dirty="0"/>
              <a:t>):</a:t>
            </a:r>
            <a:r>
              <a:rPr lang="es-MX" dirty="0"/>
              <a:t> Se toma una versión del componente desde el repositorio para trabajar localmente.</a:t>
            </a:r>
          </a:p>
          <a:p>
            <a:endParaRPr lang="es-MX" dirty="0"/>
          </a:p>
          <a:p>
            <a:r>
              <a:rPr lang="es-MX" dirty="0"/>
              <a:t>B) Se modifica y actualiza el componente.</a:t>
            </a:r>
          </a:p>
          <a:p>
            <a:endParaRPr lang="es-MX" dirty="0"/>
          </a:p>
          <a:p>
            <a:r>
              <a:rPr lang="es-MX" dirty="0"/>
              <a:t>C) Se construye el ejecutable (compilación) en el entorno local.</a:t>
            </a:r>
          </a:p>
          <a:p>
            <a:endParaRPr lang="es-MX" b="1" dirty="0"/>
          </a:p>
          <a:p>
            <a:r>
              <a:rPr lang="es-MX" dirty="0"/>
              <a:t>D) </a:t>
            </a:r>
            <a:r>
              <a:rPr lang="es-MX" b="1" dirty="0"/>
              <a:t>Devolución (</a:t>
            </a:r>
            <a:r>
              <a:rPr lang="es-MX" b="1" dirty="0" err="1"/>
              <a:t>Check</a:t>
            </a:r>
            <a:r>
              <a:rPr lang="es-MX" b="1" dirty="0"/>
              <a:t> in):</a:t>
            </a:r>
            <a:r>
              <a:rPr lang="es-MX" dirty="0"/>
              <a:t> El componente modificado y actualizado se transfiere de nuevo al repositorio.</a:t>
            </a:r>
          </a:p>
          <a:p>
            <a:endParaRPr lang="es-MX" dirty="0"/>
          </a:p>
        </p:txBody>
      </p:sp>
      <p:pic>
        <p:nvPicPr>
          <p:cNvPr id="8" name="Imagen 7">
            <a:extLst>
              <a:ext uri="{FF2B5EF4-FFF2-40B4-BE49-F238E27FC236}">
                <a16:creationId xmlns:a16="http://schemas.microsoft.com/office/drawing/2014/main" id="{AAA9EA26-25CA-97E1-5916-4A29B03C5AEB}"/>
              </a:ext>
            </a:extLst>
          </p:cNvPr>
          <p:cNvPicPr>
            <a:picLocks noChangeAspect="1"/>
          </p:cNvPicPr>
          <p:nvPr/>
        </p:nvPicPr>
        <p:blipFill>
          <a:blip r:embed="rId2"/>
          <a:stretch>
            <a:fillRect/>
          </a:stretch>
        </p:blipFill>
        <p:spPr>
          <a:xfrm>
            <a:off x="6369221" y="1293317"/>
            <a:ext cx="5714752" cy="2998272"/>
          </a:xfrm>
          <a:prstGeom prst="rect">
            <a:avLst/>
          </a:prstGeom>
        </p:spPr>
      </p:pic>
      <p:sp>
        <p:nvSpPr>
          <p:cNvPr id="10" name="CuadroTexto 9">
            <a:extLst>
              <a:ext uri="{FF2B5EF4-FFF2-40B4-BE49-F238E27FC236}">
                <a16:creationId xmlns:a16="http://schemas.microsoft.com/office/drawing/2014/main" id="{1736E165-9FAC-4A32-23BB-875919A37142}"/>
              </a:ext>
            </a:extLst>
          </p:cNvPr>
          <p:cNvSpPr txBox="1"/>
          <p:nvPr/>
        </p:nvSpPr>
        <p:spPr>
          <a:xfrm>
            <a:off x="180856" y="3978277"/>
            <a:ext cx="9088537" cy="2585323"/>
          </a:xfrm>
          <a:prstGeom prst="rect">
            <a:avLst/>
          </a:prstGeom>
          <a:noFill/>
        </p:spPr>
        <p:txBody>
          <a:bodyPr wrap="square">
            <a:spAutoFit/>
          </a:bodyPr>
          <a:lstStyle/>
          <a:p>
            <a:pPr>
              <a:buNone/>
            </a:pPr>
            <a:r>
              <a:rPr lang="es-MX" b="1" dirty="0"/>
              <a:t>¿Qué hace el repositorio?</a:t>
            </a:r>
          </a:p>
          <a:p>
            <a:pPr>
              <a:buNone/>
            </a:pPr>
            <a:endParaRPr lang="es-MX" b="1" dirty="0"/>
          </a:p>
          <a:p>
            <a:pPr marL="342900" indent="-342900">
              <a:buAutoNum type="arabicPeriod"/>
            </a:pPr>
            <a:r>
              <a:rPr lang="es-MX" dirty="0"/>
              <a:t>Registra cada cambio con su historial.</a:t>
            </a:r>
          </a:p>
          <a:p>
            <a:pPr marL="342900" indent="-342900">
              <a:buAutoNum type="arabicPeriod"/>
            </a:pPr>
            <a:endParaRPr lang="es-MX" b="1" dirty="0"/>
          </a:p>
          <a:p>
            <a:pPr marL="342900" indent="-342900">
              <a:buAutoNum type="arabicPeriod"/>
            </a:pPr>
            <a:r>
              <a:rPr lang="es-MX" dirty="0"/>
              <a:t>Controla versiones y estados</a:t>
            </a:r>
          </a:p>
          <a:p>
            <a:pPr marL="342900" indent="-342900">
              <a:buAutoNum type="arabicPeriod"/>
            </a:pPr>
            <a:endParaRPr lang="es-MX" dirty="0"/>
          </a:p>
          <a:p>
            <a:pPr marL="342900" indent="-342900">
              <a:buAutoNum type="arabicPeriod"/>
            </a:pPr>
            <a:r>
              <a:rPr lang="es-MX" dirty="0"/>
              <a:t>Permite mantener correspondencia entre código fuente, objeto y ejecutable.</a:t>
            </a:r>
          </a:p>
          <a:p>
            <a:pPr marL="342900" indent="-342900">
              <a:buAutoNum type="arabicPeriod"/>
            </a:pPr>
            <a:endParaRPr lang="es-MX" dirty="0"/>
          </a:p>
          <a:p>
            <a:pPr marL="342900" indent="-342900">
              <a:buAutoNum type="arabicPeriod"/>
            </a:pPr>
            <a:r>
              <a:rPr lang="es-MX" dirty="0"/>
              <a:t>Facilita que otros desarrolladores conozcan qué versión es la última.</a:t>
            </a:r>
            <a:endParaRPr lang="es-AR" dirty="0"/>
          </a:p>
        </p:txBody>
      </p:sp>
    </p:spTree>
    <p:extLst>
      <p:ext uri="{BB962C8B-B14F-4D97-AF65-F5344CB8AC3E}">
        <p14:creationId xmlns:p14="http://schemas.microsoft.com/office/powerpoint/2010/main" val="6389753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B378E-AF9E-FE93-3578-2ACFAC6D471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325CCCEE-720E-AB1B-7392-8142DBF9E5EE}"/>
              </a:ext>
            </a:extLst>
          </p:cNvPr>
          <p:cNvSpPr txBox="1"/>
          <p:nvPr/>
        </p:nvSpPr>
        <p:spPr>
          <a:xfrm>
            <a:off x="88491" y="211079"/>
            <a:ext cx="12103509" cy="2862322"/>
          </a:xfrm>
          <a:prstGeom prst="rect">
            <a:avLst/>
          </a:prstGeom>
          <a:noFill/>
        </p:spPr>
        <p:txBody>
          <a:bodyPr wrap="square" rtlCol="0">
            <a:spAutoFit/>
          </a:bodyPr>
          <a:lstStyle/>
          <a:p>
            <a:r>
              <a:rPr lang="es-MX" b="1" dirty="0"/>
              <a:t>Repositorio Centralizado</a:t>
            </a:r>
          </a:p>
          <a:p>
            <a:endParaRPr lang="es-MX" b="1" dirty="0"/>
          </a:p>
          <a:p>
            <a:r>
              <a:rPr lang="es-MX" dirty="0"/>
              <a:t>Se basa en que un solo servidor contiene todos los archivos con sus versiones. </a:t>
            </a:r>
          </a:p>
          <a:p>
            <a:endParaRPr lang="es-MX" dirty="0"/>
          </a:p>
          <a:p>
            <a:pPr marL="285750" indent="-285750">
              <a:buFont typeface="Arial" panose="020B0604020202020204" pitchFamily="34" charset="0"/>
              <a:buChar char="•"/>
            </a:pPr>
            <a:r>
              <a:rPr lang="es-MX" b="1" dirty="0"/>
              <a:t>Los administradores tienen mayor control sobre el repositorio: </a:t>
            </a:r>
            <a:r>
              <a:rPr lang="es-MX" dirty="0"/>
              <a:t>Es más fácil gestionar permisos y la seguridad. Este control centralizado ayuda a prevenir errores y mantener la integridad del proyecto, asegurando que solo personas autorizadas puedan realizar modificaciones críticas.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Falla el servidor y "estamos al horno“: </a:t>
            </a:r>
            <a:r>
              <a:rPr lang="es-MX" dirty="0"/>
              <a:t>Si el servidor se daña o pierde la conexión, todo el equipo se detiene por completo. Nadie puede descargar la última versión del código, guardar cambios ni colaborar. </a:t>
            </a:r>
            <a:endParaRPr lang="es-MX" b="1" dirty="0"/>
          </a:p>
        </p:txBody>
      </p:sp>
      <p:sp>
        <p:nvSpPr>
          <p:cNvPr id="4" name="Rectangle 1">
            <a:extLst>
              <a:ext uri="{FF2B5EF4-FFF2-40B4-BE49-F238E27FC236}">
                <a16:creationId xmlns:a16="http://schemas.microsoft.com/office/drawing/2014/main" id="{9F8DD501-E395-66EB-9183-6834C7191601}"/>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5" name="Imagen 4">
            <a:extLst>
              <a:ext uri="{FF2B5EF4-FFF2-40B4-BE49-F238E27FC236}">
                <a16:creationId xmlns:a16="http://schemas.microsoft.com/office/drawing/2014/main" id="{6F6EAE33-D762-79C7-0062-75AC51928EAC}"/>
              </a:ext>
            </a:extLst>
          </p:cNvPr>
          <p:cNvPicPr>
            <a:picLocks noChangeAspect="1"/>
          </p:cNvPicPr>
          <p:nvPr/>
        </p:nvPicPr>
        <p:blipFill>
          <a:blip r:embed="rId2"/>
          <a:stretch>
            <a:fillRect/>
          </a:stretch>
        </p:blipFill>
        <p:spPr>
          <a:xfrm>
            <a:off x="88491" y="3073401"/>
            <a:ext cx="4727996" cy="3458678"/>
          </a:xfrm>
          <a:prstGeom prst="rect">
            <a:avLst/>
          </a:prstGeom>
        </p:spPr>
      </p:pic>
    </p:spTree>
    <p:extLst>
      <p:ext uri="{BB962C8B-B14F-4D97-AF65-F5344CB8AC3E}">
        <p14:creationId xmlns:p14="http://schemas.microsoft.com/office/powerpoint/2010/main" val="9518392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8ADB-B724-FB7F-6FEC-42D42D78E3B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BE4204B9-0052-62FD-4C8B-056FC0CF35CA}"/>
              </a:ext>
            </a:extLst>
          </p:cNvPr>
          <p:cNvSpPr txBox="1"/>
          <p:nvPr/>
        </p:nvSpPr>
        <p:spPr>
          <a:xfrm>
            <a:off x="88491" y="211079"/>
            <a:ext cx="12103509" cy="2862322"/>
          </a:xfrm>
          <a:prstGeom prst="rect">
            <a:avLst/>
          </a:prstGeom>
          <a:noFill/>
        </p:spPr>
        <p:txBody>
          <a:bodyPr wrap="square" rtlCol="0">
            <a:spAutoFit/>
          </a:bodyPr>
          <a:lstStyle/>
          <a:p>
            <a:r>
              <a:rPr lang="es-MX" b="1" dirty="0"/>
              <a:t>Repositorio Descentralizado</a:t>
            </a:r>
          </a:p>
          <a:p>
            <a:endParaRPr lang="es-MX" b="1" dirty="0"/>
          </a:p>
          <a:p>
            <a:pPr marL="285750" indent="-285750">
              <a:buFont typeface="Arial" panose="020B0604020202020204" pitchFamily="34" charset="0"/>
              <a:buChar char="•"/>
            </a:pPr>
            <a:r>
              <a:rPr lang="es-MX" dirty="0"/>
              <a:t>Cada desarrollador tiene una réplica exacta y completa del proyecto en su propia computadora. No solo una copia de los archivos actuales, sino de todo el historial de versiones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Si un servidor falla, solo es cuestión de “copiar y pegar”: </a:t>
            </a:r>
            <a:r>
              <a:rPr lang="es-MX" dirty="0"/>
              <a:t>Cualquiera de los desarrolladores puede restaurar el proyecto en un nuevo servidor. Hay suficiente redundancia y disponibilidad.</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Posibilita otros workflow no disponibles en el modelo centralizado: </a:t>
            </a:r>
            <a:r>
              <a:rPr lang="es-MX" dirty="0"/>
              <a:t>Como trabajo Offline, Flujos de trabajo colaborativos o uso de ramas.</a:t>
            </a:r>
          </a:p>
        </p:txBody>
      </p:sp>
      <p:sp>
        <p:nvSpPr>
          <p:cNvPr id="4" name="Rectangle 1">
            <a:extLst>
              <a:ext uri="{FF2B5EF4-FFF2-40B4-BE49-F238E27FC236}">
                <a16:creationId xmlns:a16="http://schemas.microsoft.com/office/drawing/2014/main" id="{C926C30F-1145-7E6D-050D-E40625B7F413}"/>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DD1A7A6C-418C-39B7-AC88-CBFB80ACA9E5}"/>
              </a:ext>
            </a:extLst>
          </p:cNvPr>
          <p:cNvPicPr>
            <a:picLocks noChangeAspect="1"/>
          </p:cNvPicPr>
          <p:nvPr/>
        </p:nvPicPr>
        <p:blipFill>
          <a:blip r:embed="rId2"/>
          <a:stretch>
            <a:fillRect/>
          </a:stretch>
        </p:blipFill>
        <p:spPr>
          <a:xfrm>
            <a:off x="88491" y="2984910"/>
            <a:ext cx="3324309" cy="3784599"/>
          </a:xfrm>
          <a:prstGeom prst="rect">
            <a:avLst/>
          </a:prstGeom>
        </p:spPr>
      </p:pic>
    </p:spTree>
    <p:extLst>
      <p:ext uri="{BB962C8B-B14F-4D97-AF65-F5344CB8AC3E}">
        <p14:creationId xmlns:p14="http://schemas.microsoft.com/office/powerpoint/2010/main" val="6012714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B6557-0C27-788C-8559-CA39D7DD95E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A883DC55-0401-E85C-35A6-2158D012601A}"/>
              </a:ext>
            </a:extLst>
          </p:cNvPr>
          <p:cNvSpPr txBox="1"/>
          <p:nvPr/>
        </p:nvSpPr>
        <p:spPr>
          <a:xfrm>
            <a:off x="88492" y="211079"/>
            <a:ext cx="10176386" cy="5909310"/>
          </a:xfrm>
          <a:prstGeom prst="rect">
            <a:avLst/>
          </a:prstGeom>
          <a:noFill/>
        </p:spPr>
        <p:txBody>
          <a:bodyPr wrap="square" rtlCol="0">
            <a:spAutoFit/>
          </a:bodyPr>
          <a:lstStyle/>
          <a:p>
            <a:r>
              <a:rPr lang="es-MX" b="1" dirty="0"/>
              <a:t>Identificación de la línea base</a:t>
            </a:r>
          </a:p>
          <a:p>
            <a:endParaRPr lang="es-MX" b="1" dirty="0"/>
          </a:p>
          <a:p>
            <a:endParaRPr lang="es-MX" b="1" dirty="0"/>
          </a:p>
          <a:p>
            <a:r>
              <a:rPr lang="es-MX" dirty="0"/>
              <a:t>Una </a:t>
            </a:r>
            <a:r>
              <a:rPr lang="es-MX" b="1" dirty="0"/>
              <a:t>Línea Base</a:t>
            </a:r>
            <a:r>
              <a:rPr lang="es-MX" dirty="0"/>
              <a:t> es un </a:t>
            </a:r>
            <a:r>
              <a:rPr lang="es-MX" b="1" dirty="0"/>
              <a:t>hito interno</a:t>
            </a:r>
            <a:r>
              <a:rPr lang="es-MX" dirty="0"/>
              <a:t> para el equipo de desarrollo. Es una versión específica de uno o más componentes que ha sido aprobada y que sirve como un punto de partida para el trabajo futuro, permiten ir atrás en el tiempo y reproducir el entorno de desarrollo en un momento dado del proyecto. A partir de ese momento, cualquier cambio que se le quiera hacer debe pasar por un procedimiento de control de cambios formal. </a:t>
            </a:r>
          </a:p>
          <a:p>
            <a:endParaRPr lang="es-MX" dirty="0"/>
          </a:p>
          <a:p>
            <a:pPr lvl="0" eaLnBrk="0" fontAlgn="base" hangingPunct="0">
              <a:spcBef>
                <a:spcPct val="0"/>
              </a:spcBef>
              <a:spcAft>
                <a:spcPct val="0"/>
              </a:spcAft>
            </a:pPr>
            <a:r>
              <a:rPr lang="es-AR" altLang="es-AR" dirty="0"/>
              <a:t>Una </a:t>
            </a:r>
            <a:r>
              <a:rPr lang="es-AR" altLang="es-AR" b="1" dirty="0"/>
              <a:t>versión del producto</a:t>
            </a:r>
            <a:r>
              <a:rPr lang="es-AR" altLang="es-AR" dirty="0"/>
              <a:t> es una versión del sistema que se distribuye a los </a:t>
            </a:r>
            <a:r>
              <a:rPr lang="es-AR" altLang="es-AR" b="1" dirty="0"/>
              <a:t>clientes o usuarios finales</a:t>
            </a:r>
            <a:r>
              <a:rPr lang="es-AR" altLang="es-AR" dirty="0"/>
              <a:t>. Se construyen a partir de una línea base que ha sido probada.</a:t>
            </a:r>
          </a:p>
          <a:p>
            <a:pPr lvl="0" eaLnBrk="0" fontAlgn="base" hangingPunct="0">
              <a:spcBef>
                <a:spcPct val="0"/>
              </a:spcBef>
              <a:spcAft>
                <a:spcPct val="0"/>
              </a:spcAft>
            </a:pPr>
            <a:endParaRPr lang="es-AR" altLang="es-AR" dirty="0"/>
          </a:p>
          <a:p>
            <a:pPr lvl="0" eaLnBrk="0" fontAlgn="base" hangingPunct="0">
              <a:spcBef>
                <a:spcPct val="0"/>
              </a:spcBef>
              <a:spcAft>
                <a:spcPct val="0"/>
              </a:spcAft>
            </a:pPr>
            <a:endParaRPr lang="es-AR" altLang="es-AR" dirty="0"/>
          </a:p>
          <a:p>
            <a:pPr marL="285750" indent="-285750" eaLnBrk="0" fontAlgn="base" hangingPunct="0">
              <a:spcBef>
                <a:spcPct val="0"/>
              </a:spcBef>
              <a:spcAft>
                <a:spcPct val="0"/>
              </a:spcAft>
              <a:buFont typeface="Arial" panose="020B0604020202020204" pitchFamily="34" charset="0"/>
              <a:buChar char="•"/>
            </a:pPr>
            <a:r>
              <a:rPr lang="es-AR" altLang="es-AR" b="1" dirty="0"/>
              <a:t>¿La diferencia? </a:t>
            </a:r>
            <a:r>
              <a:rPr lang="es-AR" altLang="es-AR" dirty="0"/>
              <a:t>Toda versión del producto que se entrega al cliente se basa en una línea base, pero no todas las líneas base internas se convierten en una versión del producto.</a:t>
            </a:r>
            <a:r>
              <a:rPr lang="es-MX" dirty="0"/>
              <a:t> Pueden existir muchas líneas base que el cliente final nunca ve.</a:t>
            </a:r>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81FB817F-764E-F5E4-881B-A6A405FF5BF9}"/>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47181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E18F2-30D0-C924-F692-C7CAE5F6B5C2}"/>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946CEC37-4031-481A-FE8D-AD6EFEA1468E}"/>
              </a:ext>
            </a:extLst>
          </p:cNvPr>
          <p:cNvSpPr txBox="1"/>
          <p:nvPr/>
        </p:nvSpPr>
        <p:spPr>
          <a:xfrm>
            <a:off x="88492" y="211079"/>
            <a:ext cx="10176386" cy="1754326"/>
          </a:xfrm>
          <a:prstGeom prst="rect">
            <a:avLst/>
          </a:prstGeom>
          <a:noFill/>
        </p:spPr>
        <p:txBody>
          <a:bodyPr wrap="square" rtlCol="0">
            <a:spAutoFit/>
          </a:bodyPr>
          <a:lstStyle/>
          <a:p>
            <a:r>
              <a:rPr lang="es-MX" b="1" dirty="0"/>
              <a:t>Línea base</a:t>
            </a:r>
          </a:p>
          <a:p>
            <a:endParaRPr lang="es-MX" b="1" dirty="0"/>
          </a:p>
          <a:p>
            <a:endParaRPr lang="es-MX" b="1"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BEEBF84A-0B65-BA67-B64F-A259A1BCF8D1}"/>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C7A79747-00DB-9201-AE37-35DB4754F802}"/>
              </a:ext>
            </a:extLst>
          </p:cNvPr>
          <p:cNvPicPr>
            <a:picLocks noChangeAspect="1"/>
          </p:cNvPicPr>
          <p:nvPr/>
        </p:nvPicPr>
        <p:blipFill>
          <a:blip r:embed="rId2"/>
          <a:stretch>
            <a:fillRect/>
          </a:stretch>
        </p:blipFill>
        <p:spPr>
          <a:xfrm>
            <a:off x="88491" y="179478"/>
            <a:ext cx="9983593" cy="6535062"/>
          </a:xfrm>
          <a:prstGeom prst="rect">
            <a:avLst/>
          </a:prstGeom>
        </p:spPr>
      </p:pic>
    </p:spTree>
    <p:extLst>
      <p:ext uri="{BB962C8B-B14F-4D97-AF65-F5344CB8AC3E}">
        <p14:creationId xmlns:p14="http://schemas.microsoft.com/office/powerpoint/2010/main" val="19638991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13340-23F3-655C-97E6-7E4AAFB1DB12}"/>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98CE795B-59FE-6D7C-4ADA-F10C9ABBD518}"/>
              </a:ext>
            </a:extLst>
          </p:cNvPr>
          <p:cNvSpPr txBox="1"/>
          <p:nvPr/>
        </p:nvSpPr>
        <p:spPr>
          <a:xfrm>
            <a:off x="88492" y="211079"/>
            <a:ext cx="10176386" cy="8402300"/>
          </a:xfrm>
          <a:prstGeom prst="rect">
            <a:avLst/>
          </a:prstGeom>
          <a:noFill/>
        </p:spPr>
        <p:txBody>
          <a:bodyPr wrap="square" rtlCol="0">
            <a:spAutoFit/>
          </a:bodyPr>
          <a:lstStyle/>
          <a:p>
            <a:r>
              <a:rPr lang="es-MX" b="1" dirty="0"/>
              <a:t>Líneas base</a:t>
            </a:r>
          </a:p>
          <a:p>
            <a:endParaRPr lang="es-MX" b="1" dirty="0"/>
          </a:p>
          <a:p>
            <a:pPr marL="342900" indent="-342900">
              <a:buAutoNum type="alphaUcPeriod"/>
            </a:pPr>
            <a:r>
              <a:rPr lang="es-MX" b="1" dirty="0"/>
              <a:t>Línea Base de Planificación: Aborda el plan del Proyecto de Software</a:t>
            </a:r>
            <a:r>
              <a:rPr lang="es-MX" dirty="0"/>
              <a:t>, incluye calendarización, estimaciones y la descripción de proceso, se establece como una de las primeras líneas base.</a:t>
            </a:r>
          </a:p>
          <a:p>
            <a:pPr marL="342900" indent="-342900">
              <a:buAutoNum type="alphaUcPeriod"/>
            </a:pPr>
            <a:endParaRPr lang="es-MX" altLang="es-AR" b="1" dirty="0"/>
          </a:p>
          <a:p>
            <a:pPr marL="342900" indent="-342900">
              <a:buAutoNum type="alphaUcPeriod"/>
            </a:pPr>
            <a:r>
              <a:rPr lang="es-AR" altLang="es-AR" b="1" dirty="0"/>
              <a:t>Línea Base de Requerimientos</a:t>
            </a:r>
            <a:r>
              <a:rPr lang="es-AR" altLang="es-AR" dirty="0"/>
              <a:t>: Cuando el documento de especificación de requerimientos ha sido revisado por el equipo y aprobado se convierte en la primera línea base formal del proyecto, cualquier modificación posterior deberá ser analizada y aprobada formalmente.</a:t>
            </a:r>
          </a:p>
          <a:p>
            <a:pPr marL="342900" indent="-342900">
              <a:buAutoNum type="alphaUcPeriod"/>
            </a:pPr>
            <a:endParaRPr lang="es-AR" altLang="es-AR" b="1" dirty="0"/>
          </a:p>
          <a:p>
            <a:pPr marL="342900" indent="-342900">
              <a:buAutoNum type="alphaUcPeriod"/>
            </a:pPr>
            <a:r>
              <a:rPr lang="es-AR" altLang="es-AR" b="1" dirty="0"/>
              <a:t>Línea Base de Diseño</a:t>
            </a:r>
            <a:r>
              <a:rPr lang="es-AR" altLang="es-AR" dirty="0"/>
              <a:t>: A partir de la línea base de requerimientos, los diseñadores crean la arquitectura de software y sus componentes. Una vez que el diseño esta completo, se establece la nueva línea base.</a:t>
            </a:r>
          </a:p>
          <a:p>
            <a:pPr marL="342900" indent="-342900">
              <a:buAutoNum type="alphaUcPeriod"/>
            </a:pPr>
            <a:endParaRPr lang="es-AR" dirty="0"/>
          </a:p>
          <a:p>
            <a:pPr marL="342900" indent="-342900">
              <a:buAutoNum type="alphaUcPeriod"/>
            </a:pPr>
            <a:r>
              <a:rPr lang="es-AR" b="1" dirty="0"/>
              <a:t>Línea base de Codificación: </a:t>
            </a:r>
            <a:r>
              <a:rPr lang="es-MX" dirty="0"/>
              <a:t>Una vez que un componente de código se considera funcional y de calidad, se establece como una línea base de codificación, listando los componentes ya verificados</a:t>
            </a:r>
          </a:p>
          <a:p>
            <a:pPr marL="342900" indent="-342900">
              <a:buAutoNum type="alphaUcPeriod"/>
            </a:pPr>
            <a:endParaRPr lang="es-MX" dirty="0"/>
          </a:p>
          <a:p>
            <a:pPr marL="342900" indent="-342900">
              <a:buAutoNum type="alphaUcPeriod"/>
            </a:pPr>
            <a:r>
              <a:rPr lang="es-MX" b="1" dirty="0"/>
              <a:t>Línea base de prueba: </a:t>
            </a:r>
            <a:r>
              <a:rPr lang="es-MX" dirty="0"/>
              <a:t>Se crea un </a:t>
            </a:r>
            <a:r>
              <a:rPr lang="es-MX" b="1" dirty="0"/>
              <a:t>plan de pruebas y un conjunto de procedimientos y casos de prueba</a:t>
            </a:r>
            <a:r>
              <a:rPr lang="es-MX" dirty="0"/>
              <a:t> para cada línea base de código. Asegurando que el software se evalúe de manera consistente y rigurosa.</a:t>
            </a:r>
          </a:p>
          <a:p>
            <a:pPr marL="342900" indent="-342900">
              <a:buAutoNum type="alphaUcPeriod"/>
            </a:pPr>
            <a:endParaRPr lang="es-MX" dirty="0"/>
          </a:p>
          <a:p>
            <a:pPr marL="342900" indent="-342900">
              <a:buAutoNum type="alphaUcPeriod"/>
            </a:pPr>
            <a:endParaRPr lang="es-MX" b="1" dirty="0"/>
          </a:p>
          <a:p>
            <a:pPr marL="342900" indent="-342900">
              <a:buAutoNum type="alphaUcPeriod"/>
            </a:pPr>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CBBAC637-4500-F702-208A-CD10FB4711FD}"/>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5202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FA97C-6E39-1F5C-5C31-72C9C0FDF20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A12E9B4-18BC-9B36-F234-02AF2A38039D}"/>
              </a:ext>
            </a:extLst>
          </p:cNvPr>
          <p:cNvSpPr txBox="1"/>
          <p:nvPr/>
        </p:nvSpPr>
        <p:spPr>
          <a:xfrm>
            <a:off x="88492" y="211079"/>
            <a:ext cx="10176386" cy="2308324"/>
          </a:xfrm>
          <a:prstGeom prst="rect">
            <a:avLst/>
          </a:prstGeom>
          <a:noFill/>
        </p:spPr>
        <p:txBody>
          <a:bodyPr wrap="square" rtlCol="0">
            <a:spAutoFit/>
          </a:bodyPr>
          <a:lstStyle/>
          <a:p>
            <a:r>
              <a:rPr lang="es-MX" b="1" dirty="0"/>
              <a:t>Representación de la línea base</a:t>
            </a:r>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BFF56351-DBDF-3786-E652-C84CAB0D1323}"/>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3B032D45-3434-C477-4112-156F46C4E13C}"/>
              </a:ext>
            </a:extLst>
          </p:cNvPr>
          <p:cNvPicPr>
            <a:picLocks noChangeAspect="1"/>
          </p:cNvPicPr>
          <p:nvPr/>
        </p:nvPicPr>
        <p:blipFill>
          <a:blip r:embed="rId2"/>
          <a:stretch>
            <a:fillRect/>
          </a:stretch>
        </p:blipFill>
        <p:spPr>
          <a:xfrm>
            <a:off x="770178" y="1129177"/>
            <a:ext cx="10360787" cy="4361957"/>
          </a:xfrm>
          <a:prstGeom prst="rect">
            <a:avLst/>
          </a:prstGeom>
        </p:spPr>
      </p:pic>
    </p:spTree>
    <p:extLst>
      <p:ext uri="{BB962C8B-B14F-4D97-AF65-F5344CB8AC3E}">
        <p14:creationId xmlns:p14="http://schemas.microsoft.com/office/powerpoint/2010/main" val="12390740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8821-5395-47BD-857E-6309B339D166}"/>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57B97F3-CCE9-BB36-C6E1-A01EBEEC49E8}"/>
              </a:ext>
            </a:extLst>
          </p:cNvPr>
          <p:cNvSpPr txBox="1"/>
          <p:nvPr/>
        </p:nvSpPr>
        <p:spPr>
          <a:xfrm>
            <a:off x="88491" y="211079"/>
            <a:ext cx="11208773" cy="4247317"/>
          </a:xfrm>
          <a:prstGeom prst="rect">
            <a:avLst/>
          </a:prstGeom>
          <a:noFill/>
        </p:spPr>
        <p:txBody>
          <a:bodyPr wrap="square" rtlCol="0">
            <a:spAutoFit/>
          </a:bodyPr>
          <a:lstStyle/>
          <a:p>
            <a:r>
              <a:rPr lang="es-MX" b="1" dirty="0"/>
              <a:t>Representación de la línea base</a:t>
            </a:r>
          </a:p>
          <a:p>
            <a:endParaRPr lang="es-MX" b="1" dirty="0"/>
          </a:p>
          <a:p>
            <a:endParaRPr lang="es-MX" b="1" dirty="0"/>
          </a:p>
          <a:p>
            <a:pPr marL="342900" lvl="0" indent="-342900" eaLnBrk="0" fontAlgn="base" hangingPunct="0">
              <a:spcBef>
                <a:spcPct val="0"/>
              </a:spcBef>
              <a:spcAft>
                <a:spcPct val="0"/>
              </a:spcAft>
              <a:buAutoNum type="arabicPeriod"/>
            </a:pPr>
            <a:r>
              <a:rPr lang="es-AR" altLang="es-AR" b="1" dirty="0"/>
              <a:t>De especificación (Requerimientos, Diseño): </a:t>
            </a:r>
            <a:r>
              <a:rPr lang="es-AR" altLang="es-AR" dirty="0"/>
              <a:t>Las primeras líneas base que se establecen son las que surgen de los documentos de especificación.</a:t>
            </a:r>
          </a:p>
          <a:p>
            <a:pPr marL="342900" lvl="0" indent="-342900" eaLnBrk="0" fontAlgn="base" hangingPunct="0">
              <a:spcBef>
                <a:spcPct val="0"/>
              </a:spcBef>
              <a:spcAft>
                <a:spcPct val="0"/>
              </a:spcAft>
              <a:buAutoNum type="arabicPeriod"/>
            </a:pPr>
            <a:endParaRPr lang="es-AR" b="1" dirty="0"/>
          </a:p>
          <a:p>
            <a:pPr marL="342900" lvl="0" indent="-342900" eaLnBrk="0" fontAlgn="base" hangingPunct="0">
              <a:spcBef>
                <a:spcPct val="0"/>
              </a:spcBef>
              <a:spcAft>
                <a:spcPct val="0"/>
              </a:spcAft>
              <a:buAutoNum type="arabicPeriod"/>
            </a:pPr>
            <a:endParaRPr lang="es-AR" b="1" dirty="0"/>
          </a:p>
          <a:p>
            <a:pPr marL="342900" lvl="0" indent="-342900" eaLnBrk="0" fontAlgn="base" hangingPunct="0">
              <a:spcBef>
                <a:spcPct val="0"/>
              </a:spcBef>
              <a:spcAft>
                <a:spcPct val="0"/>
              </a:spcAft>
              <a:buAutoNum type="arabicPeriod"/>
            </a:pPr>
            <a:r>
              <a:rPr lang="es-MX" b="1" dirty="0"/>
              <a:t>De productos que han pasado por un control de calidad definido previamente: </a:t>
            </a:r>
            <a:r>
              <a:rPr lang="es-MX" dirty="0"/>
              <a:t>Describe la condición indispensable para </a:t>
            </a:r>
            <a:r>
              <a:rPr lang="es-MX" i="1" dirty="0"/>
              <a:t>cualquier</a:t>
            </a:r>
            <a:r>
              <a:rPr lang="es-MX" dirty="0"/>
              <a:t> línea base. Ya sea un documento o un componente de software con su código fuente, debe ser validado antes se convertirse en base</a:t>
            </a:r>
          </a:p>
          <a:p>
            <a:pPr marL="342900" lvl="0" indent="-342900" eaLnBrk="0" fontAlgn="base" hangingPunct="0">
              <a:spcBef>
                <a:spcPct val="0"/>
              </a:spcBef>
              <a:spcAft>
                <a:spcPct val="0"/>
              </a:spcAft>
              <a:buAutoNum type="arabicPeriod"/>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FDFB66BD-6BE8-E04A-A7FF-CC3BAC880017}"/>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894D335D-97BA-504A-C731-158179C4E458}"/>
              </a:ext>
            </a:extLst>
          </p:cNvPr>
          <p:cNvSpPr txBox="1"/>
          <p:nvPr/>
        </p:nvSpPr>
        <p:spPr>
          <a:xfrm>
            <a:off x="4542503" y="4527222"/>
            <a:ext cx="6125497" cy="369332"/>
          </a:xfrm>
          <a:prstGeom prst="rect">
            <a:avLst/>
          </a:prstGeom>
          <a:noFill/>
        </p:spPr>
        <p:txBody>
          <a:bodyPr wrap="square" rtlCol="0">
            <a:spAutoFit/>
          </a:bodyPr>
          <a:lstStyle/>
          <a:p>
            <a:r>
              <a:rPr lang="es-MX" dirty="0"/>
              <a:t>AMBIGUO</a:t>
            </a:r>
            <a:endParaRPr lang="es-AR" dirty="0"/>
          </a:p>
        </p:txBody>
      </p:sp>
    </p:spTree>
    <p:extLst>
      <p:ext uri="{BB962C8B-B14F-4D97-AF65-F5344CB8AC3E}">
        <p14:creationId xmlns:p14="http://schemas.microsoft.com/office/powerpoint/2010/main" val="31335308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A782-20BF-E76F-DBD3-5C667A2C6AD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5E1E5F4D-1B17-7D03-E4DB-F1E45BD2FB05}"/>
              </a:ext>
            </a:extLst>
          </p:cNvPr>
          <p:cNvSpPr txBox="1"/>
          <p:nvPr/>
        </p:nvSpPr>
        <p:spPr>
          <a:xfrm>
            <a:off x="88492" y="211079"/>
            <a:ext cx="10176386" cy="2308324"/>
          </a:xfrm>
          <a:prstGeom prst="rect">
            <a:avLst/>
          </a:prstGeom>
          <a:noFill/>
        </p:spPr>
        <p:txBody>
          <a:bodyPr wrap="square" rtlCol="0">
            <a:spAutoFit/>
          </a:bodyPr>
          <a:lstStyle/>
          <a:p>
            <a:r>
              <a:rPr lang="es-MX" b="1" dirty="0"/>
              <a:t>Evolución de una configuración</a:t>
            </a:r>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069AA3FE-2F44-C003-A82C-32CCF72DA141}"/>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A81D7A1F-D79D-41F7-3639-507331D301F7}"/>
              </a:ext>
            </a:extLst>
          </p:cNvPr>
          <p:cNvPicPr>
            <a:picLocks noChangeAspect="1"/>
          </p:cNvPicPr>
          <p:nvPr/>
        </p:nvPicPr>
        <p:blipFill>
          <a:blip r:embed="rId2"/>
          <a:stretch>
            <a:fillRect/>
          </a:stretch>
        </p:blipFill>
        <p:spPr>
          <a:xfrm>
            <a:off x="88490" y="722556"/>
            <a:ext cx="5534797" cy="3105583"/>
          </a:xfrm>
          <a:prstGeom prst="rect">
            <a:avLst/>
          </a:prstGeom>
        </p:spPr>
      </p:pic>
      <p:pic>
        <p:nvPicPr>
          <p:cNvPr id="11" name="Imagen 10">
            <a:extLst>
              <a:ext uri="{FF2B5EF4-FFF2-40B4-BE49-F238E27FC236}">
                <a16:creationId xmlns:a16="http://schemas.microsoft.com/office/drawing/2014/main" id="{5998DEF2-BEE2-F6A9-F040-D7D046F600F9}"/>
              </a:ext>
            </a:extLst>
          </p:cNvPr>
          <p:cNvPicPr>
            <a:picLocks noChangeAspect="1"/>
          </p:cNvPicPr>
          <p:nvPr/>
        </p:nvPicPr>
        <p:blipFill>
          <a:blip r:embed="rId3"/>
          <a:stretch>
            <a:fillRect/>
          </a:stretch>
        </p:blipFill>
        <p:spPr>
          <a:xfrm>
            <a:off x="5997677" y="592955"/>
            <a:ext cx="5309020" cy="3235184"/>
          </a:xfrm>
          <a:prstGeom prst="rect">
            <a:avLst/>
          </a:prstGeom>
        </p:spPr>
      </p:pic>
      <p:sp>
        <p:nvSpPr>
          <p:cNvPr id="14" name="CuadroTexto 13">
            <a:extLst>
              <a:ext uri="{FF2B5EF4-FFF2-40B4-BE49-F238E27FC236}">
                <a16:creationId xmlns:a16="http://schemas.microsoft.com/office/drawing/2014/main" id="{546294E1-DC5F-5E64-BE3D-49F0C42DD026}"/>
              </a:ext>
            </a:extLst>
          </p:cNvPr>
          <p:cNvSpPr txBox="1"/>
          <p:nvPr/>
        </p:nvSpPr>
        <p:spPr>
          <a:xfrm>
            <a:off x="273222" y="4684126"/>
            <a:ext cx="10555970" cy="6463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AR" altLang="es-AR" sz="1800" b="0" i="0" u="none" strike="noStrike" cap="none" normalizeH="0" baseline="0" dirty="0">
                <a:ln>
                  <a:noFill/>
                </a:ln>
                <a:solidFill>
                  <a:schemeClr val="tx1"/>
                </a:solidFill>
                <a:effectLst/>
              </a:rPr>
              <a:t>Una </a:t>
            </a:r>
            <a:r>
              <a:rPr kumimoji="0" lang="es-AR" altLang="es-AR" sz="1800" b="1" i="0" u="none" strike="noStrike" cap="none" normalizeH="0" baseline="0" dirty="0">
                <a:ln>
                  <a:noFill/>
                </a:ln>
                <a:solidFill>
                  <a:schemeClr val="tx1"/>
                </a:solidFill>
                <a:effectLst/>
              </a:rPr>
              <a:t>"Petición de Cambio"</a:t>
            </a:r>
            <a:r>
              <a:rPr kumimoji="0" lang="es-AR" altLang="es-AR" sz="1800" b="0" i="0" u="none" strike="noStrike" cap="none" normalizeH="0" baseline="0" dirty="0">
                <a:ln>
                  <a:noFill/>
                </a:ln>
                <a:solidFill>
                  <a:schemeClr val="tx1"/>
                </a:solidFill>
                <a:effectLst/>
              </a:rPr>
              <a:t> es el evento que </a:t>
            </a:r>
            <a:r>
              <a:rPr kumimoji="0" lang="es-AR" altLang="es-AR" sz="1800" b="1" i="0" u="none" strike="noStrike" cap="none" normalizeH="0" baseline="0" dirty="0">
                <a:ln>
                  <a:noFill/>
                </a:ln>
                <a:solidFill>
                  <a:schemeClr val="tx1"/>
                </a:solidFill>
                <a:effectLst/>
              </a:rPr>
              <a:t>inicia la evolución</a:t>
            </a:r>
            <a:r>
              <a:rPr lang="es-AR" altLang="es-AR" b="1" dirty="0"/>
              <a:t> de la configuración</a:t>
            </a:r>
            <a:r>
              <a:rPr lang="es-AR" altLang="es-AR" dirty="0"/>
              <a:t>, s</a:t>
            </a:r>
            <a:r>
              <a:rPr kumimoji="0" lang="es-AR" altLang="es-AR" sz="1800" b="0" i="0" u="none" strike="noStrike" cap="none" normalizeH="0" baseline="0" dirty="0">
                <a:ln>
                  <a:noFill/>
                </a:ln>
                <a:solidFill>
                  <a:schemeClr val="tx1"/>
                </a:solidFill>
                <a:effectLst/>
              </a:rPr>
              <a:t>i la petición se aprueba, el sistema se modifica, resultando en una </a:t>
            </a:r>
            <a:r>
              <a:rPr kumimoji="0" lang="es-AR" altLang="es-AR" sz="1800" b="1" i="0" u="none" strike="noStrike" cap="none" normalizeH="0" baseline="0" dirty="0">
                <a:ln>
                  <a:noFill/>
                </a:ln>
                <a:solidFill>
                  <a:schemeClr val="tx1"/>
                </a:solidFill>
                <a:effectLst/>
              </a:rPr>
              <a:t>nueva configuración evolucionada</a:t>
            </a:r>
            <a:endParaRPr kumimoji="0" lang="es-AR" altLang="es-AR"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113114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5399-BC73-AF72-7A97-1174829BF16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2DA5667-DC26-90A2-D489-10AD67269D22}"/>
              </a:ext>
            </a:extLst>
          </p:cNvPr>
          <p:cNvSpPr txBox="1"/>
          <p:nvPr/>
        </p:nvSpPr>
        <p:spPr>
          <a:xfrm>
            <a:off x="88492" y="211079"/>
            <a:ext cx="11041624" cy="9787295"/>
          </a:xfrm>
          <a:prstGeom prst="rect">
            <a:avLst/>
          </a:prstGeom>
          <a:noFill/>
        </p:spPr>
        <p:txBody>
          <a:bodyPr wrap="square" rtlCol="0">
            <a:spAutoFit/>
          </a:bodyPr>
          <a:lstStyle/>
          <a:p>
            <a:r>
              <a:rPr lang="es-MX" b="1" dirty="0"/>
              <a:t>Características de las ramas</a:t>
            </a:r>
          </a:p>
          <a:p>
            <a:endParaRPr lang="es-MX" b="1" dirty="0"/>
          </a:p>
          <a:p>
            <a:pPr marL="342900" lvl="0" indent="-342900" eaLnBrk="0" fontAlgn="base" hangingPunct="0">
              <a:spcBef>
                <a:spcPct val="0"/>
              </a:spcBef>
              <a:spcAft>
                <a:spcPct val="0"/>
              </a:spcAft>
              <a:buAutoNum type="arabicPeriod"/>
            </a:pPr>
            <a:r>
              <a:rPr lang="es-AR" altLang="es-AR" b="1" dirty="0"/>
              <a:t>Existe una rama principal (</a:t>
            </a:r>
            <a:r>
              <a:rPr lang="es-AR" altLang="es-AR" b="1" dirty="0" err="1"/>
              <a:t>trunk</a:t>
            </a:r>
            <a:r>
              <a:rPr lang="es-AR" altLang="es-AR" b="1" dirty="0"/>
              <a:t>, master)</a:t>
            </a:r>
            <a:r>
              <a:rPr lang="es-AR" altLang="es-AR" dirty="0"/>
              <a:t> sobre la que se realiza el desarrollo principal. </a:t>
            </a:r>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Sirven para bifurcar el desarrollo: </a:t>
            </a:r>
            <a:r>
              <a:rPr lang="es-AR" altLang="es-AR" dirty="0"/>
              <a:t>Se</a:t>
            </a:r>
            <a:r>
              <a:rPr lang="es-AR" altLang="es-AR" b="1" dirty="0"/>
              <a:t> </a:t>
            </a:r>
            <a:r>
              <a:rPr lang="es-AR" altLang="es-AR" dirty="0"/>
              <a:t>crea una nueva línea de código a partir de una versión existente en la rama principal. La nueva rama puede evolucionar de forma independiente en paralelo con la rama principal, sin afectar su desarrollo.</a:t>
            </a:r>
            <a:endParaRPr lang="es-AR" altLang="es-AR" b="1" dirty="0"/>
          </a:p>
          <a:p>
            <a:pPr marL="342900" lvl="0" indent="-342900" eaLnBrk="0" fontAlgn="base" hangingPunct="0">
              <a:spcBef>
                <a:spcPct val="0"/>
              </a:spcBef>
              <a:spcAft>
                <a:spcPct val="0"/>
              </a:spcAft>
              <a:buAutoNum type="arabicPeriod"/>
            </a:pPr>
            <a:endParaRPr lang="es-AR" altLang="es-AR" b="1" dirty="0"/>
          </a:p>
          <a:p>
            <a:pPr marL="342900" lvl="0" indent="-342900" eaLnBrk="0" fontAlgn="base" hangingPunct="0">
              <a:spcBef>
                <a:spcPct val="0"/>
              </a:spcBef>
              <a:spcAft>
                <a:spcPct val="0"/>
              </a:spcAft>
              <a:buAutoNum type="arabicPeriod"/>
            </a:pPr>
            <a:r>
              <a:rPr lang="es-AR" altLang="es-AR" b="1" dirty="0"/>
              <a:t>Pueden tener razones de creación con semántica: </a:t>
            </a:r>
            <a:r>
              <a:rPr lang="es-AR" altLang="es-AR" dirty="0"/>
              <a:t>Tienen un propósito o "semántica" muy clara. Las razones más comunes son </a:t>
            </a:r>
          </a:p>
          <a:p>
            <a:pPr marL="800100" lvl="1" indent="-342900" eaLnBrk="0" fontAlgn="base" hangingPunct="0">
              <a:spcBef>
                <a:spcPct val="0"/>
              </a:spcBef>
              <a:spcAft>
                <a:spcPct val="0"/>
              </a:spcAft>
              <a:buFont typeface="Arial" panose="020B0604020202020204" pitchFamily="34" charset="0"/>
              <a:buChar char="•"/>
            </a:pPr>
            <a:r>
              <a:rPr lang="es-AR" altLang="es-AR" dirty="0"/>
              <a:t>Desarrollar una nueva versión del sistema (Nuevas características)</a:t>
            </a:r>
          </a:p>
          <a:p>
            <a:pPr marL="800100" lvl="1" indent="-342900" eaLnBrk="0" fontAlgn="base" hangingPunct="0">
              <a:spcBef>
                <a:spcPct val="0"/>
              </a:spcBef>
              <a:spcAft>
                <a:spcPct val="0"/>
              </a:spcAft>
              <a:buFont typeface="Arial" panose="020B0604020202020204" pitchFamily="34" charset="0"/>
              <a:buChar char="•"/>
            </a:pPr>
            <a:r>
              <a:rPr lang="es-AR" altLang="es-AR" dirty="0"/>
              <a:t>Corregir errores</a:t>
            </a:r>
          </a:p>
          <a:p>
            <a:pPr marL="800100" lvl="1" indent="-342900" eaLnBrk="0" fontAlgn="base" hangingPunct="0">
              <a:spcBef>
                <a:spcPct val="0"/>
              </a:spcBef>
              <a:spcAft>
                <a:spcPct val="0"/>
              </a:spcAft>
              <a:buFont typeface="Arial" panose="020B0604020202020204" pitchFamily="34" charset="0"/>
              <a:buChar char="•"/>
            </a:pPr>
            <a:r>
              <a:rPr lang="es-AR" altLang="es-AR" dirty="0"/>
              <a:t>Adaptar el software para un hardware diferente o para requerimientos específicos de un cliente.</a:t>
            </a:r>
          </a:p>
          <a:p>
            <a:pPr marL="342900" lvl="0" indent="-342900" eaLnBrk="0" fontAlgn="base" hangingPunct="0">
              <a:spcBef>
                <a:spcPct val="0"/>
              </a:spcBef>
              <a:spcAft>
                <a:spcPct val="0"/>
              </a:spcAft>
              <a:buFont typeface="Arial" panose="020B0604020202020204" pitchFamily="34" charset="0"/>
              <a:buChar char="•"/>
            </a:pPr>
            <a:endParaRPr lang="es-AR" altLang="es-AR" b="1" dirty="0"/>
          </a:p>
          <a:p>
            <a:pPr marL="342900" lvl="0" indent="-342900" eaLnBrk="0" fontAlgn="base" hangingPunct="0">
              <a:spcBef>
                <a:spcPct val="0"/>
              </a:spcBef>
              <a:spcAft>
                <a:spcPct val="0"/>
              </a:spcAft>
              <a:buAutoNum type="arabicPeriod" startAt="4"/>
            </a:pPr>
            <a:r>
              <a:rPr lang="es-AR" altLang="es-AR" b="1" dirty="0"/>
              <a:t>Permiten la experimentación: </a:t>
            </a:r>
            <a:r>
              <a:rPr lang="es-AR" altLang="es-AR" dirty="0"/>
              <a:t>Los desarrolladores pueden experimentar nuevas ideas o implementar características complejas en un entorno aislado. </a:t>
            </a:r>
          </a:p>
          <a:p>
            <a:pPr marL="342900" lvl="0" indent="-342900" eaLnBrk="0" fontAlgn="base" hangingPunct="0">
              <a:spcBef>
                <a:spcPct val="0"/>
              </a:spcBef>
              <a:spcAft>
                <a:spcPct val="0"/>
              </a:spcAft>
              <a:buAutoNum type="arabicPeriod" startAt="4"/>
            </a:pPr>
            <a:endParaRPr lang="es-AR" altLang="es-AR" b="1" dirty="0">
              <a:latin typeface="Arial" panose="020B0604020202020204" pitchFamily="34" charset="0"/>
            </a:endParaRPr>
          </a:p>
          <a:p>
            <a:pPr marL="342900" lvl="0" indent="-342900" eaLnBrk="0" fontAlgn="base" hangingPunct="0">
              <a:spcBef>
                <a:spcPct val="0"/>
              </a:spcBef>
              <a:spcAft>
                <a:spcPct val="0"/>
              </a:spcAft>
              <a:buAutoNum type="arabicPeriod" startAt="4"/>
            </a:pPr>
            <a:r>
              <a:rPr lang="es-AR" altLang="es-AR" b="1" dirty="0"/>
              <a:t>Pueden ser descartadas o integradas</a:t>
            </a:r>
            <a:r>
              <a:rPr lang="es-AR" altLang="es-AR" dirty="0"/>
              <a:t>: Una vez que el trabajo se ha probado, se puede realizar una  </a:t>
            </a:r>
            <a:r>
              <a:rPr lang="es-AR" altLang="es-AR" b="1" dirty="0"/>
              <a:t>combinación (</a:t>
            </a:r>
            <a:r>
              <a:rPr lang="es-AR" altLang="es-AR" b="1" dirty="0" err="1"/>
              <a:t>merging</a:t>
            </a:r>
            <a:r>
              <a:rPr lang="es-AR" altLang="es-AR" b="1" dirty="0"/>
              <a:t>) </a:t>
            </a:r>
            <a:r>
              <a:rPr lang="es-AR" altLang="es-AR" dirty="0"/>
              <a:t>para integrar los cambios a otra rama. Si el desarrollo en una rama no es exitoso puede ser </a:t>
            </a:r>
            <a:r>
              <a:rPr lang="es-AR" altLang="es-AR" b="1" dirty="0"/>
              <a:t>descartada</a:t>
            </a:r>
            <a:r>
              <a:rPr lang="es-AR" altLang="es-AR" dirty="0"/>
              <a:t> sin consecuencias.</a:t>
            </a:r>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C33D9A83-62BA-7006-EECE-715C367D769B}"/>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075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651B8-525C-C13E-D462-13DBB221275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74916B1-E96B-0E0E-F52B-29916F41E33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Definir el alcance</a:t>
            </a:r>
            <a:endParaRPr lang="es-AR" dirty="0"/>
          </a:p>
        </p:txBody>
      </p:sp>
      <p:sp>
        <p:nvSpPr>
          <p:cNvPr id="5" name="CuadroTexto 4">
            <a:extLst>
              <a:ext uri="{FF2B5EF4-FFF2-40B4-BE49-F238E27FC236}">
                <a16:creationId xmlns:a16="http://schemas.microsoft.com/office/drawing/2014/main" id="{591CAE93-F8C8-5C11-7006-378626C767C5}"/>
              </a:ext>
            </a:extLst>
          </p:cNvPr>
          <p:cNvSpPr txBox="1"/>
          <p:nvPr/>
        </p:nvSpPr>
        <p:spPr>
          <a:xfrm>
            <a:off x="403123" y="1140993"/>
            <a:ext cx="9478296" cy="1754326"/>
          </a:xfrm>
          <a:prstGeom prst="rect">
            <a:avLst/>
          </a:prstGeom>
          <a:noFill/>
        </p:spPr>
        <p:txBody>
          <a:bodyPr wrap="square">
            <a:spAutoFit/>
          </a:bodyPr>
          <a:lstStyle/>
          <a:p>
            <a:pPr marL="285750" indent="-285750">
              <a:buFont typeface="Arial" panose="020B0604020202020204" pitchFamily="34" charset="0"/>
              <a:buChar char="•"/>
            </a:pPr>
            <a:r>
              <a:rPr lang="es-MX" b="1" dirty="0"/>
              <a:t>Alcance del Producto: </a:t>
            </a:r>
            <a:r>
              <a:rPr lang="es-MX" dirty="0"/>
              <a:t>Son todas las características que pueden incluirse en un producto o servicio. Se mide contra la Especificación de Requerimientos.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Alcance del Proyecto: </a:t>
            </a:r>
            <a:r>
              <a:rPr lang="es-MX" dirty="0"/>
              <a:t>Es todo el trabajo que debe hacerse para entregar el producto o servicio con todas las características y funciones especificadas. Se mide contra el Plan de Proyecto (o Plan de Desarrollo de Software). </a:t>
            </a:r>
            <a:endParaRPr lang="es-MX" b="1" dirty="0"/>
          </a:p>
        </p:txBody>
      </p:sp>
    </p:spTree>
    <p:extLst>
      <p:ext uri="{BB962C8B-B14F-4D97-AF65-F5344CB8AC3E}">
        <p14:creationId xmlns:p14="http://schemas.microsoft.com/office/powerpoint/2010/main" val="182053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B0BA5-B9F0-FC5D-23C2-46F5080377A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519CD7A-44E0-E69D-D66F-FBDC5272ACA6}"/>
              </a:ext>
            </a:extLst>
          </p:cNvPr>
          <p:cNvSpPr txBox="1"/>
          <p:nvPr/>
        </p:nvSpPr>
        <p:spPr>
          <a:xfrm>
            <a:off x="88492" y="211079"/>
            <a:ext cx="10176386" cy="3416320"/>
          </a:xfrm>
          <a:prstGeom prst="rect">
            <a:avLst/>
          </a:prstGeom>
          <a:noFill/>
        </p:spPr>
        <p:txBody>
          <a:bodyPr wrap="square" rtlCol="0">
            <a:spAutoFit/>
          </a:bodyPr>
          <a:lstStyle/>
          <a:p>
            <a:r>
              <a:rPr lang="es-MX" b="1" dirty="0"/>
              <a:t>Características de las ramas</a:t>
            </a:r>
          </a:p>
          <a:p>
            <a:endParaRPr lang="es-MX" b="1" dirty="0"/>
          </a:p>
          <a:p>
            <a:endParaRPr lang="es-MX" b="1" dirty="0"/>
          </a:p>
          <a:p>
            <a:endParaRPr lang="es-MX" b="1" dirty="0"/>
          </a:p>
          <a:p>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03456341-4C59-EC9D-ED30-F05E11D60B6A}"/>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2" name="Imagen 1">
            <a:extLst>
              <a:ext uri="{FF2B5EF4-FFF2-40B4-BE49-F238E27FC236}">
                <a16:creationId xmlns:a16="http://schemas.microsoft.com/office/drawing/2014/main" id="{9C8E7B1E-AF87-9700-8CFA-DC0C79366E65}"/>
              </a:ext>
            </a:extLst>
          </p:cNvPr>
          <p:cNvPicPr>
            <a:picLocks noChangeAspect="1"/>
          </p:cNvPicPr>
          <p:nvPr/>
        </p:nvPicPr>
        <p:blipFill>
          <a:blip r:embed="rId2"/>
          <a:stretch>
            <a:fillRect/>
          </a:stretch>
        </p:blipFill>
        <p:spPr>
          <a:xfrm>
            <a:off x="594243" y="1062670"/>
            <a:ext cx="11003513" cy="4463058"/>
          </a:xfrm>
          <a:prstGeom prst="rect">
            <a:avLst/>
          </a:prstGeom>
        </p:spPr>
      </p:pic>
    </p:spTree>
    <p:extLst>
      <p:ext uri="{BB962C8B-B14F-4D97-AF65-F5344CB8AC3E}">
        <p14:creationId xmlns:p14="http://schemas.microsoft.com/office/powerpoint/2010/main" val="12070431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886E5-5B26-8B4A-E753-68747C7D60D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926C4100-BD3E-CBA1-5922-CBDEA9B2314E}"/>
              </a:ext>
            </a:extLst>
          </p:cNvPr>
          <p:cNvSpPr txBox="1"/>
          <p:nvPr/>
        </p:nvSpPr>
        <p:spPr>
          <a:xfrm>
            <a:off x="88491" y="211079"/>
            <a:ext cx="12015017" cy="9787295"/>
          </a:xfrm>
          <a:prstGeom prst="rect">
            <a:avLst/>
          </a:prstGeom>
          <a:noFill/>
        </p:spPr>
        <p:txBody>
          <a:bodyPr wrap="square" rtlCol="0">
            <a:spAutoFit/>
          </a:bodyPr>
          <a:lstStyle/>
          <a:p>
            <a:r>
              <a:rPr lang="es-MX" b="1" dirty="0"/>
              <a:t>Integración de ramas</a:t>
            </a:r>
          </a:p>
          <a:p>
            <a:endParaRPr lang="es-MX" b="1" dirty="0"/>
          </a:p>
          <a:p>
            <a:endParaRPr lang="es-MX" b="1" dirty="0"/>
          </a:p>
          <a:p>
            <a:r>
              <a:rPr lang="es-MX" b="1" dirty="0"/>
              <a:t>1. La operación de integrar ramas se llama merge: </a:t>
            </a:r>
          </a:p>
          <a:p>
            <a:r>
              <a:rPr lang="es-MX" dirty="0"/>
              <a:t>Es el proceso de tomar los cambios realizados de forma independiente en una rama y aplicarlos a otra, usualmente la rama principal.</a:t>
            </a:r>
          </a:p>
          <a:p>
            <a:endParaRPr lang="es-MX" dirty="0"/>
          </a:p>
          <a:p>
            <a:r>
              <a:rPr lang="es-MX" b="1" dirty="0"/>
              <a:t>2. Lleva los cambios a la rama principal: </a:t>
            </a:r>
            <a:r>
              <a:rPr lang="es-MX" dirty="0"/>
              <a:t>Después que el trabajo en una rama (nueva funcionalidad o corrección de un error) ha sido completado y verificado, los cambios se integran de nuevo en la </a:t>
            </a:r>
            <a:r>
              <a:rPr lang="es-MX" b="1" dirty="0"/>
              <a:t>línea principal (mainline)</a:t>
            </a:r>
            <a:r>
              <a:rPr lang="es-MX" dirty="0"/>
              <a:t> o rama </a:t>
            </a:r>
            <a:r>
              <a:rPr lang="es-MX" i="1" dirty="0"/>
              <a:t>master</a:t>
            </a:r>
            <a:r>
              <a:rPr lang="es-MX" dirty="0"/>
              <a:t>. Asegurando que la rama principal contenga todo el trabajo validado y esté actualizada.</a:t>
            </a:r>
          </a:p>
          <a:p>
            <a:endParaRPr lang="es-MX" dirty="0"/>
          </a:p>
          <a:p>
            <a:pPr lvl="0" eaLnBrk="0" fontAlgn="base" hangingPunct="0">
              <a:spcBef>
                <a:spcPct val="0"/>
              </a:spcBef>
              <a:spcAft>
                <a:spcPct val="0"/>
              </a:spcAft>
            </a:pPr>
            <a:r>
              <a:rPr lang="es-MX" dirty="0"/>
              <a:t>3. </a:t>
            </a:r>
            <a:r>
              <a:rPr lang="es-AR" altLang="es-AR" b="1" dirty="0"/>
              <a:t>Pueden surgir conflictos: </a:t>
            </a:r>
            <a:r>
              <a:rPr lang="es-AR" altLang="es-AR" dirty="0"/>
              <a:t>El </a:t>
            </a:r>
            <a:r>
              <a:rPr lang="es-AR" altLang="es-AR" i="1" dirty="0"/>
              <a:t>merge</a:t>
            </a:r>
            <a:r>
              <a:rPr lang="es-AR" altLang="es-AR" dirty="0"/>
              <a:t> no siempre es automático, un </a:t>
            </a:r>
            <a:r>
              <a:rPr lang="es-AR" altLang="es-AR" b="1" dirty="0"/>
              <a:t>conflicto</a:t>
            </a:r>
            <a:r>
              <a:rPr lang="es-AR" altLang="es-AR" dirty="0"/>
              <a:t> surge cuando dos desarrolladores modificaron la </a:t>
            </a:r>
            <a:r>
              <a:rPr lang="es-AR" altLang="es-AR" b="1" dirty="0"/>
              <a:t>misma línea de código</a:t>
            </a:r>
            <a:r>
              <a:rPr lang="es-AR" altLang="es-AR" dirty="0"/>
              <a:t> en el mismo archivo, en ramas diferentes. Para resolverlo, se necesita intervención humana con herramientas </a:t>
            </a:r>
            <a:r>
              <a:rPr lang="es-AR" altLang="es-AR" b="1" dirty="0" err="1"/>
              <a:t>diff</a:t>
            </a:r>
            <a:r>
              <a:rPr lang="es-AR" altLang="es-AR" dirty="0"/>
              <a:t> que muestren visualmente las diferencias entre los dos archivos en conflicto.</a:t>
            </a:r>
          </a:p>
          <a:p>
            <a:pPr lvl="0" eaLnBrk="0" fontAlgn="base" hangingPunct="0">
              <a:spcBef>
                <a:spcPct val="0"/>
              </a:spcBef>
              <a:spcAft>
                <a:spcPct val="0"/>
              </a:spcAft>
            </a:pPr>
            <a:endParaRPr lang="es-AR" dirty="0"/>
          </a:p>
          <a:p>
            <a:r>
              <a:rPr lang="es-AR" dirty="0"/>
              <a:t>4. </a:t>
            </a:r>
            <a:r>
              <a:rPr lang="es-MX" b="1" dirty="0"/>
              <a:t>Todas las ramas deberán integrarse a la principal o ser descartadas: </a:t>
            </a:r>
            <a:r>
              <a:rPr lang="es-MX" dirty="0"/>
              <a:t>Una rama no está destinada a existir de forma paralela por siempre. Debe ser integrada (</a:t>
            </a:r>
            <a:r>
              <a:rPr lang="es-MX" dirty="0" err="1"/>
              <a:t>merged</a:t>
            </a:r>
            <a:r>
              <a:rPr lang="es-MX" dirty="0"/>
              <a:t>) para formar parte del proyecto o ser descartada (</a:t>
            </a:r>
            <a:r>
              <a:rPr lang="es-MX" dirty="0" err="1"/>
              <a:t>discarded</a:t>
            </a:r>
            <a:r>
              <a:rPr lang="es-MX" dirty="0"/>
              <a:t>) si el trabajo se volvió obsoleto o ya no es necesario</a:t>
            </a:r>
          </a:p>
          <a:p>
            <a:endParaRPr lang="es-MX" dirty="0"/>
          </a:p>
          <a:p>
            <a:endParaRPr lang="es-MX" dirty="0"/>
          </a:p>
          <a:p>
            <a:endParaRPr lang="es-MX" dirty="0"/>
          </a:p>
          <a:p>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DC4F5FEC-C6EC-D646-A873-AD2EB03A4B36}"/>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853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024E0-B1BA-A081-15DF-3433D359E5F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4700A7B8-7D09-E932-BA40-DE716C09A393}"/>
              </a:ext>
            </a:extLst>
          </p:cNvPr>
          <p:cNvSpPr txBox="1"/>
          <p:nvPr/>
        </p:nvSpPr>
        <p:spPr>
          <a:xfrm>
            <a:off x="88491" y="211079"/>
            <a:ext cx="12015017" cy="5078313"/>
          </a:xfrm>
          <a:prstGeom prst="rect">
            <a:avLst/>
          </a:prstGeom>
          <a:noFill/>
        </p:spPr>
        <p:txBody>
          <a:bodyPr wrap="square" rtlCol="0">
            <a:spAutoFit/>
          </a:bodyPr>
          <a:lstStyle/>
          <a:p>
            <a:r>
              <a:rPr lang="es-MX" b="1" dirty="0"/>
              <a:t>Elementos / Actividades principales de la gestión de la configuración del software</a:t>
            </a:r>
          </a:p>
          <a:p>
            <a:endParaRPr lang="es-MX" b="1" dirty="0"/>
          </a:p>
          <a:p>
            <a:endParaRPr lang="es-MX" dirty="0"/>
          </a:p>
          <a:p>
            <a:endParaRPr lang="es-MX" dirty="0"/>
          </a:p>
          <a:p>
            <a:endParaRPr lang="es-MX" dirty="0"/>
          </a:p>
          <a:p>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9E989D91-9DE2-00B8-7363-6817C9195B1B}"/>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9566D2EF-16E9-2530-5601-2E99EA41A2BF}"/>
              </a:ext>
            </a:extLst>
          </p:cNvPr>
          <p:cNvPicPr>
            <a:picLocks noChangeAspect="1"/>
          </p:cNvPicPr>
          <p:nvPr/>
        </p:nvPicPr>
        <p:blipFill>
          <a:blip r:embed="rId2"/>
          <a:stretch>
            <a:fillRect/>
          </a:stretch>
        </p:blipFill>
        <p:spPr>
          <a:xfrm>
            <a:off x="501415" y="1568608"/>
            <a:ext cx="4896495" cy="3074390"/>
          </a:xfrm>
          <a:prstGeom prst="rect">
            <a:avLst/>
          </a:prstGeom>
        </p:spPr>
      </p:pic>
      <p:pic>
        <p:nvPicPr>
          <p:cNvPr id="7" name="Imagen 6">
            <a:extLst>
              <a:ext uri="{FF2B5EF4-FFF2-40B4-BE49-F238E27FC236}">
                <a16:creationId xmlns:a16="http://schemas.microsoft.com/office/drawing/2014/main" id="{E14788CA-90AD-B2A5-24C6-FF63DF96F25C}"/>
              </a:ext>
            </a:extLst>
          </p:cNvPr>
          <p:cNvPicPr>
            <a:picLocks noChangeAspect="1"/>
          </p:cNvPicPr>
          <p:nvPr/>
        </p:nvPicPr>
        <p:blipFill>
          <a:blip r:embed="rId3"/>
          <a:srcRect l="26376" t="3674" r="17429"/>
          <a:stretch>
            <a:fillRect/>
          </a:stretch>
        </p:blipFill>
        <p:spPr>
          <a:xfrm>
            <a:off x="6213987" y="1209368"/>
            <a:ext cx="4896495" cy="3943300"/>
          </a:xfrm>
          <a:prstGeom prst="rect">
            <a:avLst/>
          </a:prstGeom>
        </p:spPr>
      </p:pic>
    </p:spTree>
    <p:extLst>
      <p:ext uri="{BB962C8B-B14F-4D97-AF65-F5344CB8AC3E}">
        <p14:creationId xmlns:p14="http://schemas.microsoft.com/office/powerpoint/2010/main" val="3882007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6C751-C55E-5C8F-08F0-2C0C038CC0B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16447B8C-6C60-9CA6-3446-F6FB90169175}"/>
              </a:ext>
            </a:extLst>
          </p:cNvPr>
          <p:cNvSpPr txBox="1"/>
          <p:nvPr/>
        </p:nvSpPr>
        <p:spPr>
          <a:xfrm>
            <a:off x="88491" y="211079"/>
            <a:ext cx="12015017" cy="8402300"/>
          </a:xfrm>
          <a:prstGeom prst="rect">
            <a:avLst/>
          </a:prstGeom>
          <a:noFill/>
        </p:spPr>
        <p:txBody>
          <a:bodyPr wrap="square" rtlCol="0">
            <a:spAutoFit/>
          </a:bodyPr>
          <a:lstStyle/>
          <a:p>
            <a:r>
              <a:rPr lang="es-MX" b="1" dirty="0"/>
              <a:t>Actividades principales de la gestión de la configuración del software: 1. Identificación de Ítems</a:t>
            </a:r>
          </a:p>
          <a:p>
            <a:endParaRPr lang="es-MX" b="1" dirty="0"/>
          </a:p>
          <a:p>
            <a:r>
              <a:rPr lang="es-MX" dirty="0"/>
              <a:t>Para controlar y administrar ICS, cada uno debe nombrarse por separado y organizarse con un enfoque orientado a objetos, estos no están aislados, se conectan entre sí para mostrar la estructura del proyecto. El esquema de identificación debe reconocer que estos evolucionan, antes de que un objeto se convierta en línea de referencia, puede cambiar muchas veces.</a:t>
            </a:r>
          </a:p>
          <a:p>
            <a:endParaRPr lang="es-MX" b="1" dirty="0"/>
          </a:p>
          <a:p>
            <a:pPr marL="800100" lvl="1" indent="-342900">
              <a:buFont typeface="Arial" panose="020B0604020202020204" pitchFamily="34" charset="0"/>
              <a:buChar char="•"/>
            </a:pPr>
            <a:r>
              <a:rPr lang="es-MX" b="1" dirty="0"/>
              <a:t>Objetos Básicos: </a:t>
            </a:r>
            <a:r>
              <a:rPr lang="es-MX" dirty="0"/>
              <a:t>Son las piezas más pequeñas e individuales del proyecto. </a:t>
            </a:r>
            <a:r>
              <a:rPr lang="es-MX" dirty="0">
                <a:solidFill>
                  <a:srgbClr val="FF0000"/>
                </a:solidFill>
              </a:rPr>
              <a:t>Por ejemplo: un requisito específico, un diagrama o un caso de prueba.</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b="1" dirty="0"/>
              <a:t>Objetos Agregados: </a:t>
            </a:r>
            <a:r>
              <a:rPr lang="es-MX" dirty="0"/>
              <a:t>Son "contenedores" o colecciones que agrupan objetos básicos y otros objetos agregados. </a:t>
            </a:r>
            <a:r>
              <a:rPr lang="es-MX" dirty="0">
                <a:solidFill>
                  <a:srgbClr val="FF0000"/>
                </a:solidFill>
              </a:rPr>
              <a:t>Por ejemplo:</a:t>
            </a:r>
            <a:r>
              <a:rPr lang="es-MX" b="1" dirty="0">
                <a:solidFill>
                  <a:srgbClr val="FF0000"/>
                </a:solidFill>
              </a:rPr>
              <a:t> </a:t>
            </a:r>
            <a:r>
              <a:rPr lang="es-MX" dirty="0">
                <a:solidFill>
                  <a:srgbClr val="FF0000"/>
                </a:solidFill>
              </a:rPr>
              <a:t>DesignSpecification, que funciona como un gran índice que apunta a todos los demás elementos del diseño.</a:t>
            </a:r>
          </a:p>
          <a:p>
            <a:endParaRPr lang="es-MX" dirty="0"/>
          </a:p>
          <a:p>
            <a:r>
              <a:rPr lang="es-MX" dirty="0"/>
              <a:t>Cada objeto tiene características que lo definen de forma única:</a:t>
            </a:r>
          </a:p>
          <a:p>
            <a:endParaRPr lang="es-MX" dirty="0"/>
          </a:p>
          <a:p>
            <a:pPr marL="285750" indent="-285750">
              <a:buFont typeface="Arial" panose="020B0604020202020204" pitchFamily="34" charset="0"/>
              <a:buChar char="•"/>
            </a:pPr>
            <a:r>
              <a:rPr lang="es-MX" b="1" dirty="0"/>
              <a:t>Nombre</a:t>
            </a:r>
            <a:r>
              <a:rPr lang="es-MX" dirty="0"/>
              <a:t>: Un identificador único.</a:t>
            </a:r>
          </a:p>
          <a:p>
            <a:pPr marL="285750" indent="-285750">
              <a:buFont typeface="Arial" panose="020B0604020202020204" pitchFamily="34" charset="0"/>
              <a:buChar char="•"/>
            </a:pPr>
            <a:r>
              <a:rPr lang="es-MX" b="1" dirty="0"/>
              <a:t>Descripción</a:t>
            </a:r>
            <a:r>
              <a:rPr lang="es-MX" dirty="0"/>
              <a:t>: Información que detalla qué es el objeto, a qué proyecto pertenece y su historial de versiones.</a:t>
            </a:r>
          </a:p>
          <a:p>
            <a:pPr marL="285750" indent="-285750">
              <a:buFont typeface="Arial" panose="020B0604020202020204" pitchFamily="34" charset="0"/>
              <a:buChar char="•"/>
            </a:pPr>
            <a:r>
              <a:rPr lang="es-MX" b="1" dirty="0"/>
              <a:t>Recursos</a:t>
            </a:r>
            <a:r>
              <a:rPr lang="es-MX" dirty="0"/>
              <a:t>: Una lista de todo lo que el objeto necesita o utiliza, como funciones o variables.</a:t>
            </a:r>
          </a:p>
          <a:p>
            <a:pPr marL="285750" indent="-285750">
              <a:buFont typeface="Arial" panose="020B0604020202020204" pitchFamily="34" charset="0"/>
              <a:buChar char="•"/>
            </a:pPr>
            <a:r>
              <a:rPr lang="es-MX" b="1" dirty="0"/>
              <a:t>Realización: </a:t>
            </a:r>
            <a:r>
              <a:rPr lang="es-MX" dirty="0"/>
              <a:t>En un </a:t>
            </a:r>
            <a:r>
              <a:rPr lang="es-MX" b="1" dirty="0"/>
              <a:t>objeto básico</a:t>
            </a:r>
            <a:r>
              <a:rPr lang="es-MX" dirty="0"/>
              <a:t>, la realización es un puntero que te lleva al contenido real (al texto del requisito, al código, etc.), en un </a:t>
            </a:r>
            <a:r>
              <a:rPr lang="es-MX" b="1" dirty="0"/>
              <a:t>objeto agregado </a:t>
            </a:r>
            <a:r>
              <a:rPr lang="es-MX" dirty="0"/>
              <a:t>es nula, porque su única función es contener o agrupar objetos.</a:t>
            </a:r>
          </a:p>
          <a:p>
            <a:pPr lvl="1"/>
            <a:endParaRPr lang="es-MX" dirty="0">
              <a:solidFill>
                <a:srgbClr val="FF0000"/>
              </a:solidFill>
            </a:endParaRPr>
          </a:p>
          <a:p>
            <a:endParaRPr lang="es-MX" b="1" dirty="0"/>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70C5C2BC-BF3B-D0BE-18AC-6B26BE380DDD}"/>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73806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B65FB-7F64-8A67-8A7E-37C2849E46E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130944EC-419D-ED1B-F88F-51A3545FA373}"/>
              </a:ext>
            </a:extLst>
          </p:cNvPr>
          <p:cNvSpPr txBox="1"/>
          <p:nvPr/>
        </p:nvSpPr>
        <p:spPr>
          <a:xfrm>
            <a:off x="88491" y="211079"/>
            <a:ext cx="12015017" cy="5355312"/>
          </a:xfrm>
          <a:prstGeom prst="rect">
            <a:avLst/>
          </a:prstGeom>
          <a:noFill/>
        </p:spPr>
        <p:txBody>
          <a:bodyPr wrap="square" rtlCol="0">
            <a:spAutoFit/>
          </a:bodyPr>
          <a:lstStyle/>
          <a:p>
            <a:r>
              <a:rPr lang="es-MX" b="1" dirty="0"/>
              <a:t>Actividades principales de la gestión de la configuración del software: 1. Identificación de Ítems</a:t>
            </a:r>
          </a:p>
          <a:p>
            <a:endParaRPr lang="es-MX" b="1" dirty="0"/>
          </a:p>
          <a:p>
            <a:pPr marL="800100" lvl="1" indent="-342900">
              <a:buAutoNum type="arabicPeriod"/>
            </a:pPr>
            <a:r>
              <a:rPr lang="es-MX" b="1" dirty="0"/>
              <a:t>Identificación unívoca de cada ítem de configuración:</a:t>
            </a:r>
            <a:r>
              <a:rPr lang="es-MX" dirty="0"/>
              <a:t> Cada ICS debe nombrarse por separado y organizarse con un enfoque orientado a objetos</a:t>
            </a:r>
          </a:p>
          <a:p>
            <a:pPr marL="800100" lvl="1" indent="-342900">
              <a:buAutoNum type="arabicPeriod"/>
            </a:pPr>
            <a:endParaRPr lang="es-MX" dirty="0"/>
          </a:p>
          <a:p>
            <a:pPr marL="800100" lvl="1" indent="-342900">
              <a:buAutoNum type="arabicPeriod"/>
            </a:pPr>
            <a:r>
              <a:rPr lang="es-MX" b="1" dirty="0"/>
              <a:t>Convenciones y reglas de nombrado: </a:t>
            </a:r>
            <a:r>
              <a:rPr lang="es-MX" dirty="0"/>
              <a:t>Un nombre de objeto debe ser una cadena de caracteres que identifica el objeto sin ambigüedades.</a:t>
            </a:r>
          </a:p>
          <a:p>
            <a:pPr marL="800100" lvl="1" indent="-342900">
              <a:buAutoNum type="arabicPeriod"/>
            </a:pPr>
            <a:endParaRPr lang="es-MX" dirty="0"/>
          </a:p>
          <a:p>
            <a:pPr marL="800100" lvl="1" indent="-342900">
              <a:buAutoNum type="arabicPeriod"/>
            </a:pPr>
            <a:r>
              <a:rPr lang="es-MX" b="1" dirty="0"/>
              <a:t>Estructura del Repositorio:</a:t>
            </a:r>
            <a:r>
              <a:rPr lang="es-MX" dirty="0"/>
              <a:t> Se define mediante la forma en que los ICS se organizan y se relacionan entre sí. </a:t>
            </a:r>
          </a:p>
          <a:p>
            <a:pPr marL="800100" lvl="1" indent="-342900">
              <a:buAutoNum type="arabicPeriod"/>
            </a:pPr>
            <a:endParaRPr lang="es-MX" dirty="0"/>
          </a:p>
          <a:p>
            <a:pPr marL="800100" lvl="1" indent="-342900">
              <a:buAutoNum type="arabicPeriod"/>
            </a:pPr>
            <a:r>
              <a:rPr lang="es-MX" b="1" dirty="0"/>
              <a:t>Ubicación dentro de la estructura del repositorio</a:t>
            </a:r>
            <a:r>
              <a:rPr lang="es-MX" dirty="0"/>
              <a:t>: La ubicación de un IC se define por sus relaciones con otros.</a:t>
            </a:r>
          </a:p>
          <a:p>
            <a:endParaRPr lang="es-MX" b="1" dirty="0"/>
          </a:p>
          <a:p>
            <a:endParaRPr lang="es-MX" b="1" dirty="0"/>
          </a:p>
          <a:p>
            <a:pPr marL="285750" lvl="0" indent="-285750" eaLnBrk="0" fontAlgn="base" hangingPunct="0">
              <a:spcBef>
                <a:spcPct val="0"/>
              </a:spcBef>
              <a:spcAft>
                <a:spcPct val="0"/>
              </a:spcAft>
              <a:buFont typeface="Arial" panose="020B0604020202020204" pitchFamily="34" charset="0"/>
              <a:buChar char="•"/>
            </a:pPr>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6D223402-0D6A-BEF9-4D8A-772591F4B1F3}"/>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7367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598C9-11F8-E35D-6250-0DC16AB70A9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30BFE7A2-6B9F-0424-040B-4F749A58DF3B}"/>
              </a:ext>
            </a:extLst>
          </p:cNvPr>
          <p:cNvSpPr txBox="1"/>
          <p:nvPr/>
        </p:nvSpPr>
        <p:spPr>
          <a:xfrm>
            <a:off x="88491" y="211079"/>
            <a:ext cx="12015017" cy="5632311"/>
          </a:xfrm>
          <a:prstGeom prst="rect">
            <a:avLst/>
          </a:prstGeom>
          <a:noFill/>
        </p:spPr>
        <p:txBody>
          <a:bodyPr wrap="square" rtlCol="0">
            <a:spAutoFit/>
          </a:bodyPr>
          <a:lstStyle/>
          <a:p>
            <a:r>
              <a:rPr lang="es-MX" b="1" dirty="0"/>
              <a:t>Actividades principales de la gestión de la configuración del software: 2. Control de Versión</a:t>
            </a:r>
          </a:p>
          <a:p>
            <a:endParaRPr lang="es-MX" b="1" dirty="0">
              <a:solidFill>
                <a:srgbClr val="FF0000"/>
              </a:solidFill>
            </a:endParaRPr>
          </a:p>
          <a:p>
            <a:r>
              <a:rPr lang="es-MX" dirty="0"/>
              <a:t>Combina procedimientos y herramientas para administrar diferentes versiones de objetos de configuración. Un sistema de control de versión implementa o se integra con cuatro grandes capacidades: </a:t>
            </a:r>
          </a:p>
          <a:p>
            <a:endParaRPr lang="es-MX" dirty="0"/>
          </a:p>
          <a:p>
            <a:pPr marL="342900" indent="-342900">
              <a:buAutoNum type="arabicParenR"/>
            </a:pPr>
            <a:r>
              <a:rPr lang="es-MX" b="1" dirty="0"/>
              <a:t>Un repositorio: </a:t>
            </a:r>
            <a:r>
              <a:rPr lang="es-MX" dirty="0"/>
              <a:t>Almacena todos los objetos de configuración relevantes.</a:t>
            </a:r>
          </a:p>
          <a:p>
            <a:pPr marL="342900" indent="-342900">
              <a:buAutoNum type="arabicParenR"/>
            </a:pPr>
            <a:endParaRPr lang="es-MX" dirty="0"/>
          </a:p>
          <a:p>
            <a:pPr marL="342900" indent="-342900">
              <a:buAutoNum type="arabicParenR"/>
            </a:pPr>
            <a:r>
              <a:rPr lang="es-MX" b="1" dirty="0"/>
              <a:t>Una capacidad de administración de versión: </a:t>
            </a:r>
            <a:r>
              <a:rPr lang="es-MX" dirty="0"/>
              <a:t>Almacena todas las versiones de un objeto de configuración </a:t>
            </a:r>
          </a:p>
          <a:p>
            <a:pPr marL="342900" indent="-342900">
              <a:buAutoNum type="arabicParenR"/>
            </a:pPr>
            <a:endParaRPr lang="es-MX" dirty="0"/>
          </a:p>
          <a:p>
            <a:pPr marL="342900" indent="-342900">
              <a:buAutoNum type="arabicParenR"/>
            </a:pPr>
            <a:r>
              <a:rPr lang="es-MX" b="1" dirty="0"/>
              <a:t>Una facilidad de elaboración: </a:t>
            </a:r>
            <a:r>
              <a:rPr lang="es-MX" dirty="0"/>
              <a:t>Le permite recopilar todos los objetos de configuración relevantes y construir una versión específica del software. </a:t>
            </a:r>
          </a:p>
          <a:p>
            <a:pPr marL="342900" indent="-342900">
              <a:buAutoNum type="arabicParenR"/>
            </a:pPr>
            <a:endParaRPr lang="es-MX" dirty="0"/>
          </a:p>
          <a:p>
            <a:pPr marL="342900" indent="-342900">
              <a:buAutoNum type="arabicParenR"/>
            </a:pPr>
            <a:r>
              <a:rPr lang="es-MX" b="1" dirty="0"/>
              <a:t>Un rastreador de conflictos: </a:t>
            </a:r>
            <a:r>
              <a:rPr lang="es-MX" dirty="0"/>
              <a:t>Permite al equipo registrar y rastrear el estado de los conflictos asociados con cada objeto de configuración. </a:t>
            </a:r>
          </a:p>
          <a:p>
            <a:pPr marL="342900" indent="-342900">
              <a:buAutoNum type="arabicParenR"/>
            </a:pPr>
            <a:endParaRPr lang="es-MX" dirty="0"/>
          </a:p>
          <a:p>
            <a:r>
              <a:rPr lang="es-MX" dirty="0"/>
              <a:t>Algunos sistemas también usan </a:t>
            </a:r>
            <a:r>
              <a:rPr lang="es-MX" b="1" dirty="0"/>
              <a:t>conjuntos de cambio</a:t>
            </a:r>
            <a:r>
              <a:rPr lang="es-MX" dirty="0"/>
              <a:t>, que agrupan las modificaciones necesarias para generar una versión específica, incluyendo quién, cuándo y por qué se hicieron, para construir versiones seleccionando cambios específicos. </a:t>
            </a:r>
          </a:p>
          <a:p>
            <a:endParaRPr lang="es-MX" dirty="0"/>
          </a:p>
          <a:p>
            <a:endParaRPr lang="es-MX" dirty="0"/>
          </a:p>
        </p:txBody>
      </p:sp>
      <p:sp>
        <p:nvSpPr>
          <p:cNvPr id="4" name="Rectangle 1">
            <a:extLst>
              <a:ext uri="{FF2B5EF4-FFF2-40B4-BE49-F238E27FC236}">
                <a16:creationId xmlns:a16="http://schemas.microsoft.com/office/drawing/2014/main" id="{5AF59695-DB2D-258D-FDB3-F172D0413565}"/>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67783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DDDF7-4443-342E-5834-38B53F9FEC3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6A8A0D5-CE8D-6AA3-1C6B-2EB7050E16E6}"/>
              </a:ext>
            </a:extLst>
          </p:cNvPr>
          <p:cNvSpPr txBox="1"/>
          <p:nvPr/>
        </p:nvSpPr>
        <p:spPr>
          <a:xfrm>
            <a:off x="88491" y="211079"/>
            <a:ext cx="12015017" cy="1200329"/>
          </a:xfrm>
          <a:prstGeom prst="rect">
            <a:avLst/>
          </a:prstGeom>
          <a:noFill/>
        </p:spPr>
        <p:txBody>
          <a:bodyPr wrap="square" rtlCol="0">
            <a:spAutoFit/>
          </a:bodyPr>
          <a:lstStyle/>
          <a:p>
            <a:r>
              <a:rPr lang="es-MX" b="1" dirty="0"/>
              <a:t>Actividades principales de la gestión de la configuración del software: 3. Control de Cambios</a:t>
            </a:r>
          </a:p>
          <a:p>
            <a:endParaRPr lang="es-MX" b="1" dirty="0">
              <a:solidFill>
                <a:srgbClr val="FF0000"/>
              </a:solidFill>
            </a:endParaRPr>
          </a:p>
          <a:p>
            <a:endParaRPr lang="es-MX" dirty="0"/>
          </a:p>
          <a:p>
            <a:endParaRPr lang="es-MX" dirty="0"/>
          </a:p>
        </p:txBody>
      </p:sp>
      <p:sp>
        <p:nvSpPr>
          <p:cNvPr id="4" name="Rectangle 1">
            <a:extLst>
              <a:ext uri="{FF2B5EF4-FFF2-40B4-BE49-F238E27FC236}">
                <a16:creationId xmlns:a16="http://schemas.microsoft.com/office/drawing/2014/main" id="{9E6CD60B-7567-6BEE-DAF3-A290C00C4659}"/>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FAB43191-3D68-258E-691B-C44AADD6FA03}"/>
              </a:ext>
            </a:extLst>
          </p:cNvPr>
          <p:cNvPicPr>
            <a:picLocks noChangeAspect="1"/>
          </p:cNvPicPr>
          <p:nvPr/>
        </p:nvPicPr>
        <p:blipFill>
          <a:blip r:embed="rId2"/>
          <a:stretch>
            <a:fillRect/>
          </a:stretch>
        </p:blipFill>
        <p:spPr>
          <a:xfrm>
            <a:off x="1540753" y="811243"/>
            <a:ext cx="8697539" cy="5420481"/>
          </a:xfrm>
          <a:prstGeom prst="rect">
            <a:avLst/>
          </a:prstGeom>
        </p:spPr>
      </p:pic>
    </p:spTree>
    <p:extLst>
      <p:ext uri="{BB962C8B-B14F-4D97-AF65-F5344CB8AC3E}">
        <p14:creationId xmlns:p14="http://schemas.microsoft.com/office/powerpoint/2010/main" val="13283589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DAFB3-F11E-A3C0-BB06-10C03C11C06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C5D9660-AEA4-1C67-31D8-C8E4163CC6EC}"/>
              </a:ext>
            </a:extLst>
          </p:cNvPr>
          <p:cNvSpPr txBox="1"/>
          <p:nvPr/>
        </p:nvSpPr>
        <p:spPr>
          <a:xfrm>
            <a:off x="88491" y="211079"/>
            <a:ext cx="12015017" cy="6740307"/>
          </a:xfrm>
          <a:prstGeom prst="rect">
            <a:avLst/>
          </a:prstGeom>
          <a:noFill/>
        </p:spPr>
        <p:txBody>
          <a:bodyPr wrap="square" rtlCol="0">
            <a:spAutoFit/>
          </a:bodyPr>
          <a:lstStyle/>
          <a:p>
            <a:r>
              <a:rPr lang="es-MX" b="1" dirty="0"/>
              <a:t>Actividades principales de la gestión de la configuración del software: 3. Control de Cambios</a:t>
            </a:r>
          </a:p>
          <a:p>
            <a:endParaRPr lang="es-MX" b="1" dirty="0">
              <a:solidFill>
                <a:srgbClr val="FF0000"/>
              </a:solidFill>
            </a:endParaRPr>
          </a:p>
          <a:p>
            <a:r>
              <a:rPr lang="es-MX" dirty="0"/>
              <a:t>Es fundamental en proyectos de software, ya que </a:t>
            </a:r>
            <a:r>
              <a:rPr lang="es-MX" b="1" dirty="0"/>
              <a:t>equilibra la necesidad de orden con la necesidad de evolución</a:t>
            </a:r>
            <a:r>
              <a:rPr lang="es-MX" dirty="0"/>
              <a:t>. Un cambio puede mejorar el sistema o causar fallas, por lo que debe gestionarse cuidadosamente. El objetivo es evitar el caos mediante un proceso estructurado para evaluar, aprobar e implementar cambios.</a:t>
            </a:r>
          </a:p>
          <a:p>
            <a:endParaRPr lang="es-MX" dirty="0"/>
          </a:p>
          <a:p>
            <a:r>
              <a:rPr lang="es-MX" b="1" dirty="0"/>
              <a:t>Proceso de control de cambio:</a:t>
            </a:r>
          </a:p>
          <a:p>
            <a:endParaRPr lang="es-MX" b="1" dirty="0"/>
          </a:p>
          <a:p>
            <a:r>
              <a:rPr lang="es-MX" b="1" dirty="0"/>
              <a:t>1. Requerimiento de cambio: </a:t>
            </a:r>
            <a:r>
              <a:rPr lang="es-MX" dirty="0"/>
              <a:t>Surge por la necesidad de modificar uno o varios ítems de configuración que se encuentran en una línea base.</a:t>
            </a:r>
          </a:p>
          <a:p>
            <a:r>
              <a:rPr lang="es-MX" b="1" dirty="0"/>
              <a:t>2. Petición de cambio</a:t>
            </a:r>
            <a:r>
              <a:rPr lang="es-MX" dirty="0"/>
              <a:t>: Se analiza la viabilidad técnica, impacto, costo y efectos.</a:t>
            </a:r>
          </a:p>
          <a:p>
            <a:r>
              <a:rPr lang="es-MX" b="1" dirty="0"/>
              <a:t>3. Evaluación</a:t>
            </a:r>
            <a:r>
              <a:rPr lang="es-MX" dirty="0"/>
              <a:t>: Se genera un </a:t>
            </a:r>
            <a:r>
              <a:rPr lang="es-MX" b="1" dirty="0"/>
              <a:t>reporte de cambio</a:t>
            </a:r>
            <a:r>
              <a:rPr lang="es-MX" dirty="0"/>
              <a:t>.</a:t>
            </a:r>
          </a:p>
          <a:p>
            <a:r>
              <a:rPr lang="es-MX" b="1" dirty="0"/>
              <a:t>4. Aprobación</a:t>
            </a:r>
            <a:r>
              <a:rPr lang="es-MX" dirty="0"/>
              <a:t>: La </a:t>
            </a:r>
            <a:r>
              <a:rPr lang="es-MX" b="1" dirty="0"/>
              <a:t>Autoridad de Control de Cambio (ACC)</a:t>
            </a:r>
            <a:r>
              <a:rPr lang="es-MX" dirty="0"/>
              <a:t> decide si se aprueba. En caso de que no, se informa al cliente.</a:t>
            </a:r>
          </a:p>
          <a:p>
            <a:r>
              <a:rPr lang="es-MX" b="1" dirty="0"/>
              <a:t>5. Orden de Cambio de Ingeniería (OCI)</a:t>
            </a:r>
            <a:r>
              <a:rPr lang="es-MX" dirty="0"/>
              <a:t>: Describe el cambio aprobado y sus condiciones.</a:t>
            </a:r>
          </a:p>
          <a:p>
            <a:endParaRPr lang="es-MX" dirty="0"/>
          </a:p>
          <a:p>
            <a:endParaRPr lang="es-MX" dirty="0"/>
          </a:p>
          <a:p>
            <a:r>
              <a:rPr lang="es-MX" b="1" dirty="0"/>
              <a:t>Tipos de control de cambio</a:t>
            </a:r>
          </a:p>
          <a:p>
            <a:endParaRPr lang="es-MX" b="1" dirty="0"/>
          </a:p>
          <a:p>
            <a:pPr marL="285750" indent="-285750">
              <a:buFont typeface="Arial" panose="020B0604020202020204" pitchFamily="34" charset="0"/>
              <a:buChar char="•"/>
            </a:pPr>
            <a:r>
              <a:rPr lang="es-MX" b="1" dirty="0"/>
              <a:t>Informal</a:t>
            </a:r>
            <a:r>
              <a:rPr lang="es-MX" dirty="0"/>
              <a:t>: Antes de que un objeto sea línea base; el desarrollador puede hacer cambios si no afectan otras áreas.</a:t>
            </a:r>
          </a:p>
          <a:p>
            <a:pPr marL="285750" indent="-285750">
              <a:buFont typeface="Arial" panose="020B0604020202020204" pitchFamily="34" charset="0"/>
              <a:buChar char="•"/>
            </a:pPr>
            <a:r>
              <a:rPr lang="es-MX" b="1" dirty="0"/>
              <a:t>Formal</a:t>
            </a:r>
            <a:r>
              <a:rPr lang="es-MX" dirty="0"/>
              <a:t>: Tras establecer la línea base o liberar el producto. Requiere aprobación formal y seguimiento completo.</a:t>
            </a:r>
          </a:p>
          <a:p>
            <a:endParaRPr lang="es-MX" dirty="0"/>
          </a:p>
          <a:p>
            <a:endParaRPr lang="es-MX" dirty="0"/>
          </a:p>
          <a:p>
            <a:endParaRPr lang="es-MX" dirty="0"/>
          </a:p>
        </p:txBody>
      </p:sp>
      <p:sp>
        <p:nvSpPr>
          <p:cNvPr id="4" name="Rectangle 1">
            <a:extLst>
              <a:ext uri="{FF2B5EF4-FFF2-40B4-BE49-F238E27FC236}">
                <a16:creationId xmlns:a16="http://schemas.microsoft.com/office/drawing/2014/main" id="{4A086145-EFE8-CA5E-18E9-CC4387AE3D27}"/>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573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4CFF-69D6-CB90-3E26-3568296651C1}"/>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B8960E9-6F0D-3DD6-3135-D3CA83F9EDCA}"/>
              </a:ext>
            </a:extLst>
          </p:cNvPr>
          <p:cNvSpPr txBox="1"/>
          <p:nvPr/>
        </p:nvSpPr>
        <p:spPr>
          <a:xfrm>
            <a:off x="88491" y="211079"/>
            <a:ext cx="12015017" cy="5632311"/>
          </a:xfrm>
          <a:prstGeom prst="rect">
            <a:avLst/>
          </a:prstGeom>
          <a:noFill/>
        </p:spPr>
        <p:txBody>
          <a:bodyPr wrap="square" rtlCol="0">
            <a:spAutoFit/>
          </a:bodyPr>
          <a:lstStyle/>
          <a:p>
            <a:r>
              <a:rPr lang="es-MX" b="1" dirty="0"/>
              <a:t>Actividades principales de la gestión de la configuración del software: 3. Control de Cambios</a:t>
            </a:r>
          </a:p>
          <a:p>
            <a:endParaRPr lang="es-MX" dirty="0"/>
          </a:p>
          <a:p>
            <a:r>
              <a:rPr lang="es-MX" b="1" dirty="0"/>
              <a:t>¿Qué es la ACC? (Autoridad de Control de Cambio)</a:t>
            </a:r>
          </a:p>
          <a:p>
            <a:endParaRPr lang="es-MX" b="1" dirty="0"/>
          </a:p>
          <a:p>
            <a:pPr marL="285750" indent="-285750">
              <a:buFont typeface="Arial" panose="020B0604020202020204" pitchFamily="34" charset="0"/>
              <a:buChar char="•"/>
            </a:pPr>
            <a:r>
              <a:rPr lang="es-MX" dirty="0"/>
              <a:t>Puede ser una persona o un grupo que evalúa el impacto global del cambio en Hardware, Rendimiento, Calidad y Percepción del cliente.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Está formado por representantes de todas las áreas involucradas en el desarrollo ( Análisis, Diseño, Implementación, Testing, etc.)</a:t>
            </a:r>
          </a:p>
          <a:p>
            <a:endParaRPr lang="es-MX" dirty="0"/>
          </a:p>
          <a:p>
            <a:endParaRPr lang="es-MX" dirty="0"/>
          </a:p>
          <a:p>
            <a:r>
              <a:rPr lang="es-MX" b="1" dirty="0"/>
              <a:t>Puntos clave del control de cambios</a:t>
            </a:r>
          </a:p>
          <a:p>
            <a:endParaRPr lang="es-MX" b="1" dirty="0"/>
          </a:p>
          <a:p>
            <a:pPr marL="285750" indent="-285750">
              <a:buFont typeface="Arial" panose="020B0604020202020204" pitchFamily="34" charset="0"/>
              <a:buChar char="•"/>
            </a:pPr>
            <a:r>
              <a:rPr lang="es-MX" dirty="0"/>
              <a:t>El exceso de control puede frenar la creatividad y generar burocracia.</a:t>
            </a:r>
          </a:p>
          <a:p>
            <a:pPr marL="285750" indent="-285750">
              <a:buFont typeface="Arial" panose="020B0604020202020204" pitchFamily="34" charset="0"/>
              <a:buChar char="•"/>
            </a:pPr>
            <a:r>
              <a:rPr lang="es-MX" dirty="0"/>
              <a:t>Sin control, se corre el riesgo de introducir errores graves.</a:t>
            </a:r>
          </a:p>
          <a:p>
            <a:pPr marL="285750" indent="-285750">
              <a:buFont typeface="Arial" panose="020B0604020202020204" pitchFamily="34" charset="0"/>
              <a:buChar char="•"/>
            </a:pPr>
            <a:r>
              <a:rPr lang="es-MX" dirty="0"/>
              <a:t>Todo cambio debe rastrearse, justificarse y auditarse, especialmente en etapas avanzadas del proyecto.</a:t>
            </a:r>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08666A35-32E8-2C00-A5EC-1938156E36E6}"/>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62373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DD7DE-EEFB-5D61-6F46-94E5A2704B67}"/>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C7E863D-133F-1EAC-60FB-3A9DBF429B87}"/>
              </a:ext>
            </a:extLst>
          </p:cNvPr>
          <p:cNvSpPr txBox="1"/>
          <p:nvPr/>
        </p:nvSpPr>
        <p:spPr>
          <a:xfrm>
            <a:off x="88491" y="211079"/>
            <a:ext cx="12015017" cy="2308324"/>
          </a:xfrm>
          <a:prstGeom prst="rect">
            <a:avLst/>
          </a:prstGeom>
          <a:noFill/>
        </p:spPr>
        <p:txBody>
          <a:bodyPr wrap="square" rtlCol="0">
            <a:spAutoFit/>
          </a:bodyPr>
          <a:lstStyle/>
          <a:p>
            <a:r>
              <a:rPr lang="es-MX" b="1" dirty="0"/>
              <a:t>Actividades principales de la gestión de la configuración del software: 4. Auditoria de configuración</a:t>
            </a:r>
          </a:p>
          <a:p>
            <a:endParaRPr lang="es-MX"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7ECFD933-9CA1-F136-055D-5423C55FD111}"/>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2BE56B59-00D7-55A2-0EB9-9F7DCE09A411}"/>
              </a:ext>
            </a:extLst>
          </p:cNvPr>
          <p:cNvPicPr>
            <a:picLocks noChangeAspect="1"/>
          </p:cNvPicPr>
          <p:nvPr/>
        </p:nvPicPr>
        <p:blipFill>
          <a:blip r:embed="rId3"/>
          <a:stretch>
            <a:fillRect/>
          </a:stretch>
        </p:blipFill>
        <p:spPr>
          <a:xfrm>
            <a:off x="721663" y="1472327"/>
            <a:ext cx="10040751" cy="3286584"/>
          </a:xfrm>
          <a:prstGeom prst="rect">
            <a:avLst/>
          </a:prstGeom>
        </p:spPr>
      </p:pic>
    </p:spTree>
    <p:extLst>
      <p:ext uri="{BB962C8B-B14F-4D97-AF65-F5344CB8AC3E}">
        <p14:creationId xmlns:p14="http://schemas.microsoft.com/office/powerpoint/2010/main" val="3962463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D7491-4C3A-8B6F-341B-47CA4F3ED41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0ADAE1C-EACC-E05D-DA0A-17D6CD6F0E3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DEFINIR EL PROCESO Y CICLO DE VIDA</a:t>
            </a:r>
            <a:endParaRPr lang="es-AR" dirty="0"/>
          </a:p>
        </p:txBody>
      </p:sp>
      <p:sp>
        <p:nvSpPr>
          <p:cNvPr id="5" name="CuadroTexto 4">
            <a:extLst>
              <a:ext uri="{FF2B5EF4-FFF2-40B4-BE49-F238E27FC236}">
                <a16:creationId xmlns:a16="http://schemas.microsoft.com/office/drawing/2014/main" id="{F6C9CEA4-C773-C94F-F022-5C0465CB3DC3}"/>
              </a:ext>
            </a:extLst>
          </p:cNvPr>
          <p:cNvSpPr txBox="1"/>
          <p:nvPr/>
        </p:nvSpPr>
        <p:spPr>
          <a:xfrm>
            <a:off x="403123" y="1140993"/>
            <a:ext cx="9478296" cy="1754326"/>
          </a:xfrm>
          <a:prstGeom prst="rect">
            <a:avLst/>
          </a:prstGeom>
          <a:noFill/>
        </p:spPr>
        <p:txBody>
          <a:bodyPr wrap="square">
            <a:spAutoFit/>
          </a:bodyPr>
          <a:lstStyle/>
          <a:p>
            <a:pPr marL="285750" indent="-285750">
              <a:buFont typeface="Arial" panose="020B0604020202020204" pitchFamily="34" charset="0"/>
              <a:buChar char="•"/>
            </a:pPr>
            <a:r>
              <a:rPr lang="es-MX" dirty="0"/>
              <a:t>El proceso define las tareas que hay que hacer, mientras que el ciclo de vida indica que trabajo realizar en cada fase, quien esta involucrado en cada fase, como controlar y aprobar cada fase, como generar los entregables y como revisar, verificar y validar el producto.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 importante es saber que cuando inicia el proyecto se debe elegir qué proceso y ciclo de vida quiero usar. </a:t>
            </a:r>
            <a:r>
              <a:rPr lang="es-MX" dirty="0">
                <a:solidFill>
                  <a:srgbClr val="FF0000"/>
                </a:solidFill>
              </a:rPr>
              <a:t>Por ejemplo, el PUD recomienda el ciclo de vida iterativo e incremental.</a:t>
            </a:r>
            <a:endParaRPr lang="es-MX" b="1" dirty="0">
              <a:solidFill>
                <a:srgbClr val="FF0000"/>
              </a:solidFill>
            </a:endParaRPr>
          </a:p>
        </p:txBody>
      </p:sp>
      <p:pic>
        <p:nvPicPr>
          <p:cNvPr id="3" name="Imagen 2">
            <a:extLst>
              <a:ext uri="{FF2B5EF4-FFF2-40B4-BE49-F238E27FC236}">
                <a16:creationId xmlns:a16="http://schemas.microsoft.com/office/drawing/2014/main" id="{0070D17F-4AAC-80AE-68BD-1879C2228C97}"/>
              </a:ext>
            </a:extLst>
          </p:cNvPr>
          <p:cNvPicPr>
            <a:picLocks noChangeAspect="1"/>
          </p:cNvPicPr>
          <p:nvPr/>
        </p:nvPicPr>
        <p:blipFill>
          <a:blip r:embed="rId2"/>
          <a:stretch>
            <a:fillRect/>
          </a:stretch>
        </p:blipFill>
        <p:spPr>
          <a:xfrm>
            <a:off x="1794645" y="3110385"/>
            <a:ext cx="8086774" cy="3289810"/>
          </a:xfrm>
          <a:prstGeom prst="rect">
            <a:avLst/>
          </a:prstGeom>
        </p:spPr>
      </p:pic>
    </p:spTree>
    <p:extLst>
      <p:ext uri="{BB962C8B-B14F-4D97-AF65-F5344CB8AC3E}">
        <p14:creationId xmlns:p14="http://schemas.microsoft.com/office/powerpoint/2010/main" val="18023433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DC63-CEDB-1999-47C0-99550E1A36DD}"/>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3EBB49A-D9C5-92A5-BC25-D0232E3DD6A3}"/>
              </a:ext>
            </a:extLst>
          </p:cNvPr>
          <p:cNvSpPr txBox="1"/>
          <p:nvPr/>
        </p:nvSpPr>
        <p:spPr>
          <a:xfrm>
            <a:off x="88491" y="211079"/>
            <a:ext cx="12015017" cy="7571303"/>
          </a:xfrm>
          <a:prstGeom prst="rect">
            <a:avLst/>
          </a:prstGeom>
          <a:noFill/>
        </p:spPr>
        <p:txBody>
          <a:bodyPr wrap="square" rtlCol="0">
            <a:spAutoFit/>
          </a:bodyPr>
          <a:lstStyle/>
          <a:p>
            <a:r>
              <a:rPr lang="es-MX" b="1" dirty="0"/>
              <a:t>Actividades principales de la gestión de la configuración del software: 4. Auditoria de configuración</a:t>
            </a:r>
          </a:p>
          <a:p>
            <a:endParaRPr lang="es-MX" dirty="0"/>
          </a:p>
          <a:p>
            <a:endParaRPr lang="es-MX" dirty="0"/>
          </a:p>
          <a:p>
            <a:r>
              <a:rPr lang="es-MX" dirty="0"/>
              <a:t>Sirve para asegurar que los cambios al software se implementen correctamente y de manera controlada. El control de cambio rastrea hasta la emisión de una Orden de Cambio de Ingeniería (OCI) y la auditoría verifica que el cambio se haya realizado como se indicó y se haya documentado y registrado según los procedimientos, generalmente se lleva a cabo por el equipo de QA. Las </a:t>
            </a:r>
            <a:r>
              <a:rPr lang="es-MX" b="1" dirty="0"/>
              <a:t>herramientas para asegurar la correcta implementación son:</a:t>
            </a:r>
          </a:p>
          <a:p>
            <a:endParaRPr lang="es-MX" dirty="0"/>
          </a:p>
          <a:p>
            <a:endParaRPr lang="es-MX" dirty="0"/>
          </a:p>
          <a:p>
            <a:pPr marL="285750" indent="-285750">
              <a:buFont typeface="Arial" panose="020B0604020202020204" pitchFamily="34" charset="0"/>
              <a:buChar char="•"/>
            </a:pPr>
            <a:r>
              <a:rPr lang="es-MX" b="1" dirty="0"/>
              <a:t>Auditoría física de configuración (PCA): </a:t>
            </a:r>
            <a:r>
              <a:rPr lang="es-MX" dirty="0"/>
              <a:t>Asegura que lo que está indicado para cada ICS en la línea base o actualización se ha alcanzado realmente.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Auditoría funcional de configuración (FCA): </a:t>
            </a:r>
            <a:r>
              <a:rPr lang="es-MX" dirty="0"/>
              <a:t>Evaluación independiente de los productos de software, controlando que la funcionalidad y performance reales de ICS sean consistentes con la especificación de requerimientos. </a:t>
            </a:r>
            <a:endParaRPr lang="es-MX" b="1" dirty="0"/>
          </a:p>
          <a:p>
            <a:endParaRPr lang="es-MX" b="1" dirty="0"/>
          </a:p>
          <a:p>
            <a:r>
              <a:rPr lang="es-MX" b="1" dirty="0"/>
              <a:t>Objetivos adicionales de la auditoría:</a:t>
            </a:r>
          </a:p>
          <a:p>
            <a:endParaRPr lang="es-MX" b="1" dirty="0"/>
          </a:p>
          <a:p>
            <a:pPr marL="285750" indent="-285750">
              <a:buFont typeface="Arial" panose="020B0604020202020204" pitchFamily="34" charset="0"/>
              <a:buChar char="•"/>
            </a:pPr>
            <a:r>
              <a:rPr lang="es-MX" dirty="0"/>
              <a:t>Verificar que se usen las versiones correctas de los objetos.</a:t>
            </a:r>
          </a:p>
          <a:p>
            <a:pPr marL="285750" indent="-285750">
              <a:buFont typeface="Arial" panose="020B0604020202020204" pitchFamily="34" charset="0"/>
              <a:buChar char="•"/>
            </a:pPr>
            <a:r>
              <a:rPr lang="es-MX" dirty="0"/>
              <a:t>Confirmar que la documentación esté actualizada y sea consistente con la versión construida.</a:t>
            </a:r>
          </a:p>
          <a:p>
            <a:pPr marL="285750" indent="-285750">
              <a:buFont typeface="Arial" panose="020B0604020202020204" pitchFamily="34" charset="0"/>
              <a:buChar char="•"/>
            </a:pPr>
            <a:endParaRPr lang="es-MX"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4668C147-0764-41F4-19DF-AACF2CBAF317}"/>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4003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24D48-2206-79D7-186F-636E2FDA5C9F}"/>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1F0F5962-7E63-3521-911C-C143EF118E1C}"/>
              </a:ext>
            </a:extLst>
          </p:cNvPr>
          <p:cNvSpPr txBox="1"/>
          <p:nvPr/>
        </p:nvSpPr>
        <p:spPr>
          <a:xfrm>
            <a:off x="88491" y="211079"/>
            <a:ext cx="12015017" cy="5355312"/>
          </a:xfrm>
          <a:prstGeom prst="rect">
            <a:avLst/>
          </a:prstGeom>
          <a:noFill/>
        </p:spPr>
        <p:txBody>
          <a:bodyPr wrap="square" rtlCol="0">
            <a:spAutoFit/>
          </a:bodyPr>
          <a:lstStyle/>
          <a:p>
            <a:r>
              <a:rPr lang="es-MX" b="1" dirty="0"/>
              <a:t>Actividades principales de la gestión de la configuración del software: 4. Auditoria de configuración</a:t>
            </a:r>
          </a:p>
          <a:p>
            <a:endParaRPr lang="es-MX" b="1" dirty="0"/>
          </a:p>
          <a:p>
            <a:endParaRPr lang="es-MX" b="1" dirty="0"/>
          </a:p>
          <a:p>
            <a:endParaRPr lang="es-MX" b="1" dirty="0"/>
          </a:p>
          <a:p>
            <a:r>
              <a:rPr lang="es-MX" dirty="0"/>
              <a:t>Sirve a dos procesos básicos: </a:t>
            </a:r>
          </a:p>
          <a:p>
            <a:endParaRPr lang="es-MX" b="1" dirty="0"/>
          </a:p>
          <a:p>
            <a:r>
              <a:rPr lang="es-MX" b="1" dirty="0"/>
              <a:t>1. Validación: </a:t>
            </a:r>
            <a:r>
              <a:rPr lang="es-MX" dirty="0"/>
              <a:t>El problema es resuelto de manera apropiada que el usuario obtenga el producto correcto. </a:t>
            </a:r>
          </a:p>
          <a:p>
            <a:endParaRPr lang="es-MX" dirty="0"/>
          </a:p>
          <a:p>
            <a:endParaRPr lang="es-MX" dirty="0"/>
          </a:p>
          <a:p>
            <a:r>
              <a:rPr lang="es-MX" b="1" dirty="0"/>
              <a:t>2. Verificación: </a:t>
            </a:r>
            <a:r>
              <a:rPr lang="es-MX" dirty="0"/>
              <a:t>Asegura que un producto cumple con los objetivos preestablecidos, definidos en la documentación de líneas base (línea base). Todas la funciones son llevadas a cabo con éxito y los casos de prueba tengan status “ok” o bien consten como “problemas reportados” en la nota de reléase.</a:t>
            </a:r>
            <a:endParaRPr lang="es-MX" b="1" dirty="0"/>
          </a:p>
          <a:p>
            <a:endParaRPr lang="es-MX"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6A9927EF-1D44-AAA7-538D-D8C9F70C5ACE}"/>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810948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D3EB5-68C3-5E8A-111E-25BA48A56780}"/>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CE6EB52-0923-533C-BFEB-389954E46723}"/>
              </a:ext>
            </a:extLst>
          </p:cNvPr>
          <p:cNvSpPr txBox="1"/>
          <p:nvPr/>
        </p:nvSpPr>
        <p:spPr>
          <a:xfrm>
            <a:off x="88491" y="211079"/>
            <a:ext cx="12015017" cy="7294305"/>
          </a:xfrm>
          <a:prstGeom prst="rect">
            <a:avLst/>
          </a:prstGeom>
          <a:noFill/>
        </p:spPr>
        <p:txBody>
          <a:bodyPr wrap="square" rtlCol="0">
            <a:spAutoFit/>
          </a:bodyPr>
          <a:lstStyle/>
          <a:p>
            <a:r>
              <a:rPr lang="es-MX" b="1" dirty="0"/>
              <a:t>Actividades principales de la gestión de la configuración del software: 5. Reporte de estado</a:t>
            </a:r>
            <a:endParaRPr lang="es-MX" dirty="0"/>
          </a:p>
          <a:p>
            <a:endParaRPr lang="es-MX" dirty="0"/>
          </a:p>
          <a:p>
            <a:r>
              <a:rPr lang="es-MX" dirty="0"/>
              <a:t>El </a:t>
            </a:r>
            <a:r>
              <a:rPr lang="es-MX" b="1" dirty="0"/>
              <a:t>Reporte de Estado de la Configuración (REC) o contabilidad de estado </a:t>
            </a:r>
            <a:r>
              <a:rPr lang="es-MX" dirty="0"/>
              <a:t>es una tarea del proceso SCM que documenta y comunica el estado de los objetos de configuración.</a:t>
            </a:r>
          </a:p>
          <a:p>
            <a:endParaRPr lang="es-MX" dirty="0"/>
          </a:p>
          <a:p>
            <a:pPr marL="342900" indent="-342900">
              <a:buAutoNum type="alphaUcPeriod"/>
            </a:pPr>
            <a:r>
              <a:rPr lang="es-MX" b="1" dirty="0"/>
              <a:t>Se ocupa de mantener los registros de la evolución del sistema: </a:t>
            </a:r>
            <a:r>
              <a:rPr lang="es-MX" dirty="0"/>
              <a:t>Lleva un historial detallado de los cambios</a:t>
            </a:r>
          </a:p>
          <a:p>
            <a:pPr marL="342900" indent="-342900">
              <a:buAutoNum type="alphaUcPeriod"/>
            </a:pPr>
            <a:endParaRPr lang="es-MX" dirty="0"/>
          </a:p>
          <a:p>
            <a:pPr marL="342900" indent="-342900">
              <a:buAutoNum type="alphaUcPeriod"/>
            </a:pPr>
            <a:r>
              <a:rPr lang="es-MX" b="1" dirty="0"/>
              <a:t>Maneja mucha información y salidas por lo que se suele implementar dentro de procesos automáticos: </a:t>
            </a:r>
            <a:r>
              <a:rPr lang="es-MX" dirty="0"/>
              <a:t>Dado el volumen de cambios, hacerlo manualmente es inviable, por eso se usan herramientas.</a:t>
            </a:r>
          </a:p>
          <a:p>
            <a:pPr marL="342900" indent="-342900">
              <a:buAutoNum type="alphaUcPeriod"/>
            </a:pPr>
            <a:endParaRPr lang="es-MX" dirty="0"/>
          </a:p>
          <a:p>
            <a:pPr marL="342900" indent="-342900">
              <a:buAutoNum type="alphaUcPeriod"/>
            </a:pPr>
            <a:r>
              <a:rPr lang="es-MX" b="1" dirty="0"/>
              <a:t> Incluye reportes de rastreabilidad de todos los cambios realizados a las líneas base durante el ciclo de vida. </a:t>
            </a:r>
          </a:p>
          <a:p>
            <a:endParaRPr lang="es-MX" dirty="0"/>
          </a:p>
          <a:p>
            <a:endParaRPr lang="es-MX" dirty="0"/>
          </a:p>
          <a:p>
            <a:r>
              <a:rPr lang="es-MX" b="1" dirty="0"/>
              <a:t>Preguntas que responde:</a:t>
            </a:r>
          </a:p>
          <a:p>
            <a:endParaRPr lang="es-MX" dirty="0"/>
          </a:p>
          <a:p>
            <a:pPr marL="342900" indent="-342900">
              <a:buAutoNum type="arabicPeriod"/>
            </a:pPr>
            <a:r>
              <a:rPr lang="es-MX" dirty="0"/>
              <a:t>¿Cuál es el estado del ítem?</a:t>
            </a:r>
          </a:p>
          <a:p>
            <a:pPr marL="342900" indent="-342900">
              <a:buAutoNum type="arabicPeriod"/>
            </a:pPr>
            <a:r>
              <a:rPr lang="es-MX" dirty="0"/>
              <a:t>¿Un requerimiento de cambio ha sido aprobado o rechazado por el CCB?</a:t>
            </a:r>
          </a:p>
          <a:p>
            <a:pPr marL="342900" indent="-342900">
              <a:buAutoNum type="arabicPeriod"/>
            </a:pPr>
            <a:r>
              <a:rPr lang="es-MX" dirty="0"/>
              <a:t>¿Qué versión de ítem implementa un requerimiento de cambio aprobado(saber cuáles el componente que contiene la mejora)?</a:t>
            </a:r>
          </a:p>
          <a:p>
            <a:pPr marL="342900" indent="-342900">
              <a:buAutoNum type="arabicPeriod"/>
            </a:pPr>
            <a:r>
              <a:rPr lang="es-MX" dirty="0"/>
              <a:t>¿Cuál es la diferencia entre una versión y otra dada</a:t>
            </a:r>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053D3191-031B-F643-0739-F2B1F4A7CAAB}"/>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2125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6CDA-4567-81C5-DEC7-4DDC229CF450}"/>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9A522B7D-B760-43FA-39B9-3FD0E607DBCB}"/>
              </a:ext>
            </a:extLst>
          </p:cNvPr>
          <p:cNvSpPr txBox="1"/>
          <p:nvPr/>
        </p:nvSpPr>
        <p:spPr>
          <a:xfrm>
            <a:off x="88491" y="211079"/>
            <a:ext cx="12015017" cy="4247317"/>
          </a:xfrm>
          <a:prstGeom prst="rect">
            <a:avLst/>
          </a:prstGeom>
          <a:noFill/>
        </p:spPr>
        <p:txBody>
          <a:bodyPr wrap="square" rtlCol="0">
            <a:spAutoFit/>
          </a:bodyPr>
          <a:lstStyle/>
          <a:p>
            <a:r>
              <a:rPr lang="es-MX" b="1" dirty="0"/>
              <a:t>Ítems de configuración de un proyecto de software</a:t>
            </a:r>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8FBC9CCB-E752-A8A3-E26B-D6DBDCEE119C}"/>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098256A1-3AB7-9C67-5054-7605ED8F54F4}"/>
              </a:ext>
            </a:extLst>
          </p:cNvPr>
          <p:cNvPicPr>
            <a:picLocks noChangeAspect="1"/>
          </p:cNvPicPr>
          <p:nvPr/>
        </p:nvPicPr>
        <p:blipFill>
          <a:blip r:embed="rId3"/>
          <a:stretch>
            <a:fillRect/>
          </a:stretch>
        </p:blipFill>
        <p:spPr>
          <a:xfrm>
            <a:off x="550608" y="1442502"/>
            <a:ext cx="10564773" cy="3670272"/>
          </a:xfrm>
          <a:prstGeom prst="rect">
            <a:avLst/>
          </a:prstGeom>
        </p:spPr>
      </p:pic>
    </p:spTree>
    <p:extLst>
      <p:ext uri="{BB962C8B-B14F-4D97-AF65-F5344CB8AC3E}">
        <p14:creationId xmlns:p14="http://schemas.microsoft.com/office/powerpoint/2010/main" val="30214336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6686C-B5DB-6E22-30D2-4FD3F570E634}"/>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51ED93F-6185-2A3B-52F5-108CCC9B95A0}"/>
              </a:ext>
            </a:extLst>
          </p:cNvPr>
          <p:cNvSpPr txBox="1"/>
          <p:nvPr/>
        </p:nvSpPr>
        <p:spPr>
          <a:xfrm>
            <a:off x="88491" y="211079"/>
            <a:ext cx="12015017" cy="8125301"/>
          </a:xfrm>
          <a:prstGeom prst="rect">
            <a:avLst/>
          </a:prstGeom>
          <a:noFill/>
        </p:spPr>
        <p:txBody>
          <a:bodyPr wrap="square" rtlCol="0">
            <a:spAutoFit/>
          </a:bodyPr>
          <a:lstStyle/>
          <a:p>
            <a:r>
              <a:rPr lang="es-MX" b="1" dirty="0"/>
              <a:t>Ítems de configuración de un proyecto de software</a:t>
            </a:r>
          </a:p>
          <a:p>
            <a:endParaRPr lang="es-MX" b="1" dirty="0"/>
          </a:p>
          <a:p>
            <a:pPr marL="342900" indent="-342900">
              <a:buAutoNum type="arabicPeriod"/>
            </a:pPr>
            <a:r>
              <a:rPr lang="es-MX" b="1" dirty="0"/>
              <a:t>Producto: </a:t>
            </a:r>
          </a:p>
          <a:p>
            <a:pPr marL="342900" indent="-342900">
              <a:buAutoNum type="arabicPeriod"/>
            </a:pPr>
            <a:endParaRPr lang="es-MX" b="1" dirty="0"/>
          </a:p>
          <a:p>
            <a:pPr marL="285750" indent="-285750">
              <a:buFont typeface="Arial" panose="020B0604020202020204" pitchFamily="34" charset="0"/>
              <a:buChar char="•"/>
            </a:pPr>
            <a:r>
              <a:rPr lang="es-MX" b="1" dirty="0"/>
              <a:t>ERS: </a:t>
            </a:r>
            <a:r>
              <a:rPr lang="es-MX" dirty="0"/>
              <a:t>Documento de especificación de Requerimientos de Software, contrato entre el cliente y el equipo de desarrollo</a:t>
            </a:r>
          </a:p>
          <a:p>
            <a:pPr marL="285750" indent="-285750">
              <a:buFont typeface="Arial" panose="020B0604020202020204" pitchFamily="34" charset="0"/>
              <a:buChar char="•"/>
            </a:pPr>
            <a:r>
              <a:rPr lang="es-MX" b="1" dirty="0"/>
              <a:t>Arquitectura:</a:t>
            </a:r>
            <a:r>
              <a:rPr lang="es-MX" dirty="0"/>
              <a:t> Conjunto de productos de trabajo como diagramas y descripciones que establecen el plano del software.</a:t>
            </a:r>
          </a:p>
          <a:p>
            <a:pPr marL="285750" indent="-285750">
              <a:buFont typeface="Arial" panose="020B0604020202020204" pitchFamily="34" charset="0"/>
              <a:buChar char="•"/>
            </a:pPr>
            <a:r>
              <a:rPr lang="es-MX" b="1" dirty="0"/>
              <a:t>Código:</a:t>
            </a:r>
            <a:r>
              <a:rPr lang="es-MX" dirty="0"/>
              <a:t> Es el ítem más propenso a cambios </a:t>
            </a:r>
          </a:p>
          <a:p>
            <a:pPr marL="285750" indent="-285750">
              <a:buFont typeface="Arial" panose="020B0604020202020204" pitchFamily="34" charset="0"/>
              <a:buChar char="•"/>
            </a:pPr>
            <a:r>
              <a:rPr lang="es-MX" b="1" dirty="0"/>
              <a:t>Manual de Usuario:</a:t>
            </a:r>
            <a:r>
              <a:rPr lang="es-MX" dirty="0"/>
              <a:t> Debe evolucionar junto con el software</a:t>
            </a:r>
          </a:p>
          <a:p>
            <a:pPr marL="285750" indent="-285750">
              <a:buFont typeface="Arial" panose="020B0604020202020204" pitchFamily="34" charset="0"/>
              <a:buChar char="•"/>
            </a:pPr>
            <a:endParaRPr lang="es-MX" dirty="0"/>
          </a:p>
          <a:p>
            <a:r>
              <a:rPr lang="es-MX" b="1" dirty="0"/>
              <a:t>2. Proyecto</a:t>
            </a:r>
          </a:p>
          <a:p>
            <a:endParaRPr lang="es-MX" b="1" dirty="0"/>
          </a:p>
          <a:p>
            <a:pPr marL="285750" indent="-285750">
              <a:buFont typeface="Arial" panose="020B0604020202020204" pitchFamily="34" charset="0"/>
              <a:buChar char="•"/>
            </a:pPr>
            <a:r>
              <a:rPr lang="es-MX" b="1" dirty="0"/>
              <a:t>Plan de Proyecto: </a:t>
            </a:r>
            <a:r>
              <a:rPr lang="es-MX" dirty="0"/>
              <a:t>Describe el alcance general del proyectos, con sus objetivos, recursos y riesgos.</a:t>
            </a:r>
          </a:p>
          <a:p>
            <a:pPr marL="285750" indent="-285750">
              <a:buFont typeface="Arial" panose="020B0604020202020204" pitchFamily="34" charset="0"/>
              <a:buChar char="•"/>
            </a:pPr>
            <a:r>
              <a:rPr lang="es-MX" b="1" dirty="0"/>
              <a:t>Cronograma: </a:t>
            </a:r>
            <a:r>
              <a:rPr lang="es-MX" dirty="0"/>
              <a:t>Es la línea de tiempo del proyecto, que detalla las tareas, duraciones y dependencias. </a:t>
            </a:r>
          </a:p>
          <a:p>
            <a:endParaRPr lang="es-MX" b="1" dirty="0"/>
          </a:p>
          <a:p>
            <a:r>
              <a:rPr lang="es-MX" b="1" dirty="0"/>
              <a:t>3. Iteración </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Plan de Iteración: </a:t>
            </a:r>
            <a:r>
              <a:rPr lang="es-MX" dirty="0"/>
              <a:t>Detalla qué se va a construir y cómo durante un sprint específico, define el alcance de un incremento del software.</a:t>
            </a:r>
            <a:endParaRPr lang="es-MX" b="1" dirty="0"/>
          </a:p>
          <a:p>
            <a:pPr marL="285750" indent="-285750">
              <a:buFont typeface="Arial" panose="020B0604020202020204" pitchFamily="34" charset="0"/>
              <a:buChar char="•"/>
            </a:pPr>
            <a:r>
              <a:rPr lang="es-MX" b="1" dirty="0"/>
              <a:t>Reporte de Defectos: </a:t>
            </a:r>
            <a:r>
              <a:rPr lang="es-MX" dirty="0"/>
              <a:t>Cada reporte es un IC que debe ser identificado, rastreado y gestionado hasta su resolución.</a:t>
            </a:r>
            <a:endParaRPr lang="es-MX" b="1"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AF7E133E-7484-B937-8E89-BE7D55C88B85}"/>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9374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CA8D-2873-E630-E279-56F9F397AE52}"/>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DD116B73-D0ED-CC0C-E61B-5F3CFAD0663A}"/>
              </a:ext>
            </a:extLst>
          </p:cNvPr>
          <p:cNvSpPr txBox="1"/>
          <p:nvPr/>
        </p:nvSpPr>
        <p:spPr>
          <a:xfrm>
            <a:off x="32332" y="1038127"/>
            <a:ext cx="12015017" cy="7294305"/>
          </a:xfrm>
          <a:prstGeom prst="rect">
            <a:avLst/>
          </a:prstGeom>
          <a:noFill/>
        </p:spPr>
        <p:txBody>
          <a:bodyPr wrap="square" rtlCol="0">
            <a:spAutoFit/>
          </a:bodyPr>
          <a:lstStyle/>
          <a:p>
            <a:r>
              <a:rPr lang="es-MX" b="1" dirty="0"/>
              <a:t>¿Qué debería contener?</a:t>
            </a:r>
          </a:p>
          <a:p>
            <a:endParaRPr lang="es-MX" b="1" dirty="0"/>
          </a:p>
          <a:p>
            <a:pPr marL="342900" indent="-342900">
              <a:buAutoNum type="arabicPeriod"/>
            </a:pPr>
            <a:r>
              <a:rPr lang="es-MX" b="1" dirty="0"/>
              <a:t>Reglas de nombrado de los CI: </a:t>
            </a:r>
            <a:r>
              <a:rPr lang="es-MX" dirty="0"/>
              <a:t>Asignación de caracteres o números de identificación a los ICS. Esto establece una base para el control de cambios. El objetivo es que cada elemento tenga un identificador único e inequívoco.</a:t>
            </a:r>
          </a:p>
          <a:p>
            <a:pPr marL="342900" indent="-342900">
              <a:buAutoNum type="arabicPeriod"/>
            </a:pPr>
            <a:endParaRPr lang="es-MX" dirty="0"/>
          </a:p>
          <a:p>
            <a:pPr marL="342900" indent="-342900">
              <a:buAutoNum type="arabicPeriod"/>
            </a:pPr>
            <a:r>
              <a:rPr lang="es-MX" b="1" dirty="0"/>
              <a:t>Herramientas a utilizar para SCM: </a:t>
            </a:r>
            <a:r>
              <a:rPr lang="es-MX" dirty="0"/>
              <a:t>Las mas comunes son de gestión de versiones, integración de sistema y rastreo de problemas.</a:t>
            </a:r>
          </a:p>
          <a:p>
            <a:pPr marL="342900" indent="-342900">
              <a:buAutoNum type="arabicPeriod"/>
            </a:pPr>
            <a:endParaRPr lang="es-MX" b="1" dirty="0"/>
          </a:p>
          <a:p>
            <a:pPr marL="342900" indent="-342900">
              <a:buAutoNum type="arabicPeriod"/>
            </a:pPr>
            <a:r>
              <a:rPr lang="es-MX" b="1" dirty="0"/>
              <a:t>Roles e integrantes del Comité: </a:t>
            </a:r>
            <a:r>
              <a:rPr lang="es-MX" dirty="0"/>
              <a:t>Se debe definir quiénes son los responsables de gestionar y aprobar los cambios. </a:t>
            </a:r>
            <a:r>
              <a:rPr lang="es-MX" dirty="0">
                <a:solidFill>
                  <a:srgbClr val="FF0000"/>
                </a:solidFill>
              </a:rPr>
              <a:t>Por ejemplo gerente de proyecto, Gerente de configuración e ingenieros de software.</a:t>
            </a:r>
          </a:p>
          <a:p>
            <a:pPr marL="342900" indent="-342900">
              <a:buAutoNum type="arabicPeriod"/>
            </a:pPr>
            <a:endParaRPr lang="es-MX" b="1" dirty="0"/>
          </a:p>
          <a:p>
            <a:pPr marL="342900" indent="-342900">
              <a:buAutoNum type="arabicPeriod"/>
            </a:pPr>
            <a:r>
              <a:rPr lang="es-MX" b="1" dirty="0"/>
              <a:t>Procedimiento formal de cambios: </a:t>
            </a:r>
            <a:r>
              <a:rPr lang="es-MX" dirty="0"/>
              <a:t>Define el flujo de trabajo que debe seguir cada cambio propuesto.</a:t>
            </a:r>
            <a:endParaRPr lang="es-MX" b="1" dirty="0"/>
          </a:p>
          <a:p>
            <a:pPr marL="342900" indent="-342900">
              <a:buAutoNum type="arabicPeriod"/>
            </a:pPr>
            <a:endParaRPr lang="es-MX" b="1" dirty="0"/>
          </a:p>
          <a:p>
            <a:pPr marL="342900" indent="-342900">
              <a:buAutoNum type="arabicPeriod"/>
            </a:pPr>
            <a:r>
              <a:rPr lang="es-MX" b="1" dirty="0"/>
              <a:t>Plantillas de formularios: </a:t>
            </a:r>
            <a:r>
              <a:rPr lang="es-MX" dirty="0"/>
              <a:t>Es una forma de estandarización de la comunicación para un proceso formal.</a:t>
            </a:r>
            <a:endParaRPr lang="es-MX" b="1" dirty="0"/>
          </a:p>
          <a:p>
            <a:pPr marL="342900" indent="-342900">
              <a:buAutoNum type="arabicPeriod"/>
            </a:pPr>
            <a:endParaRPr lang="es-MX" b="1" dirty="0"/>
          </a:p>
          <a:p>
            <a:pPr marL="342900" indent="-342900">
              <a:buAutoNum type="arabicPeriod"/>
            </a:pPr>
            <a:r>
              <a:rPr lang="es-MX" b="1" dirty="0"/>
              <a:t> Procesos de Auditoría: </a:t>
            </a:r>
            <a:r>
              <a:rPr lang="es-MX" dirty="0"/>
              <a:t>Busca asegurar que el cambio especificado en la Orden de Cambio de Ingeniería (OCI) se haya implementado correctamente y se hayan cumplido todos los estándares.</a:t>
            </a:r>
            <a:endParaRPr lang="es-MX" b="1"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sp>
        <p:nvSpPr>
          <p:cNvPr id="4" name="Rectangle 1">
            <a:extLst>
              <a:ext uri="{FF2B5EF4-FFF2-40B4-BE49-F238E27FC236}">
                <a16:creationId xmlns:a16="http://schemas.microsoft.com/office/drawing/2014/main" id="{1AF05C3C-52CA-33AC-9297-4CCB075B56F4}"/>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2" name="Rectángulo: esquinas redondeadas 1">
            <a:extLst>
              <a:ext uri="{FF2B5EF4-FFF2-40B4-BE49-F238E27FC236}">
                <a16:creationId xmlns:a16="http://schemas.microsoft.com/office/drawing/2014/main" id="{0F74CC62-D6E3-225B-7532-BA44E0BC3F2C}"/>
              </a:ext>
            </a:extLst>
          </p:cNvPr>
          <p:cNvSpPr/>
          <p:nvPr/>
        </p:nvSpPr>
        <p:spPr>
          <a:xfrm>
            <a:off x="273222" y="110159"/>
            <a:ext cx="11533238" cy="506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GESTÍÓN DE CONFIGURACIÓN</a:t>
            </a:r>
            <a:endParaRPr lang="es-AR" dirty="0"/>
          </a:p>
        </p:txBody>
      </p:sp>
    </p:spTree>
    <p:extLst>
      <p:ext uri="{BB962C8B-B14F-4D97-AF65-F5344CB8AC3E}">
        <p14:creationId xmlns:p14="http://schemas.microsoft.com/office/powerpoint/2010/main" val="13020623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8EF3-D64E-743C-ACF8-4A4D2BC6A0C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A5460A23-4E33-550B-0D69-F16B0043B0B2}"/>
              </a:ext>
            </a:extLst>
          </p:cNvPr>
          <p:cNvSpPr txBox="1"/>
          <p:nvPr/>
        </p:nvSpPr>
        <p:spPr>
          <a:xfrm>
            <a:off x="32332" y="1038127"/>
            <a:ext cx="12015017" cy="4247317"/>
          </a:xfrm>
          <a:prstGeom prst="rect">
            <a:avLst/>
          </a:prstGeom>
          <a:noFill/>
        </p:spPr>
        <p:txBody>
          <a:bodyPr wrap="square" rtlCol="0">
            <a:spAutoFit/>
          </a:bodyPr>
          <a:lstStyle/>
          <a:p>
            <a:pPr marL="342900" indent="-342900">
              <a:buFont typeface="+mj-lt"/>
              <a:buAutoNum type="arabicPeriod"/>
            </a:pPr>
            <a:r>
              <a:rPr lang="es-MX" b="1" dirty="0"/>
              <a:t>Sirve a los practicantes (equipo de desarrollo) y no viceversa: </a:t>
            </a:r>
            <a:r>
              <a:rPr lang="es-MX" dirty="0"/>
              <a:t>SCM está al servicio del equipo, facilitando su trabajo en lugar de forzar al equipo a seguir procedimientos burocráticos que dificultan el desarrollo. </a:t>
            </a:r>
          </a:p>
          <a:p>
            <a:pPr marL="342900" indent="-342900">
              <a:buFont typeface="+mj-lt"/>
              <a:buAutoNum type="arabicPeriod"/>
            </a:pPr>
            <a:endParaRPr lang="es-MX" dirty="0"/>
          </a:p>
          <a:p>
            <a:pPr marL="342900" indent="-342900">
              <a:buFont typeface="+mj-lt"/>
              <a:buAutoNum type="arabicPeriod"/>
            </a:pPr>
            <a:endParaRPr lang="es-MX" b="1" dirty="0"/>
          </a:p>
          <a:p>
            <a:pPr marL="342900" indent="-342900">
              <a:buFont typeface="+mj-lt"/>
              <a:buAutoNum type="arabicPeriod"/>
            </a:pPr>
            <a:r>
              <a:rPr lang="es-MX" b="1" dirty="0"/>
              <a:t>Hace seguimiento y coordina el desarrollo en lugar de controlar a los desarrolladores: </a:t>
            </a:r>
            <a:r>
              <a:rPr lang="es-MX" dirty="0"/>
              <a:t>Busca visibilizar el estado del proyecto y coordinar los cambios, no vigilar el trabajo del equipo</a:t>
            </a:r>
          </a:p>
          <a:p>
            <a:pPr marL="342900" indent="-342900">
              <a:buFont typeface="+mj-lt"/>
              <a:buAutoNum type="arabicPeriod"/>
            </a:pPr>
            <a:endParaRPr lang="es-MX" dirty="0"/>
          </a:p>
          <a:p>
            <a:pPr marL="342900" indent="-342900">
              <a:buFont typeface="+mj-lt"/>
              <a:buAutoNum type="arabicPeriod"/>
            </a:pPr>
            <a:endParaRPr lang="es-MX" dirty="0"/>
          </a:p>
          <a:p>
            <a:pPr marL="342900" indent="-342900">
              <a:buFont typeface="+mj-lt"/>
              <a:buAutoNum type="arabicPeriod"/>
            </a:pPr>
            <a:r>
              <a:rPr lang="es-MX" b="1" dirty="0"/>
              <a:t>Responde a los cambios en lugar de tratar de evitarlos: </a:t>
            </a:r>
            <a:r>
              <a:rPr lang="es-MX" dirty="0"/>
              <a:t>SCM debe ser flexible y permitir que los cambios se integren con rapidez y orden, en vez de intentar congelar todo con "líneas base rígidas" difíciles de modificar.</a:t>
            </a:r>
          </a:p>
          <a:p>
            <a:pPr marL="342900" indent="-342900">
              <a:buFont typeface="+mj-lt"/>
              <a:buAutoNum type="arabicPeriod"/>
            </a:pPr>
            <a:endParaRPr lang="es-MX" dirty="0"/>
          </a:p>
          <a:p>
            <a:pPr marL="342900" indent="-342900">
              <a:buFont typeface="+mj-lt"/>
              <a:buAutoNum type="arabicPeriod"/>
            </a:pPr>
            <a:endParaRPr lang="es-MX" dirty="0"/>
          </a:p>
          <a:p>
            <a:pPr marL="342900" indent="-342900">
              <a:buFont typeface="+mj-lt"/>
              <a:buAutoNum type="arabicPeriod"/>
            </a:pPr>
            <a:r>
              <a:rPr lang="es-MX" b="1" dirty="0"/>
              <a:t>Esforzarse por ser transparente y "sin fricción", automatizando tanto como sea posible: </a:t>
            </a:r>
            <a:r>
              <a:rPr lang="es-MX" dirty="0"/>
              <a:t>SCM debe ser claro y sin obstáculos innecesarios, gracias a la automatización, los desarrolladores no pierden tiempo en tareas repetitivas.</a:t>
            </a:r>
          </a:p>
          <a:p>
            <a:pPr marL="342900" indent="-342900">
              <a:buFont typeface="+mj-lt"/>
              <a:buAutoNum type="arabicPeriod"/>
            </a:pPr>
            <a:endParaRPr lang="es-MX" b="1" dirty="0"/>
          </a:p>
        </p:txBody>
      </p:sp>
      <p:sp>
        <p:nvSpPr>
          <p:cNvPr id="4" name="Rectangle 1">
            <a:extLst>
              <a:ext uri="{FF2B5EF4-FFF2-40B4-BE49-F238E27FC236}">
                <a16:creationId xmlns:a16="http://schemas.microsoft.com/office/drawing/2014/main" id="{9686D27B-8464-38D7-028B-55CDFA93AB39}"/>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2" name="Rectángulo: esquinas redondeadas 1">
            <a:extLst>
              <a:ext uri="{FF2B5EF4-FFF2-40B4-BE49-F238E27FC236}">
                <a16:creationId xmlns:a16="http://schemas.microsoft.com/office/drawing/2014/main" id="{BD18B6BB-5DEC-B7A0-9763-A94DCA41C708}"/>
              </a:ext>
            </a:extLst>
          </p:cNvPr>
          <p:cNvSpPr/>
          <p:nvPr/>
        </p:nvSpPr>
        <p:spPr>
          <a:xfrm>
            <a:off x="273222" y="110159"/>
            <a:ext cx="11533238" cy="506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SCM en AGILE</a:t>
            </a:r>
            <a:endParaRPr lang="es-AR" dirty="0"/>
          </a:p>
        </p:txBody>
      </p:sp>
    </p:spTree>
    <p:extLst>
      <p:ext uri="{BB962C8B-B14F-4D97-AF65-F5344CB8AC3E}">
        <p14:creationId xmlns:p14="http://schemas.microsoft.com/office/powerpoint/2010/main" val="95883164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F68C-7566-5BDD-D69E-C78DFD69BA0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08CBACD6-97EA-9D17-602C-31FCA4DA0429}"/>
              </a:ext>
            </a:extLst>
          </p:cNvPr>
          <p:cNvSpPr txBox="1"/>
          <p:nvPr/>
        </p:nvSpPr>
        <p:spPr>
          <a:xfrm>
            <a:off x="32332" y="1038127"/>
            <a:ext cx="12015017" cy="3416320"/>
          </a:xfrm>
          <a:prstGeom prst="rect">
            <a:avLst/>
          </a:prstGeom>
          <a:noFill/>
        </p:spPr>
        <p:txBody>
          <a:bodyPr wrap="square" rtlCol="0">
            <a:spAutoFit/>
          </a:bodyPr>
          <a:lstStyle/>
          <a:p>
            <a:pPr marL="342900" indent="-342900">
              <a:buFont typeface="+mj-lt"/>
              <a:buAutoNum type="arabicPeriod" startAt="5"/>
            </a:pPr>
            <a:r>
              <a:rPr lang="es-MX" b="1" dirty="0"/>
              <a:t>Coordinación y automatización frecuente y rápida: </a:t>
            </a:r>
            <a:r>
              <a:rPr lang="es-MX" dirty="0"/>
              <a:t>El objetivo es mantener a todos alineados, con sincronización constante del trabajo, usando herramientas automáticas.</a:t>
            </a:r>
          </a:p>
          <a:p>
            <a:pPr marL="342900" indent="-342900">
              <a:buFont typeface="+mj-lt"/>
              <a:buAutoNum type="arabicPeriod" startAt="5"/>
            </a:pPr>
            <a:endParaRPr lang="es-MX" b="1" dirty="0"/>
          </a:p>
          <a:p>
            <a:pPr marL="342900" indent="-342900">
              <a:buFont typeface="+mj-lt"/>
              <a:buAutoNum type="arabicPeriod" startAt="5"/>
            </a:pPr>
            <a:r>
              <a:rPr lang="es-MX" b="1" dirty="0"/>
              <a:t>Eliminar el desperdicio -no agregar nada más que valor: </a:t>
            </a:r>
            <a:r>
              <a:rPr lang="es-MX" dirty="0"/>
              <a:t>SCM evita todo proceso, documento o paso que no aporte directamente al valor del producto o flujo de trabajo.</a:t>
            </a:r>
            <a:endParaRPr lang="es-MX" b="1" dirty="0"/>
          </a:p>
          <a:p>
            <a:pPr marL="342900" indent="-342900">
              <a:buFont typeface="+mj-lt"/>
              <a:buAutoNum type="arabicPeriod" startAt="5"/>
            </a:pPr>
            <a:endParaRPr lang="es-MX" b="1" dirty="0"/>
          </a:p>
          <a:p>
            <a:pPr marL="342900" indent="-342900">
              <a:buFont typeface="+mj-lt"/>
              <a:buAutoNum type="arabicPeriod" startAt="5"/>
            </a:pPr>
            <a:r>
              <a:rPr lang="es-MX" b="1" dirty="0"/>
              <a:t>Documentación Lean y Trazabilidad: </a:t>
            </a:r>
            <a:r>
              <a:rPr lang="es-MX" dirty="0"/>
              <a:t>La documentación debe ser la mínima necesaria y mantenida automáticamente cuando sea posible. Pero la trazabilidad sigue siendo clave.</a:t>
            </a:r>
          </a:p>
          <a:p>
            <a:pPr marL="342900" indent="-342900">
              <a:buFont typeface="+mj-lt"/>
              <a:buAutoNum type="arabicPeriod" startAt="5"/>
            </a:pPr>
            <a:endParaRPr lang="es-MX" b="1" dirty="0"/>
          </a:p>
          <a:p>
            <a:pPr marL="342900" indent="-342900">
              <a:buFont typeface="+mj-lt"/>
              <a:buAutoNum type="arabicPeriod" startAt="5"/>
            </a:pPr>
            <a:r>
              <a:rPr lang="es-MX" b="1" dirty="0"/>
              <a:t>Feedback continuo y visible sobre calidad, estabilidad e integridad: </a:t>
            </a:r>
            <a:r>
              <a:rPr lang="es-MX" dirty="0"/>
              <a:t>SCM debe proporcionar señales claras y frecuentes sobre el estado del software, para que el equipo pueda reaccionar rápido ante problemas.</a:t>
            </a:r>
            <a:r>
              <a:rPr lang="es-MX" b="1" dirty="0"/>
              <a:t> </a:t>
            </a:r>
          </a:p>
          <a:p>
            <a:pPr marL="342900" indent="-342900">
              <a:buFont typeface="+mj-lt"/>
              <a:buAutoNum type="arabicPeriod" startAt="5"/>
            </a:pPr>
            <a:endParaRPr lang="es-MX" b="1" dirty="0"/>
          </a:p>
        </p:txBody>
      </p:sp>
      <p:sp>
        <p:nvSpPr>
          <p:cNvPr id="4" name="Rectangle 1">
            <a:extLst>
              <a:ext uri="{FF2B5EF4-FFF2-40B4-BE49-F238E27FC236}">
                <a16:creationId xmlns:a16="http://schemas.microsoft.com/office/drawing/2014/main" id="{A5A11E3B-F7EB-1BC0-34C9-CCC3C2653770}"/>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2" name="Rectángulo: esquinas redondeadas 1">
            <a:extLst>
              <a:ext uri="{FF2B5EF4-FFF2-40B4-BE49-F238E27FC236}">
                <a16:creationId xmlns:a16="http://schemas.microsoft.com/office/drawing/2014/main" id="{CB1E0057-929A-D432-176F-F186BDE2036C}"/>
              </a:ext>
            </a:extLst>
          </p:cNvPr>
          <p:cNvSpPr/>
          <p:nvPr/>
        </p:nvSpPr>
        <p:spPr>
          <a:xfrm>
            <a:off x="273222" y="110159"/>
            <a:ext cx="11533238" cy="506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SCM en AGILE</a:t>
            </a:r>
            <a:endParaRPr lang="es-AR" dirty="0"/>
          </a:p>
        </p:txBody>
      </p:sp>
    </p:spTree>
    <p:extLst>
      <p:ext uri="{BB962C8B-B14F-4D97-AF65-F5344CB8AC3E}">
        <p14:creationId xmlns:p14="http://schemas.microsoft.com/office/powerpoint/2010/main" val="31216900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7D74D-F3F0-0375-50F6-28D1DA78593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F562B001-53E6-0138-857F-96C3BE05AE68}"/>
              </a:ext>
            </a:extLst>
          </p:cNvPr>
          <p:cNvSpPr txBox="1"/>
          <p:nvPr/>
        </p:nvSpPr>
        <p:spPr>
          <a:xfrm>
            <a:off x="32332" y="1038127"/>
            <a:ext cx="12015017" cy="3693319"/>
          </a:xfrm>
          <a:prstGeom prst="rect">
            <a:avLst/>
          </a:prstGeom>
          <a:noFill/>
        </p:spPr>
        <p:txBody>
          <a:bodyPr wrap="square" rtlCol="0">
            <a:spAutoFit/>
          </a:bodyPr>
          <a:lstStyle/>
          <a:p>
            <a:endParaRPr lang="es-MX" b="1" dirty="0"/>
          </a:p>
          <a:p>
            <a:pPr marL="342900" indent="-342900">
              <a:buFont typeface="+mj-lt"/>
              <a:buAutoNum type="arabicPeriod"/>
            </a:pPr>
            <a:r>
              <a:rPr lang="es-MX" b="1" dirty="0"/>
              <a:t>Es responsabilidad de todo el equipo: </a:t>
            </a:r>
            <a:r>
              <a:rPr lang="es-MX" dirty="0"/>
              <a:t>En lugar de que una persona imponga el proceso al equipo, el equipo mismo se apropia de las prácticas de SCM. </a:t>
            </a:r>
          </a:p>
          <a:p>
            <a:pPr marL="342900" indent="-342900">
              <a:buFont typeface="+mj-lt"/>
              <a:buAutoNum type="arabicPeriod"/>
            </a:pPr>
            <a:endParaRPr lang="es-MX" dirty="0"/>
          </a:p>
          <a:p>
            <a:pPr marL="342900" indent="-342900">
              <a:buFont typeface="+mj-lt"/>
              <a:buAutoNum type="arabicPeriod"/>
            </a:pPr>
            <a:r>
              <a:rPr lang="es-MX" b="1" dirty="0"/>
              <a:t>Automatizar lo más posible</a:t>
            </a:r>
            <a:r>
              <a:rPr lang="es-MX" dirty="0"/>
              <a:t>:  Para eliminar tareas manuales, repetitivas y propensas a errores y proporcionar feedback rápido y visible.</a:t>
            </a:r>
          </a:p>
          <a:p>
            <a:pPr marL="342900" indent="-342900">
              <a:buFont typeface="+mj-lt"/>
              <a:buAutoNum type="arabicPeriod"/>
            </a:pPr>
            <a:endParaRPr lang="es-MX" dirty="0"/>
          </a:p>
          <a:p>
            <a:pPr marL="342900" indent="-342900">
              <a:buFont typeface="+mj-lt"/>
              <a:buAutoNum type="arabicPeriod"/>
            </a:pPr>
            <a:r>
              <a:rPr lang="es-MX" b="1" dirty="0"/>
              <a:t>Educar al equipo: </a:t>
            </a:r>
            <a:r>
              <a:rPr lang="es-MX" dirty="0"/>
              <a:t>Si la SCM es una responsabilidad compartida, entonces todo el equipo debe tener el conocimiento para llevarla a cabo, debe ser una caja blanca.</a:t>
            </a:r>
            <a:endParaRPr lang="es-MX" b="1" dirty="0"/>
          </a:p>
          <a:p>
            <a:pPr marL="342900" indent="-342900">
              <a:buFont typeface="+mj-lt"/>
              <a:buAutoNum type="arabicPeriod"/>
            </a:pPr>
            <a:endParaRPr lang="es-MX" dirty="0"/>
          </a:p>
          <a:p>
            <a:pPr marL="342900" indent="-342900">
              <a:buFont typeface="+mj-lt"/>
              <a:buAutoNum type="arabicPeriod"/>
            </a:pPr>
            <a:r>
              <a:rPr lang="es-MX" b="1" dirty="0"/>
              <a:t>Tareas de SCM embebidas en las demás tareas requeridas para alcanzar el objetivo del Sprint: </a:t>
            </a:r>
            <a:r>
              <a:rPr lang="es-MX" dirty="0"/>
              <a:t>SCM no es una fase separada o un evento que ocurre al final del sprint, sino una actividad continua e integrada en el trabajo diario de desarrollo.</a:t>
            </a:r>
            <a:r>
              <a:rPr lang="es-MX" b="1" dirty="0"/>
              <a:t> </a:t>
            </a:r>
          </a:p>
        </p:txBody>
      </p:sp>
      <p:sp>
        <p:nvSpPr>
          <p:cNvPr id="4" name="Rectangle 1">
            <a:extLst>
              <a:ext uri="{FF2B5EF4-FFF2-40B4-BE49-F238E27FC236}">
                <a16:creationId xmlns:a16="http://schemas.microsoft.com/office/drawing/2014/main" id="{4F4013FD-0581-B6E0-1603-C304E14EAEB3}"/>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2" name="Rectángulo: esquinas redondeadas 1">
            <a:extLst>
              <a:ext uri="{FF2B5EF4-FFF2-40B4-BE49-F238E27FC236}">
                <a16:creationId xmlns:a16="http://schemas.microsoft.com/office/drawing/2014/main" id="{9F837ADF-CB1D-BDD5-FE17-CD4449A7ACD4}"/>
              </a:ext>
            </a:extLst>
          </p:cNvPr>
          <p:cNvSpPr/>
          <p:nvPr/>
        </p:nvSpPr>
        <p:spPr>
          <a:xfrm>
            <a:off x="273222" y="110159"/>
            <a:ext cx="11533238" cy="506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Consejos de SCM en AGILE</a:t>
            </a:r>
            <a:endParaRPr lang="es-AR" dirty="0"/>
          </a:p>
        </p:txBody>
      </p:sp>
    </p:spTree>
    <p:extLst>
      <p:ext uri="{BB962C8B-B14F-4D97-AF65-F5344CB8AC3E}">
        <p14:creationId xmlns:p14="http://schemas.microsoft.com/office/powerpoint/2010/main" val="18150192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47CBF-985E-DA55-4121-7578A989C5B5}"/>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70C87389-C1E0-E9FA-E9F1-6C16555737B2}"/>
              </a:ext>
            </a:extLst>
          </p:cNvPr>
          <p:cNvSpPr txBox="1"/>
          <p:nvPr/>
        </p:nvSpPr>
        <p:spPr>
          <a:xfrm>
            <a:off x="32332" y="1038127"/>
            <a:ext cx="12015017" cy="4524315"/>
          </a:xfrm>
          <a:prstGeom prst="rect">
            <a:avLst/>
          </a:prstGeom>
          <a:noFill/>
        </p:spPr>
        <p:txBody>
          <a:bodyPr wrap="square" rtlCol="0">
            <a:spAutoFit/>
          </a:bodyPr>
          <a:lstStyle/>
          <a:p>
            <a:r>
              <a:rPr lang="es-MX" b="1" dirty="0"/>
              <a:t>¿Qué ocurre con el CCC (Comité de control de cambios)?</a:t>
            </a:r>
            <a:endParaRPr lang="es-MX" dirty="0"/>
          </a:p>
          <a:p>
            <a:r>
              <a:rPr lang="es-MX" dirty="0"/>
              <a:t>El CCC, como entidad centralizada y lenta se transforma radicalmente. El manifiesto ágil valora responder al cambio sobre seguir un plan, la SCM Ágil no busca bloquear el cambio, sino facilitar su implementación segura.</a:t>
            </a:r>
          </a:p>
          <a:p>
            <a:endParaRPr lang="es-MX" dirty="0"/>
          </a:p>
          <a:p>
            <a:r>
              <a:rPr lang="es-MX" b="1" dirty="0"/>
              <a:t>¿Qué ICS se mantienen?</a:t>
            </a:r>
            <a:endParaRPr lang="es-MX" dirty="0"/>
          </a:p>
          <a:p>
            <a:r>
              <a:rPr lang="es-MX" dirty="0"/>
              <a:t>Los ICS siguen existiendo, pero se priorizan los que son ejecutables y automatizables. La documentación pesada se reemplaza por trazabilidad ligera integrada en las herramientas de desarrollo.</a:t>
            </a:r>
          </a:p>
          <a:p>
            <a:endParaRPr lang="es-MX" dirty="0"/>
          </a:p>
          <a:p>
            <a:r>
              <a:rPr lang="es-MX" b="1" dirty="0"/>
              <a:t>¿Qué ocurre con las auditorias?</a:t>
            </a:r>
          </a:p>
          <a:p>
            <a:r>
              <a:rPr lang="es-MX" dirty="0"/>
              <a:t>Se reemplaza la auditoría formal y periódica por un sistema automatizado y continuo que proporciona feedback instantáneo sobre la integridad del producto.</a:t>
            </a:r>
          </a:p>
          <a:p>
            <a:endParaRPr lang="es-MX" dirty="0"/>
          </a:p>
          <a:p>
            <a:r>
              <a:rPr lang="es-MX" b="1" dirty="0"/>
              <a:t>¿Qué ocurre con los reportes de estado?</a:t>
            </a:r>
          </a:p>
          <a:p>
            <a:r>
              <a:rPr lang="es-MX" dirty="0"/>
              <a:t>Los reportes de estado estáticos, que requieren tiempo para prepararse y se desactualizan rápidamente, son reemplazados por dashboards y tableros visibles y siempre actualizados que permiten a cualquiera extraer el estado del proyecto cuando lo necesite.</a:t>
            </a:r>
          </a:p>
        </p:txBody>
      </p:sp>
      <p:sp>
        <p:nvSpPr>
          <p:cNvPr id="4" name="Rectangle 1">
            <a:extLst>
              <a:ext uri="{FF2B5EF4-FFF2-40B4-BE49-F238E27FC236}">
                <a16:creationId xmlns:a16="http://schemas.microsoft.com/office/drawing/2014/main" id="{5F5705B6-CD53-FD0B-469D-B1BE99BDA28E}"/>
              </a:ext>
            </a:extLst>
          </p:cNvPr>
          <p:cNvSpPr>
            <a:spLocks noChangeArrowheads="1"/>
          </p:cNvSpPr>
          <p:nvPr/>
        </p:nvSpPr>
        <p:spPr bwMode="auto">
          <a:xfrm>
            <a:off x="88491" y="2469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2" name="Rectángulo: esquinas redondeadas 1">
            <a:extLst>
              <a:ext uri="{FF2B5EF4-FFF2-40B4-BE49-F238E27FC236}">
                <a16:creationId xmlns:a16="http://schemas.microsoft.com/office/drawing/2014/main" id="{D4093070-8623-13A7-6F0E-F451D32EAF6A}"/>
              </a:ext>
            </a:extLst>
          </p:cNvPr>
          <p:cNvSpPr/>
          <p:nvPr/>
        </p:nvSpPr>
        <p:spPr>
          <a:xfrm>
            <a:off x="273222" y="110159"/>
            <a:ext cx="11533238" cy="506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Consejos de SCM en AGILE</a:t>
            </a:r>
            <a:endParaRPr lang="es-AR" dirty="0"/>
          </a:p>
        </p:txBody>
      </p:sp>
    </p:spTree>
    <p:extLst>
      <p:ext uri="{BB962C8B-B14F-4D97-AF65-F5344CB8AC3E}">
        <p14:creationId xmlns:p14="http://schemas.microsoft.com/office/powerpoint/2010/main" val="2777494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AE424-98E6-DA84-19CF-2C528D6D95C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818A4E5-6F3F-1C46-9F85-7885E79E517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ESTIMAR EL SOFTWARE</a:t>
            </a:r>
            <a:endParaRPr lang="es-AR" dirty="0"/>
          </a:p>
        </p:txBody>
      </p:sp>
      <p:sp>
        <p:nvSpPr>
          <p:cNvPr id="5" name="CuadroTexto 4">
            <a:extLst>
              <a:ext uri="{FF2B5EF4-FFF2-40B4-BE49-F238E27FC236}">
                <a16:creationId xmlns:a16="http://schemas.microsoft.com/office/drawing/2014/main" id="{B081F917-5A1C-B424-C995-47726C861062}"/>
              </a:ext>
            </a:extLst>
          </p:cNvPr>
          <p:cNvSpPr txBox="1"/>
          <p:nvPr/>
        </p:nvSpPr>
        <p:spPr>
          <a:xfrm>
            <a:off x="403123" y="1140993"/>
            <a:ext cx="9478296" cy="1477328"/>
          </a:xfrm>
          <a:prstGeom prst="rect">
            <a:avLst/>
          </a:prstGeom>
          <a:noFill/>
        </p:spPr>
        <p:txBody>
          <a:bodyPr wrap="square">
            <a:spAutoFit/>
          </a:bodyPr>
          <a:lstStyle/>
          <a:p>
            <a:pPr marL="285750" indent="-285750">
              <a:buFont typeface="Arial" panose="020B0604020202020204" pitchFamily="34" charset="0"/>
              <a:buChar char="•"/>
            </a:pPr>
            <a:r>
              <a:rPr lang="es-MX" dirty="0"/>
              <a:t>Se estima tamaño, esfuerzo (horas puras de trabajo), calendario, costos y recursos críticos. </a:t>
            </a:r>
          </a:p>
          <a:p>
            <a:endParaRPr lang="es-MX" dirty="0"/>
          </a:p>
          <a:p>
            <a:pPr marL="285750" indent="-285750">
              <a:buFont typeface="Arial" panose="020B0604020202020204" pitchFamily="34" charset="0"/>
              <a:buChar char="•"/>
            </a:pPr>
            <a:r>
              <a:rPr lang="es-MX" dirty="0"/>
              <a:t>Para estimar primero debemos conocer el dominio en búsqueda de una unidad, de modo que después podamos convertir esa unidad en estimaciones, dejando el juicio experto como último recurso. </a:t>
            </a:r>
          </a:p>
        </p:txBody>
      </p:sp>
    </p:spTree>
    <p:extLst>
      <p:ext uri="{BB962C8B-B14F-4D97-AF65-F5344CB8AC3E}">
        <p14:creationId xmlns:p14="http://schemas.microsoft.com/office/powerpoint/2010/main" val="22029838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DD556-144F-5299-2910-C3041D7D667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1B6C689-ADE6-B527-899B-65BFC68060F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6FE61417-5614-EDBC-1977-957AB64184A0}"/>
              </a:ext>
            </a:extLst>
          </p:cNvPr>
          <p:cNvSpPr txBox="1"/>
          <p:nvPr/>
        </p:nvSpPr>
        <p:spPr>
          <a:xfrm>
            <a:off x="175878" y="884004"/>
            <a:ext cx="11170146" cy="369332"/>
          </a:xfrm>
          <a:prstGeom prst="rect">
            <a:avLst/>
          </a:prstGeom>
          <a:noFill/>
        </p:spPr>
        <p:txBody>
          <a:bodyPr wrap="square">
            <a:spAutoFit/>
          </a:bodyPr>
          <a:lstStyle/>
          <a:p>
            <a:r>
              <a:rPr lang="es-MX" b="1" dirty="0"/>
              <a:t>¿Cuál es la cobertura de la PPQA?</a:t>
            </a:r>
          </a:p>
        </p:txBody>
      </p:sp>
      <p:pic>
        <p:nvPicPr>
          <p:cNvPr id="3" name="Imagen 2">
            <a:extLst>
              <a:ext uri="{FF2B5EF4-FFF2-40B4-BE49-F238E27FC236}">
                <a16:creationId xmlns:a16="http://schemas.microsoft.com/office/drawing/2014/main" id="{1C59C462-F589-84A9-7D8B-A069B4313707}"/>
              </a:ext>
            </a:extLst>
          </p:cNvPr>
          <p:cNvPicPr>
            <a:picLocks noChangeAspect="1"/>
          </p:cNvPicPr>
          <p:nvPr/>
        </p:nvPicPr>
        <p:blipFill>
          <a:blip r:embed="rId3"/>
          <a:srcRect l="6395" t="2618" r="1569"/>
          <a:stretch>
            <a:fillRect/>
          </a:stretch>
        </p:blipFill>
        <p:spPr>
          <a:xfrm>
            <a:off x="742950" y="1488411"/>
            <a:ext cx="8601075" cy="4712701"/>
          </a:xfrm>
          <a:prstGeom prst="rect">
            <a:avLst/>
          </a:prstGeom>
        </p:spPr>
      </p:pic>
    </p:spTree>
    <p:extLst>
      <p:ext uri="{BB962C8B-B14F-4D97-AF65-F5344CB8AC3E}">
        <p14:creationId xmlns:p14="http://schemas.microsoft.com/office/powerpoint/2010/main" val="17045486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944A-FF41-17A5-AF39-6818347540B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382A7A3-CDF5-30B3-A936-FCCB57899AE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91C4A8D0-F447-5CCF-7605-626FD01A2CB4}"/>
              </a:ext>
            </a:extLst>
          </p:cNvPr>
          <p:cNvSpPr txBox="1"/>
          <p:nvPr/>
        </p:nvSpPr>
        <p:spPr>
          <a:xfrm>
            <a:off x="128253" y="671691"/>
            <a:ext cx="11170146" cy="5078313"/>
          </a:xfrm>
          <a:prstGeom prst="rect">
            <a:avLst/>
          </a:prstGeom>
          <a:noFill/>
        </p:spPr>
        <p:txBody>
          <a:bodyPr wrap="square">
            <a:spAutoFit/>
          </a:bodyPr>
          <a:lstStyle/>
          <a:p>
            <a:r>
              <a:rPr lang="es-MX" b="1" dirty="0"/>
              <a:t>¿Qué es la calidad?</a:t>
            </a:r>
          </a:p>
          <a:p>
            <a:endParaRPr lang="es-MX" b="1" dirty="0"/>
          </a:p>
          <a:p>
            <a:r>
              <a:rPr lang="es-MX" dirty="0"/>
              <a:t>Todos los aspectos y características de un producto o servicio que se relacionan con su habilidad de alcanzar las necesidades manifiestas o implícitas </a:t>
            </a:r>
          </a:p>
          <a:p>
            <a:endParaRPr lang="es-MX" b="1" dirty="0"/>
          </a:p>
          <a:p>
            <a:r>
              <a:rPr lang="es-MX" b="1" dirty="0"/>
              <a:t>¿Qué cosas ocurren frecuentemente en los proyectos de desarrollo de software?</a:t>
            </a:r>
          </a:p>
          <a:p>
            <a:endParaRPr lang="es-MX" b="1" dirty="0"/>
          </a:p>
          <a:p>
            <a:pPr marL="342900" indent="-342900">
              <a:buAutoNum type="arabicPeriod"/>
            </a:pPr>
            <a:r>
              <a:rPr lang="es-MX" dirty="0"/>
              <a:t>Atrasos en las entregas </a:t>
            </a:r>
          </a:p>
          <a:p>
            <a:pPr marL="342900" indent="-342900">
              <a:buAutoNum type="arabicPeriod"/>
            </a:pPr>
            <a:endParaRPr lang="es-MX" dirty="0"/>
          </a:p>
          <a:p>
            <a:pPr marL="342900" indent="-342900">
              <a:buAutoNum type="arabicPeriod"/>
            </a:pPr>
            <a:r>
              <a:rPr lang="es-MX" dirty="0"/>
              <a:t>Costos Excedidos </a:t>
            </a:r>
          </a:p>
          <a:p>
            <a:pPr marL="342900" indent="-342900">
              <a:buAutoNum type="arabicPeriod"/>
            </a:pPr>
            <a:endParaRPr lang="es-MX" dirty="0"/>
          </a:p>
          <a:p>
            <a:pPr marL="342900" indent="-342900">
              <a:buAutoNum type="arabicPeriod"/>
            </a:pPr>
            <a:r>
              <a:rPr lang="es-MX" dirty="0"/>
              <a:t>Falta cumplimiento de compromisos </a:t>
            </a:r>
          </a:p>
          <a:p>
            <a:pPr marL="342900" indent="-342900">
              <a:buAutoNum type="arabicPeriod"/>
            </a:pPr>
            <a:endParaRPr lang="es-MX" dirty="0"/>
          </a:p>
          <a:p>
            <a:pPr marL="342900" indent="-342900">
              <a:buAutoNum type="arabicPeriod"/>
            </a:pPr>
            <a:r>
              <a:rPr lang="es-MX" dirty="0"/>
              <a:t>No están claros los requerimientos</a:t>
            </a:r>
          </a:p>
          <a:p>
            <a:pPr marL="342900" indent="-342900">
              <a:buAutoNum type="arabicPeriod"/>
            </a:pPr>
            <a:endParaRPr lang="es-MX" dirty="0"/>
          </a:p>
          <a:p>
            <a:pPr marL="342900" indent="-342900">
              <a:buAutoNum type="arabicPeriod"/>
            </a:pPr>
            <a:r>
              <a:rPr lang="es-MX" dirty="0"/>
              <a:t> El software no hace lo que tiene que hacer</a:t>
            </a:r>
          </a:p>
          <a:p>
            <a:pPr marL="342900" indent="-342900">
              <a:buAutoNum type="arabicPeriod"/>
            </a:pPr>
            <a:endParaRPr lang="es-MX" dirty="0"/>
          </a:p>
          <a:p>
            <a:pPr marL="342900" indent="-342900">
              <a:buAutoNum type="arabicPeriod"/>
            </a:pPr>
            <a:r>
              <a:rPr lang="es-MX" dirty="0"/>
              <a:t> Trabajo fuera de hora </a:t>
            </a:r>
          </a:p>
        </p:txBody>
      </p:sp>
    </p:spTree>
    <p:extLst>
      <p:ext uri="{BB962C8B-B14F-4D97-AF65-F5344CB8AC3E}">
        <p14:creationId xmlns:p14="http://schemas.microsoft.com/office/powerpoint/2010/main" val="40431198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57550-6DAF-2E00-F88F-63F4A766950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9C79965-2776-B010-275A-47A3DE4FE98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5616F9DE-CFA5-214F-8253-2F7AFCBA22DA}"/>
              </a:ext>
            </a:extLst>
          </p:cNvPr>
          <p:cNvSpPr txBox="1"/>
          <p:nvPr/>
        </p:nvSpPr>
        <p:spPr>
          <a:xfrm>
            <a:off x="128253" y="671691"/>
            <a:ext cx="11170146" cy="2308324"/>
          </a:xfrm>
          <a:prstGeom prst="rect">
            <a:avLst/>
          </a:prstGeom>
          <a:noFill/>
        </p:spPr>
        <p:txBody>
          <a:bodyPr wrap="square">
            <a:spAutoFit/>
          </a:bodyPr>
          <a:lstStyle/>
          <a:p>
            <a:endParaRPr lang="es-MX" b="1" dirty="0"/>
          </a:p>
          <a:p>
            <a:r>
              <a:rPr lang="es-MX" b="1" dirty="0"/>
              <a:t>¿Qué cosas ocurren frecuentemente en los proyectos de desarrollo de software?</a:t>
            </a:r>
          </a:p>
          <a:p>
            <a:pPr marL="342900" indent="-342900">
              <a:buAutoNum type="arabicPeriod"/>
            </a:pPr>
            <a:endParaRPr lang="es-MX" dirty="0"/>
          </a:p>
          <a:p>
            <a:pPr marL="342900" indent="-342900">
              <a:buFont typeface="+mj-lt"/>
              <a:buAutoNum type="arabicPeriod" startAt="7"/>
            </a:pPr>
            <a:r>
              <a:rPr lang="es-MX" b="1" dirty="0"/>
              <a:t>Fenómeno del 90-90: </a:t>
            </a:r>
            <a:r>
              <a:rPr lang="es-MX" dirty="0"/>
              <a:t>"El 90% del trabajo toma el 90% del tiempo y el 10% restante también toma el 90% del tiempo”. Los equipos subestiman el esfuerzo final pero los últimos detalles, correcciones y pruebas toman mucho más tiempo del esperado.</a:t>
            </a:r>
          </a:p>
          <a:p>
            <a:pPr marL="342900" indent="-342900">
              <a:buFont typeface="+mj-lt"/>
              <a:buAutoNum type="arabicPeriod" startAt="7"/>
            </a:pPr>
            <a:endParaRPr lang="es-MX" dirty="0"/>
          </a:p>
          <a:p>
            <a:pPr marL="342900" indent="-342900">
              <a:buAutoNum type="arabicPeriod" startAt="7"/>
            </a:pPr>
            <a:r>
              <a:rPr lang="es-MX" b="1" dirty="0"/>
              <a:t>¿Dónde está ese componente? : </a:t>
            </a:r>
            <a:r>
              <a:rPr lang="es-MX" dirty="0"/>
              <a:t>Ocurre cuando no se sabe dónde está una parte del software o del código</a:t>
            </a:r>
          </a:p>
        </p:txBody>
      </p:sp>
      <p:pic>
        <p:nvPicPr>
          <p:cNvPr id="5" name="Imagen 4">
            <a:extLst>
              <a:ext uri="{FF2B5EF4-FFF2-40B4-BE49-F238E27FC236}">
                <a16:creationId xmlns:a16="http://schemas.microsoft.com/office/drawing/2014/main" id="{30E7BED8-E2F6-F4D5-76C0-FFB9592B57E0}"/>
              </a:ext>
            </a:extLst>
          </p:cNvPr>
          <p:cNvPicPr>
            <a:picLocks noChangeAspect="1"/>
          </p:cNvPicPr>
          <p:nvPr/>
        </p:nvPicPr>
        <p:blipFill>
          <a:blip r:embed="rId3"/>
          <a:stretch>
            <a:fillRect/>
          </a:stretch>
        </p:blipFill>
        <p:spPr>
          <a:xfrm>
            <a:off x="3789777" y="3002777"/>
            <a:ext cx="4858251" cy="3737117"/>
          </a:xfrm>
          <a:prstGeom prst="rect">
            <a:avLst/>
          </a:prstGeom>
        </p:spPr>
      </p:pic>
    </p:spTree>
    <p:extLst>
      <p:ext uri="{BB962C8B-B14F-4D97-AF65-F5344CB8AC3E}">
        <p14:creationId xmlns:p14="http://schemas.microsoft.com/office/powerpoint/2010/main" val="38725727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83DE4-7904-2595-A4FD-ED3B4352DE0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EA9CAF1-261D-0042-D243-866C28288D3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9F5419DE-F83B-D74A-9963-476BF6C4D40B}"/>
              </a:ext>
            </a:extLst>
          </p:cNvPr>
          <p:cNvSpPr txBox="1"/>
          <p:nvPr/>
        </p:nvSpPr>
        <p:spPr>
          <a:xfrm>
            <a:off x="128253" y="671691"/>
            <a:ext cx="11170146" cy="2585323"/>
          </a:xfrm>
          <a:prstGeom prst="rect">
            <a:avLst/>
          </a:prstGeom>
          <a:noFill/>
        </p:spPr>
        <p:txBody>
          <a:bodyPr wrap="square">
            <a:spAutoFit/>
          </a:bodyPr>
          <a:lstStyle/>
          <a:p>
            <a:endParaRPr lang="es-MX" b="1" dirty="0"/>
          </a:p>
          <a:p>
            <a:r>
              <a:rPr lang="es-MX" b="1" dirty="0"/>
              <a:t>¿Qué satisface un software de calidad?</a:t>
            </a:r>
          </a:p>
          <a:p>
            <a:pPr marL="342900" indent="-342900">
              <a:buAutoNum type="arabicPeriod"/>
            </a:pPr>
            <a:endParaRPr lang="es-MX" dirty="0"/>
          </a:p>
          <a:p>
            <a:endParaRPr lang="es-MX" dirty="0"/>
          </a:p>
          <a:p>
            <a:pPr marL="342900" indent="-342900">
              <a:buFont typeface="+mj-lt"/>
              <a:buAutoNum type="arabicPeriod"/>
            </a:pPr>
            <a:r>
              <a:rPr lang="es-MX" dirty="0"/>
              <a:t>Las expectativas del Cliente y del Usuario</a:t>
            </a:r>
          </a:p>
          <a:p>
            <a:pPr marL="342900" indent="-342900">
              <a:buFont typeface="+mj-lt"/>
              <a:buAutoNum type="arabicPeriod"/>
            </a:pPr>
            <a:endParaRPr lang="es-MX" dirty="0"/>
          </a:p>
          <a:p>
            <a:pPr marL="342900" indent="-342900">
              <a:buFont typeface="+mj-lt"/>
              <a:buAutoNum type="arabicPeriod"/>
            </a:pPr>
            <a:r>
              <a:rPr lang="es-MX" dirty="0"/>
              <a:t>Las necesidades de la gerencia y del equipo de desarrollo y mantenimiento </a:t>
            </a:r>
          </a:p>
          <a:p>
            <a:pPr marL="342900" indent="-342900">
              <a:buFont typeface="+mj-lt"/>
              <a:buAutoNum type="arabicPeriod"/>
            </a:pPr>
            <a:endParaRPr lang="es-MX" dirty="0"/>
          </a:p>
          <a:p>
            <a:pPr marL="342900" indent="-342900">
              <a:buFont typeface="+mj-lt"/>
              <a:buAutoNum type="arabicPeriod"/>
            </a:pPr>
            <a:r>
              <a:rPr lang="es-MX" dirty="0"/>
              <a:t>Otros interesados… </a:t>
            </a:r>
          </a:p>
        </p:txBody>
      </p:sp>
    </p:spTree>
    <p:extLst>
      <p:ext uri="{BB962C8B-B14F-4D97-AF65-F5344CB8AC3E}">
        <p14:creationId xmlns:p14="http://schemas.microsoft.com/office/powerpoint/2010/main" val="15656636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91EA-379F-5507-784D-E1440620536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BF7DCBC-B5AF-BDF9-6D22-076AB088BCA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FFBBA72F-6570-4A16-47AB-2B64A5736362}"/>
              </a:ext>
            </a:extLst>
          </p:cNvPr>
          <p:cNvSpPr txBox="1"/>
          <p:nvPr/>
        </p:nvSpPr>
        <p:spPr>
          <a:xfrm>
            <a:off x="128253" y="671691"/>
            <a:ext cx="11170146" cy="4801314"/>
          </a:xfrm>
          <a:prstGeom prst="rect">
            <a:avLst/>
          </a:prstGeom>
          <a:noFill/>
        </p:spPr>
        <p:txBody>
          <a:bodyPr wrap="square">
            <a:spAutoFit/>
          </a:bodyPr>
          <a:lstStyle/>
          <a:p>
            <a:endParaRPr lang="es-MX" b="1" dirty="0"/>
          </a:p>
          <a:p>
            <a:r>
              <a:rPr lang="es-MX" b="1" dirty="0"/>
              <a:t>Puntos clave de la calidad de software</a:t>
            </a:r>
          </a:p>
          <a:p>
            <a:endParaRPr lang="es-MX" dirty="0"/>
          </a:p>
          <a:p>
            <a:pPr marL="342900" indent="-342900">
              <a:buAutoNum type="arabicPeriod"/>
            </a:pPr>
            <a:r>
              <a:rPr lang="es-MX" dirty="0"/>
              <a:t>El software puede analizarse desde varias perspectivas: como proceso, como producto … la calidad también. </a:t>
            </a:r>
          </a:p>
          <a:p>
            <a:pPr marL="342900" indent="-342900">
              <a:buAutoNum type="arabicPeriod"/>
            </a:pPr>
            <a:endParaRPr lang="es-MX" dirty="0"/>
          </a:p>
          <a:p>
            <a:pPr marL="342900" indent="-342900">
              <a:buAutoNum type="arabicPeriod"/>
            </a:pPr>
            <a:r>
              <a:rPr lang="es-MX" dirty="0"/>
              <a:t>Es difícil de medir. </a:t>
            </a:r>
          </a:p>
          <a:p>
            <a:pPr marL="342900" indent="-342900">
              <a:buAutoNum type="arabicPeriod"/>
            </a:pPr>
            <a:endParaRPr lang="es-MX" dirty="0"/>
          </a:p>
          <a:p>
            <a:pPr marL="342900" indent="-342900">
              <a:buAutoNum type="arabicPeriod"/>
            </a:pPr>
            <a:r>
              <a:rPr lang="es-MX" dirty="0"/>
              <a:t>El software como proceso es el fundamento para mejorar la calidad. </a:t>
            </a:r>
          </a:p>
          <a:p>
            <a:pPr marL="342900" indent="-342900">
              <a:buAutoNum type="arabicPeriod"/>
            </a:pPr>
            <a:endParaRPr lang="es-MX" dirty="0"/>
          </a:p>
          <a:p>
            <a:pPr marL="342900" indent="-342900">
              <a:buAutoNum type="arabicPeriod"/>
            </a:pPr>
            <a:r>
              <a:rPr lang="es-MX" dirty="0"/>
              <a:t>Trabajar con calidad es más barato que hacerlo sin ella. </a:t>
            </a:r>
          </a:p>
          <a:p>
            <a:pPr marL="342900" indent="-342900">
              <a:buAutoNum type="arabicPeriod"/>
            </a:pPr>
            <a:endParaRPr lang="es-MX" dirty="0"/>
          </a:p>
          <a:p>
            <a:pPr marL="342900" indent="-342900">
              <a:buAutoNum type="arabicPeriod"/>
            </a:pPr>
            <a:r>
              <a:rPr lang="es-MX" dirty="0"/>
              <a:t>La mejora de procesos exitosa requiere compromiso y cambio organizacional.</a:t>
            </a:r>
          </a:p>
          <a:p>
            <a:pPr marL="342900" indent="-342900">
              <a:buAutoNum type="arabicPeriod"/>
            </a:pPr>
            <a:endParaRPr lang="es-MX" dirty="0"/>
          </a:p>
          <a:p>
            <a:pPr marL="342900" indent="-342900">
              <a:buAutoNum type="arabicPeriod"/>
            </a:pPr>
            <a:r>
              <a:rPr lang="es-MX" dirty="0"/>
              <a:t>Existen varios modelos disponibles para dar soporte a esfuerzos de mejora.</a:t>
            </a:r>
          </a:p>
          <a:p>
            <a:pPr marL="342900" indent="-342900">
              <a:buAutoNum type="arabicPeriod"/>
            </a:pPr>
            <a:endParaRPr lang="es-MX" dirty="0"/>
          </a:p>
          <a:p>
            <a:pPr marL="342900" indent="-342900">
              <a:buAutoNum type="arabicPeriod"/>
            </a:pPr>
            <a:r>
              <a:rPr lang="es-MX" dirty="0"/>
              <a:t>La mejora de procesos en software ha demostrado retornos de inversión sustanciales</a:t>
            </a:r>
          </a:p>
        </p:txBody>
      </p:sp>
    </p:spTree>
    <p:extLst>
      <p:ext uri="{BB962C8B-B14F-4D97-AF65-F5344CB8AC3E}">
        <p14:creationId xmlns:p14="http://schemas.microsoft.com/office/powerpoint/2010/main" val="41273547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2BBDA-CF6A-3508-FBDB-FA74DC26F2F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22897EE-D667-CC60-C910-E8BC4922C2E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EA8C90DB-3A56-48D0-B499-665B408387FE}"/>
              </a:ext>
            </a:extLst>
          </p:cNvPr>
          <p:cNvSpPr txBox="1"/>
          <p:nvPr/>
        </p:nvSpPr>
        <p:spPr>
          <a:xfrm>
            <a:off x="128253" y="671691"/>
            <a:ext cx="11170146" cy="5355312"/>
          </a:xfrm>
          <a:prstGeom prst="rect">
            <a:avLst/>
          </a:prstGeom>
          <a:noFill/>
        </p:spPr>
        <p:txBody>
          <a:bodyPr wrap="square">
            <a:spAutoFit/>
          </a:bodyPr>
          <a:lstStyle/>
          <a:p>
            <a:endParaRPr lang="es-MX" b="1" dirty="0"/>
          </a:p>
          <a:p>
            <a:r>
              <a:rPr lang="es-MX" b="1" dirty="0"/>
              <a:t>Principios de la calidad</a:t>
            </a:r>
          </a:p>
          <a:p>
            <a:endParaRPr lang="es-MX" dirty="0"/>
          </a:p>
          <a:p>
            <a:pPr marL="342900" indent="-342900">
              <a:buFont typeface="+mj-lt"/>
              <a:buAutoNum type="arabicPeriod"/>
            </a:pPr>
            <a:r>
              <a:rPr lang="es-MX" b="1" dirty="0"/>
              <a:t>La calidad no se ‘inyecta’ ni se compra, debe estar embebida: </a:t>
            </a:r>
            <a:r>
              <a:rPr lang="es-MX" dirty="0"/>
              <a:t>Debe estar integrada desde el inicio en todo el proceso</a:t>
            </a:r>
          </a:p>
          <a:p>
            <a:pPr marL="342900" indent="-342900">
              <a:buFont typeface="+mj-lt"/>
              <a:buAutoNum type="arabicPeriod"/>
            </a:pPr>
            <a:endParaRPr lang="es-MX" dirty="0"/>
          </a:p>
          <a:p>
            <a:pPr marL="342900" indent="-342900">
              <a:buFont typeface="+mj-lt"/>
              <a:buAutoNum type="arabicPeriod"/>
            </a:pPr>
            <a:r>
              <a:rPr lang="es-MX" b="1" dirty="0"/>
              <a:t>Es un esfuerzo de todos: </a:t>
            </a:r>
            <a:r>
              <a:rPr lang="es-MX" dirty="0"/>
              <a:t>Toda la organización, desde desarrolladores hasta testers y gerentes, debe participar en ella.</a:t>
            </a:r>
          </a:p>
          <a:p>
            <a:pPr marL="342900" indent="-342900">
              <a:buFont typeface="+mj-lt"/>
              <a:buAutoNum type="arabicPeriod"/>
            </a:pPr>
            <a:endParaRPr lang="es-MX" dirty="0"/>
          </a:p>
          <a:p>
            <a:pPr marL="342900" indent="-342900">
              <a:buFont typeface="+mj-lt"/>
              <a:buAutoNum type="arabicPeriod"/>
            </a:pPr>
            <a:r>
              <a:rPr lang="es-MX" b="1" dirty="0"/>
              <a:t>Las personas son la clave para lograrla: </a:t>
            </a:r>
            <a:r>
              <a:rPr lang="es-MX" dirty="0"/>
              <a:t>Depende de las habilidades, compromiso y motivación del equipo, necesitan capacitación</a:t>
            </a:r>
          </a:p>
          <a:p>
            <a:pPr marL="342900" indent="-342900">
              <a:buFont typeface="+mj-lt"/>
              <a:buAutoNum type="arabicPeriod"/>
            </a:pPr>
            <a:endParaRPr lang="es-MX" dirty="0"/>
          </a:p>
          <a:p>
            <a:pPr marL="342900" indent="-342900">
              <a:buFont typeface="+mj-lt"/>
              <a:buAutoNum type="arabicPeriod"/>
            </a:pPr>
            <a:r>
              <a:rPr lang="es-MX" b="1" dirty="0"/>
              <a:t>Se necesita sponsor a nivel gerencial: </a:t>
            </a:r>
            <a:r>
              <a:rPr lang="es-MX" dirty="0"/>
              <a:t>Un apoyo fuerte de la gerencia es vital para impulsar y sostener la calidad.</a:t>
            </a:r>
          </a:p>
          <a:p>
            <a:pPr marL="342900" indent="-342900">
              <a:buFont typeface="+mj-lt"/>
              <a:buAutoNum type="arabicPeriod"/>
            </a:pPr>
            <a:endParaRPr lang="es-MX" dirty="0"/>
          </a:p>
          <a:p>
            <a:pPr marL="342900" indent="-342900">
              <a:buFont typeface="+mj-lt"/>
              <a:buAutoNum type="arabicPeriod"/>
            </a:pPr>
            <a:r>
              <a:rPr lang="es-MX" b="1" dirty="0"/>
              <a:t>Pero se puede empezar por uno: </a:t>
            </a:r>
            <a:r>
              <a:rPr lang="es-MX" dirty="0"/>
              <a:t>Aunque la gerencia debe apoyar, cualquier persona comprometida puede iniciar acciones para mejorar la calidad.</a:t>
            </a:r>
          </a:p>
          <a:p>
            <a:pPr marL="342900" indent="-342900">
              <a:buFont typeface="+mj-lt"/>
              <a:buAutoNum type="arabicPeriod"/>
            </a:pPr>
            <a:endParaRPr lang="es-MX" dirty="0"/>
          </a:p>
          <a:p>
            <a:pPr marL="342900" indent="-342900">
              <a:buFont typeface="+mj-lt"/>
              <a:buAutoNum type="arabicPeriod"/>
            </a:pPr>
            <a:r>
              <a:rPr lang="es-MX" b="1" dirty="0"/>
              <a:t>Se debe liderar con el ejemplo: </a:t>
            </a:r>
            <a:r>
              <a:rPr lang="es-MX" dirty="0"/>
              <a:t>Los líderes deben demostrar con acciones la importancia de la calidad.</a:t>
            </a:r>
          </a:p>
        </p:txBody>
      </p:sp>
    </p:spTree>
    <p:extLst>
      <p:ext uri="{BB962C8B-B14F-4D97-AF65-F5344CB8AC3E}">
        <p14:creationId xmlns:p14="http://schemas.microsoft.com/office/powerpoint/2010/main" val="31132933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B128B-54EB-748C-4588-C73ACB26FDB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26ADF20-A0BC-68AA-6A0A-598BF2C208E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56680BF7-AFD3-0410-02F3-4434AC4C4EB7}"/>
              </a:ext>
            </a:extLst>
          </p:cNvPr>
          <p:cNvSpPr txBox="1"/>
          <p:nvPr/>
        </p:nvSpPr>
        <p:spPr>
          <a:xfrm>
            <a:off x="128253" y="671691"/>
            <a:ext cx="11170146" cy="4524315"/>
          </a:xfrm>
          <a:prstGeom prst="rect">
            <a:avLst/>
          </a:prstGeom>
          <a:noFill/>
        </p:spPr>
        <p:txBody>
          <a:bodyPr wrap="square">
            <a:spAutoFit/>
          </a:bodyPr>
          <a:lstStyle/>
          <a:p>
            <a:endParaRPr lang="es-MX" b="1" dirty="0"/>
          </a:p>
          <a:p>
            <a:r>
              <a:rPr lang="es-MX" b="1" dirty="0"/>
              <a:t>Principios de la calidad</a:t>
            </a:r>
          </a:p>
          <a:p>
            <a:endParaRPr lang="es-MX" dirty="0"/>
          </a:p>
          <a:p>
            <a:pPr marL="342900" indent="-342900">
              <a:buFont typeface="+mj-lt"/>
              <a:buAutoNum type="arabicPeriod" startAt="7"/>
            </a:pPr>
            <a:r>
              <a:rPr lang="es-MX" b="1" dirty="0"/>
              <a:t>No se puede controlar lo que no se mide: </a:t>
            </a:r>
            <a:r>
              <a:rPr lang="es-MX" dirty="0"/>
              <a:t>Para gestionar la calidad es necesario establecer métricas</a:t>
            </a:r>
          </a:p>
          <a:p>
            <a:pPr marL="342900" indent="-342900">
              <a:buFont typeface="+mj-lt"/>
              <a:buAutoNum type="arabicPeriod" startAt="7"/>
            </a:pPr>
            <a:endParaRPr lang="es-MX" dirty="0"/>
          </a:p>
          <a:p>
            <a:pPr marL="342900" indent="-342900">
              <a:buFont typeface="+mj-lt"/>
              <a:buAutoNum type="arabicPeriod" startAt="7"/>
            </a:pPr>
            <a:r>
              <a:rPr lang="es-MX" b="1" dirty="0"/>
              <a:t>Simplicidad, empezar por lo básico: </a:t>
            </a:r>
            <a:r>
              <a:rPr lang="es-MX" dirty="0"/>
              <a:t>Es mejor comenzar con prácticas simples antes que complicarse con métodos sofisticados.</a:t>
            </a:r>
          </a:p>
          <a:p>
            <a:pPr marL="342900" indent="-342900">
              <a:buFont typeface="+mj-lt"/>
              <a:buAutoNum type="arabicPeriod" startAt="7"/>
            </a:pPr>
            <a:endParaRPr lang="es-MX" dirty="0"/>
          </a:p>
          <a:p>
            <a:pPr marL="342900" indent="-342900">
              <a:buFont typeface="+mj-lt"/>
              <a:buAutoNum type="arabicPeriod" startAt="7"/>
            </a:pPr>
            <a:r>
              <a:rPr lang="es-MX" b="1" dirty="0"/>
              <a:t>El aseguramiento de la calidad debe planificarse: </a:t>
            </a:r>
            <a:r>
              <a:rPr lang="es-MX" dirty="0"/>
              <a:t>Requiere un plan con actividades, responsables y objetivos</a:t>
            </a:r>
          </a:p>
          <a:p>
            <a:pPr marL="342900" indent="-342900">
              <a:buFont typeface="+mj-lt"/>
              <a:buAutoNum type="arabicPeriod" startAt="7"/>
            </a:pPr>
            <a:endParaRPr lang="es-MX" b="1" dirty="0"/>
          </a:p>
          <a:p>
            <a:pPr marL="342900" indent="-342900">
              <a:buFont typeface="+mj-lt"/>
              <a:buAutoNum type="arabicPeriod" startAt="7"/>
            </a:pPr>
            <a:r>
              <a:rPr lang="es-MX" b="1" dirty="0"/>
              <a:t>El aumento de las pruebas no aumenta la calidad: </a:t>
            </a:r>
            <a:r>
              <a:rPr lang="es-MX" dirty="0"/>
              <a:t>Sin un enfoque adecuado no garantiza mejor calidad; es necesario pruebas bien diseñadas.</a:t>
            </a:r>
          </a:p>
          <a:p>
            <a:pPr marL="342900" indent="-342900">
              <a:buFont typeface="+mj-lt"/>
              <a:buAutoNum type="arabicPeriod" startAt="7"/>
            </a:pPr>
            <a:endParaRPr lang="es-MX" dirty="0"/>
          </a:p>
          <a:p>
            <a:pPr marL="342900" indent="-342900">
              <a:buFont typeface="+mj-lt"/>
              <a:buAutoNum type="arabicPeriod" startAt="7"/>
            </a:pPr>
            <a:r>
              <a:rPr lang="es-MX" b="1" dirty="0"/>
              <a:t>Debe ser razonable para mi negocio: </a:t>
            </a:r>
            <a:r>
              <a:rPr lang="es-MX" dirty="0"/>
              <a:t>Las acciones de calidad deben ajustarse a los recursos, contexto y necesidades de la empresa.</a:t>
            </a:r>
          </a:p>
        </p:txBody>
      </p:sp>
    </p:spTree>
    <p:extLst>
      <p:ext uri="{BB962C8B-B14F-4D97-AF65-F5344CB8AC3E}">
        <p14:creationId xmlns:p14="http://schemas.microsoft.com/office/powerpoint/2010/main" val="31925445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DDBD-A3F4-064E-A66D-B2664323343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FAD9D9E-96C1-8C88-8FB4-8B1EE19405B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pic>
        <p:nvPicPr>
          <p:cNvPr id="3" name="Imagen 2">
            <a:extLst>
              <a:ext uri="{FF2B5EF4-FFF2-40B4-BE49-F238E27FC236}">
                <a16:creationId xmlns:a16="http://schemas.microsoft.com/office/drawing/2014/main" id="{D431926D-3252-E999-FCCC-4B946A5241A8}"/>
              </a:ext>
            </a:extLst>
          </p:cNvPr>
          <p:cNvPicPr>
            <a:picLocks noChangeAspect="1"/>
          </p:cNvPicPr>
          <p:nvPr/>
        </p:nvPicPr>
        <p:blipFill>
          <a:blip r:embed="rId3"/>
          <a:stretch>
            <a:fillRect/>
          </a:stretch>
        </p:blipFill>
        <p:spPr>
          <a:xfrm>
            <a:off x="1004058" y="846204"/>
            <a:ext cx="10645017" cy="5412142"/>
          </a:xfrm>
          <a:prstGeom prst="rect">
            <a:avLst/>
          </a:prstGeom>
        </p:spPr>
      </p:pic>
    </p:spTree>
    <p:extLst>
      <p:ext uri="{BB962C8B-B14F-4D97-AF65-F5344CB8AC3E}">
        <p14:creationId xmlns:p14="http://schemas.microsoft.com/office/powerpoint/2010/main" val="42072571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C9AF1-1ED3-C33E-A681-A085C8E7157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2B69C36-C8C4-29CD-E498-54855D11D21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280FD6C2-1B7C-5593-BDBB-BC0EB00C7F60}"/>
              </a:ext>
            </a:extLst>
          </p:cNvPr>
          <p:cNvSpPr txBox="1"/>
          <p:nvPr/>
        </p:nvSpPr>
        <p:spPr>
          <a:xfrm>
            <a:off x="128253" y="671691"/>
            <a:ext cx="11170146" cy="1754326"/>
          </a:xfrm>
          <a:prstGeom prst="rect">
            <a:avLst/>
          </a:prstGeom>
          <a:noFill/>
        </p:spPr>
        <p:txBody>
          <a:bodyPr wrap="square">
            <a:spAutoFit/>
          </a:bodyPr>
          <a:lstStyle/>
          <a:p>
            <a:endParaRPr lang="es-MX" b="1" dirty="0"/>
          </a:p>
          <a:p>
            <a:endParaRPr lang="es-MX" b="1" dirty="0"/>
          </a:p>
          <a:p>
            <a:r>
              <a:rPr lang="es-MX" b="1" dirty="0"/>
              <a:t>Dimensiones de la calidad </a:t>
            </a:r>
          </a:p>
          <a:p>
            <a:r>
              <a:rPr lang="es-MX" dirty="0"/>
              <a:t>Mediante la gestión de calidad, las 3 dimensiones se integran mejor, generando una zona común llamada "calidad esperada", que representa el equilibrio ideal entre lo necesario, lo planificado y lo efectivamente realizado.</a:t>
            </a:r>
          </a:p>
        </p:txBody>
      </p:sp>
      <p:pic>
        <p:nvPicPr>
          <p:cNvPr id="5" name="Imagen 4">
            <a:extLst>
              <a:ext uri="{FF2B5EF4-FFF2-40B4-BE49-F238E27FC236}">
                <a16:creationId xmlns:a16="http://schemas.microsoft.com/office/drawing/2014/main" id="{DD74C57F-A417-EA3E-7D85-0324DC30CC8B}"/>
              </a:ext>
            </a:extLst>
          </p:cNvPr>
          <p:cNvPicPr>
            <a:picLocks noChangeAspect="1"/>
          </p:cNvPicPr>
          <p:nvPr/>
        </p:nvPicPr>
        <p:blipFill>
          <a:blip r:embed="rId3"/>
          <a:stretch>
            <a:fillRect/>
          </a:stretch>
        </p:blipFill>
        <p:spPr>
          <a:xfrm>
            <a:off x="2021863" y="2694430"/>
            <a:ext cx="7382925" cy="3096065"/>
          </a:xfrm>
          <a:prstGeom prst="rect">
            <a:avLst/>
          </a:prstGeom>
        </p:spPr>
      </p:pic>
    </p:spTree>
    <p:extLst>
      <p:ext uri="{BB962C8B-B14F-4D97-AF65-F5344CB8AC3E}">
        <p14:creationId xmlns:p14="http://schemas.microsoft.com/office/powerpoint/2010/main" val="166012857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C0B3-2544-B9B7-7B4F-CF338B37222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D0A2024-04B1-1F71-A77A-AC2A98CFBA7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7979D1E8-79EA-5A4A-6978-7B3436536D61}"/>
              </a:ext>
            </a:extLst>
          </p:cNvPr>
          <p:cNvSpPr txBox="1"/>
          <p:nvPr/>
        </p:nvSpPr>
        <p:spPr>
          <a:xfrm>
            <a:off x="128253" y="671691"/>
            <a:ext cx="11170146" cy="646331"/>
          </a:xfrm>
          <a:prstGeom prst="rect">
            <a:avLst/>
          </a:prstGeom>
          <a:noFill/>
        </p:spPr>
        <p:txBody>
          <a:bodyPr wrap="square">
            <a:spAutoFit/>
          </a:bodyPr>
          <a:lstStyle/>
          <a:p>
            <a:endParaRPr lang="es-MX" b="1" dirty="0"/>
          </a:p>
          <a:p>
            <a:endParaRPr lang="es-MX" b="1" dirty="0"/>
          </a:p>
        </p:txBody>
      </p:sp>
      <p:pic>
        <p:nvPicPr>
          <p:cNvPr id="3" name="Imagen 2">
            <a:extLst>
              <a:ext uri="{FF2B5EF4-FFF2-40B4-BE49-F238E27FC236}">
                <a16:creationId xmlns:a16="http://schemas.microsoft.com/office/drawing/2014/main" id="{0C608C6A-A14A-38AF-35C8-9D310F50DB0A}"/>
              </a:ext>
            </a:extLst>
          </p:cNvPr>
          <p:cNvPicPr>
            <a:picLocks noChangeAspect="1"/>
          </p:cNvPicPr>
          <p:nvPr/>
        </p:nvPicPr>
        <p:blipFill>
          <a:blip r:embed="rId3"/>
          <a:stretch>
            <a:fillRect/>
          </a:stretch>
        </p:blipFill>
        <p:spPr>
          <a:xfrm>
            <a:off x="726877" y="994856"/>
            <a:ext cx="10571522" cy="5462961"/>
          </a:xfrm>
          <a:prstGeom prst="rect">
            <a:avLst/>
          </a:prstGeom>
        </p:spPr>
      </p:pic>
    </p:spTree>
    <p:extLst>
      <p:ext uri="{BB962C8B-B14F-4D97-AF65-F5344CB8AC3E}">
        <p14:creationId xmlns:p14="http://schemas.microsoft.com/office/powerpoint/2010/main" val="3202450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94BFA-A4FA-DDC0-0449-5A4A54394F3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DB5C030-06C8-269F-3FBC-944369D8BC1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GESTIÓN DE RIESGOS</a:t>
            </a:r>
            <a:endParaRPr lang="es-AR" dirty="0"/>
          </a:p>
        </p:txBody>
      </p:sp>
      <p:sp>
        <p:nvSpPr>
          <p:cNvPr id="5" name="CuadroTexto 4">
            <a:extLst>
              <a:ext uri="{FF2B5EF4-FFF2-40B4-BE49-F238E27FC236}">
                <a16:creationId xmlns:a16="http://schemas.microsoft.com/office/drawing/2014/main" id="{A85921F5-B7CD-F6C7-F501-716EF53466FD}"/>
              </a:ext>
            </a:extLst>
          </p:cNvPr>
          <p:cNvSpPr txBox="1"/>
          <p:nvPr/>
        </p:nvSpPr>
        <p:spPr>
          <a:xfrm>
            <a:off x="403122" y="1140993"/>
            <a:ext cx="10648335" cy="5355312"/>
          </a:xfrm>
          <a:prstGeom prst="rect">
            <a:avLst/>
          </a:prstGeom>
          <a:noFill/>
        </p:spPr>
        <p:txBody>
          <a:bodyPr wrap="square">
            <a:spAutoFit/>
          </a:bodyPr>
          <a:lstStyle/>
          <a:p>
            <a:r>
              <a:rPr lang="es-MX" b="1" dirty="0"/>
              <a:t>¿Qué es un riesgo?</a:t>
            </a:r>
          </a:p>
          <a:p>
            <a:endParaRPr lang="es-MX" dirty="0"/>
          </a:p>
          <a:p>
            <a:r>
              <a:rPr lang="es-MX" dirty="0"/>
              <a:t>La probabilidad de que un evento no deseado ocurra en un proyecto, un evento esperando por suceder y que puede comprometer el éxito del proyecto. </a:t>
            </a:r>
          </a:p>
          <a:p>
            <a:endParaRPr lang="es-MX" dirty="0"/>
          </a:p>
          <a:p>
            <a:pPr marL="285750" indent="-285750">
              <a:buFont typeface="Arial" panose="020B0604020202020204" pitchFamily="34" charset="0"/>
              <a:buChar char="•"/>
            </a:pPr>
            <a:r>
              <a:rPr lang="es-MX" dirty="0"/>
              <a:t>No existe proyecto sin riesgo </a:t>
            </a:r>
          </a:p>
          <a:p>
            <a:pPr marL="285750" indent="-285750">
              <a:buFont typeface="Arial" panose="020B0604020202020204" pitchFamily="34" charset="0"/>
              <a:buChar char="•"/>
            </a:pPr>
            <a:r>
              <a:rPr lang="es-MX" dirty="0"/>
              <a:t>Pueden provocar incrementos en los costos o desbordamiento del proyecto </a:t>
            </a:r>
          </a:p>
          <a:p>
            <a:pPr marL="285750" indent="-285750">
              <a:buFont typeface="Arial" panose="020B0604020202020204" pitchFamily="34" charset="0"/>
              <a:buChar char="•"/>
            </a:pPr>
            <a:r>
              <a:rPr lang="es-MX" dirty="0"/>
              <a:t>La identificación y la gestión de riesgos se deben realizar a través de todas las fases del proyecto. </a:t>
            </a:r>
          </a:p>
          <a:p>
            <a:endParaRPr lang="es-MX" dirty="0"/>
          </a:p>
          <a:p>
            <a:r>
              <a:rPr lang="es-MX" b="1" dirty="0"/>
              <a:t>Riesgos comunes: </a:t>
            </a:r>
            <a:r>
              <a:rPr lang="es-MX" dirty="0"/>
              <a:t>Cronogramas y presupuesto Irreales, desarrollo de funciones erróneas, desarrollo de interfaces de usuarios erróneas , cambios de requerimientos </a:t>
            </a:r>
          </a:p>
          <a:p>
            <a:endParaRPr lang="es-MX" dirty="0"/>
          </a:p>
          <a:p>
            <a:r>
              <a:rPr lang="es-MX" b="1" dirty="0"/>
              <a:t>Clasificación de los riesgos:</a:t>
            </a:r>
          </a:p>
          <a:p>
            <a:endParaRPr lang="es-MX" dirty="0"/>
          </a:p>
          <a:p>
            <a:pPr marL="342900" indent="-342900">
              <a:buAutoNum type="arabicPeriod"/>
            </a:pPr>
            <a:r>
              <a:rPr lang="es-MX" b="1" dirty="0"/>
              <a:t>Riesgos del proyecto: </a:t>
            </a:r>
            <a:r>
              <a:rPr lang="es-MX" dirty="0"/>
              <a:t>Afectan la calendarización o recursos del proyecto. </a:t>
            </a:r>
          </a:p>
          <a:p>
            <a:pPr marL="342900" indent="-342900">
              <a:buAutoNum type="arabicPeriod"/>
            </a:pPr>
            <a:endParaRPr lang="es-MX" b="1" dirty="0"/>
          </a:p>
          <a:p>
            <a:pPr marL="342900" indent="-342900">
              <a:buAutoNum type="arabicPeriod"/>
            </a:pPr>
            <a:r>
              <a:rPr lang="es-MX" b="1" dirty="0"/>
              <a:t>Riesgos del producto: </a:t>
            </a:r>
            <a:r>
              <a:rPr lang="es-MX" dirty="0"/>
              <a:t>Afectan a la calidad o rendimiento del software.</a:t>
            </a:r>
          </a:p>
          <a:p>
            <a:pPr marL="342900" indent="-342900">
              <a:buAutoNum type="arabicPeriod"/>
            </a:pPr>
            <a:endParaRPr lang="es-MX" dirty="0"/>
          </a:p>
          <a:p>
            <a:pPr marL="342900" indent="-342900">
              <a:buAutoNum type="arabicPeriod"/>
            </a:pPr>
            <a:r>
              <a:rPr lang="es-MX" b="1" dirty="0"/>
              <a:t>Riesgos del negocio: </a:t>
            </a:r>
            <a:r>
              <a:rPr lang="es-MX" dirty="0"/>
              <a:t>Afectan a la organización que desarrolla o suministra el software.</a:t>
            </a:r>
          </a:p>
        </p:txBody>
      </p:sp>
    </p:spTree>
    <p:extLst>
      <p:ext uri="{BB962C8B-B14F-4D97-AF65-F5344CB8AC3E}">
        <p14:creationId xmlns:p14="http://schemas.microsoft.com/office/powerpoint/2010/main" val="185563767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1F67-4927-D808-63A7-68D7E44269E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0AE9A66-BAB2-0C42-5FBF-DF348311C3C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EA6CEFE6-4E00-BA94-C343-A67AD7132A87}"/>
              </a:ext>
            </a:extLst>
          </p:cNvPr>
          <p:cNvSpPr txBox="1"/>
          <p:nvPr/>
        </p:nvSpPr>
        <p:spPr>
          <a:xfrm>
            <a:off x="128253" y="671691"/>
            <a:ext cx="11170146" cy="3693319"/>
          </a:xfrm>
          <a:prstGeom prst="rect">
            <a:avLst/>
          </a:prstGeom>
          <a:noFill/>
        </p:spPr>
        <p:txBody>
          <a:bodyPr wrap="square">
            <a:spAutoFit/>
          </a:bodyPr>
          <a:lstStyle/>
          <a:p>
            <a:endParaRPr lang="es-MX" b="1" dirty="0"/>
          </a:p>
          <a:p>
            <a:r>
              <a:rPr lang="es-MX" b="1" dirty="0"/>
              <a:t>Modelos de la ISO-IEC 25000</a:t>
            </a:r>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pic>
        <p:nvPicPr>
          <p:cNvPr id="3" name="Imagen 2">
            <a:extLst>
              <a:ext uri="{FF2B5EF4-FFF2-40B4-BE49-F238E27FC236}">
                <a16:creationId xmlns:a16="http://schemas.microsoft.com/office/drawing/2014/main" id="{657E39BC-6B19-FFF9-873A-2C660D518704}"/>
              </a:ext>
            </a:extLst>
          </p:cNvPr>
          <p:cNvPicPr>
            <a:picLocks noChangeAspect="1"/>
          </p:cNvPicPr>
          <p:nvPr/>
        </p:nvPicPr>
        <p:blipFill>
          <a:blip r:embed="rId3"/>
          <a:stretch>
            <a:fillRect/>
          </a:stretch>
        </p:blipFill>
        <p:spPr>
          <a:xfrm>
            <a:off x="128253" y="1460242"/>
            <a:ext cx="6163535" cy="1362265"/>
          </a:xfrm>
          <a:prstGeom prst="rect">
            <a:avLst/>
          </a:prstGeom>
        </p:spPr>
      </p:pic>
    </p:spTree>
    <p:extLst>
      <p:ext uri="{BB962C8B-B14F-4D97-AF65-F5344CB8AC3E}">
        <p14:creationId xmlns:p14="http://schemas.microsoft.com/office/powerpoint/2010/main" val="33595102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8241B-507D-D120-BC28-7E4CB43DCF9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B8F72AF-7ED9-4676-3251-ECC649DB858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27DEBF06-F9E4-17AD-870C-FEB14EDF33EC}"/>
              </a:ext>
            </a:extLst>
          </p:cNvPr>
          <p:cNvSpPr txBox="1"/>
          <p:nvPr/>
        </p:nvSpPr>
        <p:spPr>
          <a:xfrm>
            <a:off x="128253" y="671691"/>
            <a:ext cx="11170146" cy="6740307"/>
          </a:xfrm>
          <a:prstGeom prst="rect">
            <a:avLst/>
          </a:prstGeom>
          <a:noFill/>
        </p:spPr>
        <p:txBody>
          <a:bodyPr wrap="square">
            <a:spAutoFit/>
          </a:bodyPr>
          <a:lstStyle/>
          <a:p>
            <a:endParaRPr lang="es-MX" b="1" dirty="0"/>
          </a:p>
          <a:p>
            <a:r>
              <a:rPr lang="es-MX" b="1" dirty="0"/>
              <a:t>Modelos de la ISO-IEC 25000</a:t>
            </a:r>
          </a:p>
          <a:p>
            <a:endParaRPr lang="es-MX" b="1" dirty="0"/>
          </a:p>
          <a:p>
            <a:pPr marL="342900" indent="-342900">
              <a:buAutoNum type="arabicPeriod"/>
            </a:pPr>
            <a:r>
              <a:rPr lang="es-MX" b="1" dirty="0"/>
              <a:t>Modelo de calidad de producto: </a:t>
            </a:r>
            <a:r>
              <a:rPr lang="es-MX" dirty="0"/>
              <a:t>Analiza las características internas y externas del software</a:t>
            </a:r>
          </a:p>
          <a:p>
            <a:pPr marL="342900" indent="-342900">
              <a:buAutoNum type="arabicPeriod"/>
            </a:pPr>
            <a:endParaRPr lang="es-MX" dirty="0"/>
          </a:p>
          <a:p>
            <a:pPr marL="800100" lvl="1" indent="-342900">
              <a:buFont typeface="+mj-lt"/>
              <a:buAutoNum type="alphaLcParenR"/>
            </a:pPr>
            <a:r>
              <a:rPr lang="es-MX" b="1" dirty="0"/>
              <a:t>Adecuación Funcional: </a:t>
            </a:r>
            <a:r>
              <a:rPr lang="es-MX" dirty="0"/>
              <a:t>Qué tan bien el software cumple con las funciones requeridas.</a:t>
            </a:r>
          </a:p>
          <a:p>
            <a:pPr marL="800100" lvl="1" indent="-342900">
              <a:buFont typeface="+mj-lt"/>
              <a:buAutoNum type="alphaLcParenR"/>
            </a:pPr>
            <a:r>
              <a:rPr lang="es-MX" b="1" dirty="0"/>
              <a:t>Eficiencia de Desempeño: </a:t>
            </a:r>
            <a:r>
              <a:rPr lang="es-MX" dirty="0"/>
              <a:t>Que tan óptimo es el uso de recursos (tiempo, memoria, etc.).</a:t>
            </a:r>
          </a:p>
          <a:p>
            <a:pPr marL="800100" lvl="1" indent="-342900">
              <a:buFont typeface="+mj-lt"/>
              <a:buAutoNum type="alphaLcParenR"/>
            </a:pPr>
            <a:r>
              <a:rPr lang="es-MX" b="1" dirty="0"/>
              <a:t>Compatibilidad: </a:t>
            </a:r>
            <a:r>
              <a:rPr lang="es-MX" dirty="0"/>
              <a:t>Capacidad de funcionar con otros sistemas o entornos.</a:t>
            </a:r>
          </a:p>
          <a:p>
            <a:pPr marL="800100" lvl="1" indent="-342900">
              <a:buFont typeface="+mj-lt"/>
              <a:buAutoNum type="alphaLcParenR"/>
            </a:pPr>
            <a:r>
              <a:rPr lang="es-MX" b="1" dirty="0"/>
              <a:t>Usabilidad: </a:t>
            </a:r>
            <a:r>
              <a:rPr lang="es-MX" dirty="0"/>
              <a:t>Facilidad de uso y aprendizaje por parte del usuario.</a:t>
            </a:r>
          </a:p>
          <a:p>
            <a:pPr marL="800100" lvl="1" indent="-342900">
              <a:buFont typeface="+mj-lt"/>
              <a:buAutoNum type="alphaLcParenR"/>
            </a:pPr>
            <a:r>
              <a:rPr lang="es-MX" b="1" dirty="0"/>
              <a:t>Fiabilidad: </a:t>
            </a:r>
            <a:r>
              <a:rPr lang="es-MX" dirty="0"/>
              <a:t>Capacidad de mantener su funcionamiento sin fallos.</a:t>
            </a:r>
          </a:p>
          <a:p>
            <a:pPr marL="800100" lvl="1" indent="-342900">
              <a:buFont typeface="+mj-lt"/>
              <a:buAutoNum type="alphaLcParenR"/>
            </a:pPr>
            <a:r>
              <a:rPr lang="es-MX" b="1" dirty="0"/>
              <a:t>Seguridad</a:t>
            </a:r>
            <a:r>
              <a:rPr lang="es-MX" dirty="0"/>
              <a:t>: Protección frente a accesos no autorizados o pérdida de datos.</a:t>
            </a:r>
          </a:p>
          <a:p>
            <a:pPr marL="800100" lvl="1" indent="-342900">
              <a:buFont typeface="+mj-lt"/>
              <a:buAutoNum type="alphaLcParenR"/>
            </a:pPr>
            <a:r>
              <a:rPr lang="es-MX" b="1" dirty="0"/>
              <a:t>Mantenibilidad: </a:t>
            </a:r>
            <a:r>
              <a:rPr lang="es-MX" dirty="0"/>
              <a:t>Facilidad para ser modificado y corregido.</a:t>
            </a:r>
          </a:p>
          <a:p>
            <a:pPr marL="800100" lvl="1" indent="-342900">
              <a:buFont typeface="+mj-lt"/>
              <a:buAutoNum type="alphaLcParenR"/>
            </a:pPr>
            <a:r>
              <a:rPr lang="es-MX" b="1" dirty="0"/>
              <a:t>Portabilidad: </a:t>
            </a:r>
            <a:r>
              <a:rPr lang="es-MX" dirty="0"/>
              <a:t>Facilidad para ser trasladado a otros entornos o plataformas.</a:t>
            </a:r>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10051121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6ACA-12D8-AEC9-F728-33E05A57685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D667917-682D-0440-6A18-1CC1D037C07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071A0A30-9A4C-13E8-9474-5621D40011C2}"/>
              </a:ext>
            </a:extLst>
          </p:cNvPr>
          <p:cNvSpPr txBox="1"/>
          <p:nvPr/>
        </p:nvSpPr>
        <p:spPr>
          <a:xfrm>
            <a:off x="128253" y="671691"/>
            <a:ext cx="11170146" cy="3693319"/>
          </a:xfrm>
          <a:prstGeom prst="rect">
            <a:avLst/>
          </a:prstGeom>
          <a:noFill/>
        </p:spPr>
        <p:txBody>
          <a:bodyPr wrap="square">
            <a:spAutoFit/>
          </a:bodyPr>
          <a:lstStyle/>
          <a:p>
            <a:endParaRPr lang="es-MX" b="1" dirty="0"/>
          </a:p>
          <a:p>
            <a:r>
              <a:rPr lang="es-MX" b="1" dirty="0"/>
              <a:t>Modelos de la ISO-IEC 25000</a:t>
            </a:r>
          </a:p>
          <a:p>
            <a:endParaRPr lang="es-MX" b="1" dirty="0"/>
          </a:p>
          <a:p>
            <a:pPr marL="342900" indent="-342900">
              <a:buAutoNum type="arabicPeriod"/>
            </a:pPr>
            <a:r>
              <a:rPr lang="es-MX" b="1" dirty="0"/>
              <a:t>Modelo de calidad de producto: </a:t>
            </a:r>
            <a:r>
              <a:rPr lang="es-MX" dirty="0"/>
              <a:t>Analiza las características internas y externas del software</a:t>
            </a:r>
          </a:p>
          <a:p>
            <a:pPr marL="342900" indent="-342900">
              <a:buAutoNum type="arabicPeriod"/>
            </a:pPr>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pic>
        <p:nvPicPr>
          <p:cNvPr id="3" name="Imagen 2">
            <a:extLst>
              <a:ext uri="{FF2B5EF4-FFF2-40B4-BE49-F238E27FC236}">
                <a16:creationId xmlns:a16="http://schemas.microsoft.com/office/drawing/2014/main" id="{7EDAC146-9199-EB89-49C5-918188AF207F}"/>
              </a:ext>
            </a:extLst>
          </p:cNvPr>
          <p:cNvPicPr>
            <a:picLocks noChangeAspect="1"/>
          </p:cNvPicPr>
          <p:nvPr/>
        </p:nvPicPr>
        <p:blipFill>
          <a:blip r:embed="rId3"/>
          <a:srcRect t="4442"/>
          <a:stretch>
            <a:fillRect/>
          </a:stretch>
        </p:blipFill>
        <p:spPr>
          <a:xfrm>
            <a:off x="417353" y="2062064"/>
            <a:ext cx="10591945" cy="4396053"/>
          </a:xfrm>
          <a:prstGeom prst="rect">
            <a:avLst/>
          </a:prstGeom>
        </p:spPr>
      </p:pic>
    </p:spTree>
    <p:extLst>
      <p:ext uri="{BB962C8B-B14F-4D97-AF65-F5344CB8AC3E}">
        <p14:creationId xmlns:p14="http://schemas.microsoft.com/office/powerpoint/2010/main" val="42567203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4D002-DA52-A040-3A71-896D28D8A09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EB0CFD2-4E2B-DD78-5AC7-352450B50E4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4BC2BA8F-0582-B441-3390-397BD5B1965C}"/>
              </a:ext>
            </a:extLst>
          </p:cNvPr>
          <p:cNvSpPr txBox="1"/>
          <p:nvPr/>
        </p:nvSpPr>
        <p:spPr>
          <a:xfrm>
            <a:off x="128253" y="671691"/>
            <a:ext cx="11170146" cy="7294305"/>
          </a:xfrm>
          <a:prstGeom prst="rect">
            <a:avLst/>
          </a:prstGeom>
          <a:noFill/>
        </p:spPr>
        <p:txBody>
          <a:bodyPr wrap="square">
            <a:spAutoFit/>
          </a:bodyPr>
          <a:lstStyle/>
          <a:p>
            <a:endParaRPr lang="es-MX" b="1" dirty="0"/>
          </a:p>
          <a:p>
            <a:r>
              <a:rPr lang="es-MX" b="1" dirty="0"/>
              <a:t>Modelos de la ISO-IEC 25000</a:t>
            </a:r>
          </a:p>
          <a:p>
            <a:endParaRPr lang="es-MX" b="1" dirty="0"/>
          </a:p>
          <a:p>
            <a:pPr marL="342900" indent="-342900">
              <a:buFont typeface="+mj-lt"/>
              <a:buAutoNum type="arabicPeriod" startAt="2"/>
            </a:pPr>
            <a:r>
              <a:rPr lang="es-MX" b="1" dirty="0"/>
              <a:t>Modelo de calidad de datos: </a:t>
            </a:r>
            <a:r>
              <a:rPr lang="es-MX" dirty="0"/>
              <a:t>Define como evaluar la calidad de los datos que maneja un sistema de software. </a:t>
            </a:r>
            <a:endParaRPr lang="es-MX" b="1" dirty="0"/>
          </a:p>
          <a:p>
            <a:pPr marL="342900" indent="-342900">
              <a:buFont typeface="+mj-lt"/>
              <a:buAutoNum type="arabicPeriod" startAt="2"/>
            </a:pPr>
            <a:endParaRPr lang="es-MX" b="1" dirty="0"/>
          </a:p>
          <a:p>
            <a:r>
              <a:rPr lang="es-MX" b="1" dirty="0"/>
              <a:t>🔸 Características Intrínsecas</a:t>
            </a:r>
            <a:r>
              <a:rPr lang="es-MX" dirty="0"/>
              <a:t>: La calidad está en los propios datos, sin importar el contexto</a:t>
            </a:r>
          </a:p>
          <a:p>
            <a:endParaRPr lang="es-MX" b="1" dirty="0"/>
          </a:p>
          <a:p>
            <a:pPr marL="742950" lvl="1" indent="-285750">
              <a:buFont typeface="Arial" panose="020B0604020202020204" pitchFamily="34" charset="0"/>
              <a:buChar char="•"/>
            </a:pPr>
            <a:r>
              <a:rPr lang="es-MX" b="1" dirty="0"/>
              <a:t>Exactitud: </a:t>
            </a:r>
            <a:r>
              <a:rPr lang="es-MX" dirty="0"/>
              <a:t>Los datos reflejan correctamente el valor real.</a:t>
            </a:r>
          </a:p>
          <a:p>
            <a:pPr marL="742950" lvl="1" indent="-285750">
              <a:buFont typeface="Arial" panose="020B0604020202020204" pitchFamily="34" charset="0"/>
              <a:buChar char="•"/>
            </a:pPr>
            <a:r>
              <a:rPr lang="es-MX" b="1" dirty="0"/>
              <a:t>Credibilidad: </a:t>
            </a:r>
            <a:r>
              <a:rPr lang="es-MX" dirty="0"/>
              <a:t>Son confiables y verificados.</a:t>
            </a:r>
          </a:p>
          <a:p>
            <a:pPr marL="742950" lvl="1" indent="-285750">
              <a:buFont typeface="Arial" panose="020B0604020202020204" pitchFamily="34" charset="0"/>
              <a:buChar char="•"/>
            </a:pPr>
            <a:r>
              <a:rPr lang="es-MX" b="1" dirty="0"/>
              <a:t>Completitud: </a:t>
            </a:r>
            <a:r>
              <a:rPr lang="es-MX" dirty="0"/>
              <a:t>No falta información relevante.</a:t>
            </a:r>
          </a:p>
          <a:p>
            <a:pPr marL="742950" lvl="1" indent="-285750">
              <a:buFont typeface="Arial" panose="020B0604020202020204" pitchFamily="34" charset="0"/>
              <a:buChar char="•"/>
            </a:pPr>
            <a:r>
              <a:rPr lang="es-MX" b="1" dirty="0"/>
              <a:t>Consistencia: </a:t>
            </a:r>
            <a:r>
              <a:rPr lang="es-MX" dirty="0"/>
              <a:t>No hay contradicciones</a:t>
            </a:r>
          </a:p>
          <a:p>
            <a:pPr marL="742950" lvl="1" indent="-285750">
              <a:buFont typeface="Arial" panose="020B0604020202020204" pitchFamily="34" charset="0"/>
              <a:buChar char="•"/>
            </a:pPr>
            <a:r>
              <a:rPr lang="es-MX" b="1" dirty="0"/>
              <a:t>Actualidad: </a:t>
            </a:r>
            <a:r>
              <a:rPr lang="es-MX" dirty="0"/>
              <a:t>Están actualizados.</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27622693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A1BB6-6C5A-0CEC-790E-ED49DFDB122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4939770-31DB-9C6F-F559-4A8FC58EED1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 EN PROCESO Y PRODUCTO (PPQA)</a:t>
            </a:r>
            <a:endParaRPr lang="es-AR" dirty="0"/>
          </a:p>
        </p:txBody>
      </p:sp>
      <p:sp>
        <p:nvSpPr>
          <p:cNvPr id="7" name="CuadroTexto 6">
            <a:extLst>
              <a:ext uri="{FF2B5EF4-FFF2-40B4-BE49-F238E27FC236}">
                <a16:creationId xmlns:a16="http://schemas.microsoft.com/office/drawing/2014/main" id="{08D7FAEC-DF3A-0B40-B42D-78D58ED19C43}"/>
              </a:ext>
            </a:extLst>
          </p:cNvPr>
          <p:cNvSpPr txBox="1"/>
          <p:nvPr/>
        </p:nvSpPr>
        <p:spPr>
          <a:xfrm>
            <a:off x="128253" y="671691"/>
            <a:ext cx="11170146" cy="7294305"/>
          </a:xfrm>
          <a:prstGeom prst="rect">
            <a:avLst/>
          </a:prstGeom>
          <a:noFill/>
        </p:spPr>
        <p:txBody>
          <a:bodyPr wrap="square">
            <a:spAutoFit/>
          </a:bodyPr>
          <a:lstStyle/>
          <a:p>
            <a:endParaRPr lang="es-MX" b="1" dirty="0"/>
          </a:p>
          <a:p>
            <a:r>
              <a:rPr lang="es-MX" b="1" dirty="0"/>
              <a:t>Modelos de la ISO-IEC 25000</a:t>
            </a:r>
          </a:p>
          <a:p>
            <a:endParaRPr lang="es-MX" b="1" dirty="0"/>
          </a:p>
          <a:p>
            <a:pPr marL="342900" indent="-342900">
              <a:buFont typeface="+mj-lt"/>
              <a:buAutoNum type="arabicPeriod" startAt="2"/>
            </a:pPr>
            <a:r>
              <a:rPr lang="es-MX" b="1" dirty="0"/>
              <a:t>Modelo de calidad de datos</a:t>
            </a:r>
          </a:p>
          <a:p>
            <a:pPr marL="742950" lvl="1" indent="-285750">
              <a:buFont typeface="Arial" panose="020B0604020202020204" pitchFamily="34" charset="0"/>
              <a:buChar char="•"/>
            </a:pPr>
            <a:endParaRPr lang="es-MX" b="1" dirty="0"/>
          </a:p>
          <a:p>
            <a:r>
              <a:rPr lang="es-MX" b="1" dirty="0"/>
              <a:t>🔸 Características Contextuales: Dependen del uso que se le da a los datos</a:t>
            </a:r>
          </a:p>
          <a:p>
            <a:pPr lvl="1"/>
            <a:endParaRPr lang="es-MX" dirty="0"/>
          </a:p>
          <a:p>
            <a:pPr marL="742950" lvl="1" indent="-285750">
              <a:buFont typeface="Arial" panose="020B0604020202020204" pitchFamily="34" charset="0"/>
              <a:buChar char="•"/>
            </a:pPr>
            <a:r>
              <a:rPr lang="es-MX" b="1" dirty="0"/>
              <a:t>Conformidad: </a:t>
            </a:r>
            <a:r>
              <a:rPr lang="es-MX" dirty="0"/>
              <a:t>Tienen atributos que se adhieren a estándares o normativas referentes a calidad</a:t>
            </a:r>
          </a:p>
          <a:p>
            <a:pPr marL="742950" lvl="1" indent="-285750">
              <a:buFont typeface="Arial" panose="020B0604020202020204" pitchFamily="34" charset="0"/>
              <a:buChar char="•"/>
            </a:pPr>
            <a:r>
              <a:rPr lang="es-MX" b="1" dirty="0"/>
              <a:t>Relevancia: </a:t>
            </a:r>
            <a:r>
              <a:rPr lang="es-MX" dirty="0"/>
              <a:t>Son útiles para la tarea en curso.</a:t>
            </a:r>
          </a:p>
          <a:p>
            <a:pPr marL="742950" lvl="1" indent="-285750">
              <a:buFont typeface="Arial" panose="020B0604020202020204" pitchFamily="34" charset="0"/>
              <a:buChar char="•"/>
            </a:pPr>
            <a:r>
              <a:rPr lang="es-MX" b="1" dirty="0"/>
              <a:t>Accesibilidad: </a:t>
            </a:r>
            <a:r>
              <a:rPr lang="es-MX" dirty="0"/>
              <a:t>Se pueden obtener fácilmente</a:t>
            </a:r>
          </a:p>
          <a:p>
            <a:pPr marL="742950" lvl="1" indent="-285750">
              <a:buFont typeface="Arial" panose="020B0604020202020204" pitchFamily="34" charset="0"/>
              <a:buChar char="•"/>
            </a:pPr>
            <a:r>
              <a:rPr lang="es-MX" b="1" dirty="0"/>
              <a:t>Confidencialidad: </a:t>
            </a:r>
            <a:r>
              <a:rPr lang="es-MX" dirty="0"/>
              <a:t>Protegidos frente a accesos no autorizados.</a:t>
            </a:r>
          </a:p>
          <a:p>
            <a:pPr marL="742950" lvl="1" indent="-285750">
              <a:buFont typeface="Arial" panose="020B0604020202020204" pitchFamily="34" charset="0"/>
              <a:buChar char="•"/>
            </a:pPr>
            <a:r>
              <a:rPr lang="es-MX" b="1" dirty="0"/>
              <a:t>Trazabilidad: </a:t>
            </a:r>
            <a:r>
              <a:rPr lang="es-MX" dirty="0"/>
              <a:t>Se puede seguir su origen y modificaciones</a:t>
            </a:r>
            <a:endParaRPr lang="es-MX" b="1" dirty="0"/>
          </a:p>
          <a:p>
            <a:pPr marL="742950" lvl="1" indent="-285750">
              <a:buFont typeface="Arial" panose="020B0604020202020204" pitchFamily="34" charset="0"/>
              <a:buChar char="•"/>
            </a:pPr>
            <a:r>
              <a:rPr lang="es-MX" b="1" dirty="0"/>
              <a:t>Precisión: </a:t>
            </a:r>
            <a:r>
              <a:rPr lang="es-MX" dirty="0"/>
              <a:t>Son suficientemente detallados.</a:t>
            </a:r>
          </a:p>
          <a:p>
            <a:pPr marL="742950" lvl="1" indent="-285750">
              <a:buFont typeface="Arial" panose="020B0604020202020204" pitchFamily="34" charset="0"/>
              <a:buChar char="•"/>
            </a:pPr>
            <a:r>
              <a:rPr lang="es-MX" b="1" dirty="0"/>
              <a:t>Disponibilidad:</a:t>
            </a:r>
            <a:r>
              <a:rPr lang="es-MX" dirty="0"/>
              <a:t> Están disponibles cuando se necesitan.</a:t>
            </a:r>
          </a:p>
          <a:p>
            <a:pPr marL="742950" lvl="1" indent="-285750">
              <a:buFont typeface="Arial" panose="020B0604020202020204" pitchFamily="34" charset="0"/>
              <a:buChar char="•"/>
            </a:pPr>
            <a:r>
              <a:rPr lang="es-MX" b="1" dirty="0"/>
              <a:t>Portabilidad: </a:t>
            </a:r>
            <a:r>
              <a:rPr lang="es-MX" dirty="0"/>
              <a:t>Pueden trasladarse entre sistemas sin pérdida de calidad. </a:t>
            </a:r>
          </a:p>
          <a:p>
            <a:pPr marL="742950" lvl="1" indent="-285750">
              <a:buFont typeface="Arial" panose="020B0604020202020204" pitchFamily="34" charset="0"/>
              <a:buChar char="•"/>
            </a:pPr>
            <a:r>
              <a:rPr lang="es-MX" b="1" dirty="0"/>
              <a:t>Recuperabilidad: </a:t>
            </a:r>
            <a:r>
              <a:rPr lang="es-MX" dirty="0"/>
              <a:t>Tienen atributos que permiten mantener y preservar un nivel específico de operaciones y calidad, incluso en caso de fallos.</a:t>
            </a:r>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670014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B4911-0A9F-62AC-44C5-1BF31BFD38D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CFA7E8D-0B8D-1A54-A7AC-AE8750F757E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CALIDAD DE PRODUCTO</a:t>
            </a:r>
            <a:endParaRPr lang="es-AR" dirty="0"/>
          </a:p>
        </p:txBody>
      </p:sp>
      <p:sp>
        <p:nvSpPr>
          <p:cNvPr id="7" name="CuadroTexto 6">
            <a:extLst>
              <a:ext uri="{FF2B5EF4-FFF2-40B4-BE49-F238E27FC236}">
                <a16:creationId xmlns:a16="http://schemas.microsoft.com/office/drawing/2014/main" id="{50D41769-75EC-12EB-2A36-D53FDBEF85D6}"/>
              </a:ext>
            </a:extLst>
          </p:cNvPr>
          <p:cNvSpPr txBox="1"/>
          <p:nvPr/>
        </p:nvSpPr>
        <p:spPr>
          <a:xfrm>
            <a:off x="128253" y="671691"/>
            <a:ext cx="11170146" cy="3693319"/>
          </a:xfrm>
          <a:prstGeom prst="rect">
            <a:avLst/>
          </a:prstGeom>
          <a:noFill/>
        </p:spPr>
        <p:txBody>
          <a:bodyPr wrap="square">
            <a:spAutoFit/>
          </a:bodyPr>
          <a:lstStyle/>
          <a:p>
            <a:endParaRPr lang="es-MX" b="1" dirty="0"/>
          </a:p>
          <a:p>
            <a:r>
              <a:rPr lang="es-MX" b="1" dirty="0"/>
              <a:t>Modelo de calidad de software MCALL: </a:t>
            </a:r>
            <a:r>
              <a:rPr lang="es-MX" dirty="0"/>
              <a:t>Clasifica los atributos de calidad en tres dimensiones:</a:t>
            </a:r>
          </a:p>
          <a:p>
            <a:endParaRPr lang="es-MX" b="1" dirty="0"/>
          </a:p>
          <a:p>
            <a:pPr marL="285750" indent="-285750">
              <a:buFont typeface="Arial" panose="020B0604020202020204" pitchFamily="34" charset="0"/>
              <a:buChar char="•"/>
            </a:pPr>
            <a:r>
              <a:rPr lang="es-MX" b="1" dirty="0"/>
              <a:t>Revisión del producto</a:t>
            </a:r>
            <a:r>
              <a:rPr lang="es-MX" dirty="0"/>
              <a:t>: Evalúa qué tan fácil es </a:t>
            </a:r>
            <a:r>
              <a:rPr lang="es-MX" b="1" dirty="0"/>
              <a:t>modificar, probar y mantener</a:t>
            </a:r>
            <a:r>
              <a:rPr lang="es-MX" dirty="0"/>
              <a:t> el software </a:t>
            </a:r>
          </a:p>
          <a:p>
            <a:pPr marL="285750" indent="-285750">
              <a:buFont typeface="Arial" panose="020B0604020202020204" pitchFamily="34" charset="0"/>
              <a:buChar char="•"/>
            </a:pPr>
            <a:r>
              <a:rPr lang="es-MX" b="1" dirty="0"/>
              <a:t>Operación del producto</a:t>
            </a:r>
            <a:r>
              <a:rPr lang="es-MX" dirty="0"/>
              <a:t>: Se enfoca en cómo funciona el software durante su uso</a:t>
            </a:r>
          </a:p>
          <a:p>
            <a:pPr marL="285750" indent="-285750">
              <a:buFont typeface="Arial" panose="020B0604020202020204" pitchFamily="34" charset="0"/>
              <a:buChar char="•"/>
            </a:pPr>
            <a:r>
              <a:rPr lang="es-MX" b="1" dirty="0"/>
              <a:t>Transición del producto</a:t>
            </a:r>
            <a:r>
              <a:rPr lang="es-MX" dirty="0"/>
              <a:t>: Analiza la capacidad del software para adaptarse a otros entornos o usos</a:t>
            </a:r>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pic>
        <p:nvPicPr>
          <p:cNvPr id="6" name="Imagen 5">
            <a:extLst>
              <a:ext uri="{FF2B5EF4-FFF2-40B4-BE49-F238E27FC236}">
                <a16:creationId xmlns:a16="http://schemas.microsoft.com/office/drawing/2014/main" id="{50F68157-B728-CED0-4B4D-155DFF962F38}"/>
              </a:ext>
            </a:extLst>
          </p:cNvPr>
          <p:cNvPicPr>
            <a:picLocks noChangeAspect="1"/>
          </p:cNvPicPr>
          <p:nvPr/>
        </p:nvPicPr>
        <p:blipFill>
          <a:blip r:embed="rId3"/>
          <a:stretch>
            <a:fillRect/>
          </a:stretch>
        </p:blipFill>
        <p:spPr>
          <a:xfrm>
            <a:off x="2356312" y="2693912"/>
            <a:ext cx="7479375" cy="3793765"/>
          </a:xfrm>
          <a:prstGeom prst="rect">
            <a:avLst/>
          </a:prstGeom>
        </p:spPr>
      </p:pic>
    </p:spTree>
    <p:extLst>
      <p:ext uri="{BB962C8B-B14F-4D97-AF65-F5344CB8AC3E}">
        <p14:creationId xmlns:p14="http://schemas.microsoft.com/office/powerpoint/2010/main" val="28989490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221ED-BC82-C4FC-A899-AC1160F593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C53C8EC-C983-3F05-5237-6152D5DD591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CALIDAD DE PRODUCTO</a:t>
            </a:r>
            <a:endParaRPr lang="es-AR" dirty="0"/>
          </a:p>
        </p:txBody>
      </p:sp>
      <p:sp>
        <p:nvSpPr>
          <p:cNvPr id="7" name="CuadroTexto 6">
            <a:extLst>
              <a:ext uri="{FF2B5EF4-FFF2-40B4-BE49-F238E27FC236}">
                <a16:creationId xmlns:a16="http://schemas.microsoft.com/office/drawing/2014/main" id="{316648AE-5F0D-EDF0-9B31-2BAA4B30106F}"/>
              </a:ext>
            </a:extLst>
          </p:cNvPr>
          <p:cNvSpPr txBox="1"/>
          <p:nvPr/>
        </p:nvSpPr>
        <p:spPr>
          <a:xfrm>
            <a:off x="128253" y="671691"/>
            <a:ext cx="11170146" cy="4801314"/>
          </a:xfrm>
          <a:prstGeom prst="rect">
            <a:avLst/>
          </a:prstGeom>
          <a:noFill/>
        </p:spPr>
        <p:txBody>
          <a:bodyPr wrap="square">
            <a:spAutoFit/>
          </a:bodyPr>
          <a:lstStyle/>
          <a:p>
            <a:endParaRPr lang="es-MX" b="1" dirty="0"/>
          </a:p>
          <a:p>
            <a:r>
              <a:rPr lang="es-MX" b="1" dirty="0"/>
              <a:t>Modelo de </a:t>
            </a:r>
            <a:r>
              <a:rPr lang="es-MX" b="1" dirty="0" err="1"/>
              <a:t>Barbacci</a:t>
            </a:r>
            <a:r>
              <a:rPr lang="es-MX" b="1" dirty="0"/>
              <a:t>/SEI</a:t>
            </a:r>
            <a:r>
              <a:rPr lang="es-MX" dirty="0"/>
              <a:t>: Se utiliza para analizar la calidad de software considerando tres atributos: Performance, Seguridad y Confiabilidad, no siempre es posible maximizar todo a la vez, se deben hacer compromisos para lograr una solución de calidad balancead</a:t>
            </a:r>
          </a:p>
          <a:p>
            <a:endParaRPr lang="es-MX" dirty="0"/>
          </a:p>
          <a:p>
            <a:pPr marL="285750" indent="-285750">
              <a:buFont typeface="Arial" panose="020B0604020202020204" pitchFamily="34" charset="0"/>
              <a:buChar char="•"/>
            </a:pPr>
            <a:r>
              <a:rPr lang="es-MX" dirty="0"/>
              <a:t>Los </a:t>
            </a:r>
            <a:r>
              <a:rPr lang="es-MX" b="1" dirty="0"/>
              <a:t>puntos blancos</a:t>
            </a:r>
            <a:r>
              <a:rPr lang="es-MX" dirty="0"/>
              <a:t> muestran soluciones </a:t>
            </a:r>
            <a:r>
              <a:rPr lang="es-MX" b="1" dirty="0"/>
              <a:t>óptimas locales</a:t>
            </a:r>
            <a:r>
              <a:rPr lang="es-MX" dirty="0"/>
              <a:t>, que maximizan </a:t>
            </a:r>
            <a:r>
              <a:rPr lang="es-MX" b="1" dirty="0"/>
              <a:t>solo un </a:t>
            </a:r>
            <a:r>
              <a:rPr lang="es-MX" dirty="0"/>
              <a:t>atributo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a:t>
            </a:r>
            <a:r>
              <a:rPr lang="es-MX" b="1" dirty="0"/>
              <a:t>punto negro</a:t>
            </a:r>
            <a:r>
              <a:rPr lang="es-MX" dirty="0"/>
              <a:t> representa una solución </a:t>
            </a:r>
            <a:r>
              <a:rPr lang="es-MX" b="1" dirty="0"/>
              <a:t>óptima global</a:t>
            </a:r>
            <a:r>
              <a:rPr lang="es-MX" dirty="0"/>
              <a:t>, donde se busca un equilibrio aceptable entre </a:t>
            </a:r>
            <a:r>
              <a:rPr lang="es-MX" b="1" dirty="0"/>
              <a:t>todos los atributos</a:t>
            </a:r>
          </a:p>
          <a:p>
            <a:pPr marL="285750" indent="-285750">
              <a:buFont typeface="Arial" panose="020B0604020202020204" pitchFamily="34" charset="0"/>
              <a:buChar char="•"/>
            </a:pPr>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pic>
        <p:nvPicPr>
          <p:cNvPr id="3" name="Imagen 2">
            <a:extLst>
              <a:ext uri="{FF2B5EF4-FFF2-40B4-BE49-F238E27FC236}">
                <a16:creationId xmlns:a16="http://schemas.microsoft.com/office/drawing/2014/main" id="{BE86FD95-9FEC-0092-B162-236AFD3E9643}"/>
              </a:ext>
            </a:extLst>
          </p:cNvPr>
          <p:cNvPicPr>
            <a:picLocks noChangeAspect="1"/>
          </p:cNvPicPr>
          <p:nvPr/>
        </p:nvPicPr>
        <p:blipFill>
          <a:blip r:embed="rId3"/>
          <a:stretch>
            <a:fillRect/>
          </a:stretch>
        </p:blipFill>
        <p:spPr>
          <a:xfrm>
            <a:off x="2470518" y="3280988"/>
            <a:ext cx="6477540" cy="3465045"/>
          </a:xfrm>
          <a:prstGeom prst="rect">
            <a:avLst/>
          </a:prstGeom>
        </p:spPr>
      </p:pic>
    </p:spTree>
    <p:extLst>
      <p:ext uri="{BB962C8B-B14F-4D97-AF65-F5344CB8AC3E}">
        <p14:creationId xmlns:p14="http://schemas.microsoft.com/office/powerpoint/2010/main" val="14107299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97A2B-D84B-6BA4-690D-1230E8AB7DE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39A7663-BB55-8496-B305-4CC3A7B8384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2827E1FC-2F21-24EF-FE2A-984CC44D72BF}"/>
              </a:ext>
            </a:extLst>
          </p:cNvPr>
          <p:cNvSpPr txBox="1"/>
          <p:nvPr/>
        </p:nvSpPr>
        <p:spPr>
          <a:xfrm>
            <a:off x="128253" y="671691"/>
            <a:ext cx="11170146" cy="4247317"/>
          </a:xfrm>
          <a:prstGeom prst="rect">
            <a:avLst/>
          </a:prstGeom>
          <a:noFill/>
        </p:spPr>
        <p:txBody>
          <a:bodyPr wrap="square">
            <a:spAutoFit/>
          </a:bodyPr>
          <a:lstStyle/>
          <a:p>
            <a:endParaRPr lang="es-MX" dirty="0"/>
          </a:p>
          <a:p>
            <a:r>
              <a:rPr lang="es-MX" b="1" dirty="0"/>
              <a:t>¿Qué es lo que se puede controlar en la organización?</a:t>
            </a:r>
          </a:p>
          <a:p>
            <a:endParaRPr lang="es-MX" b="1" dirty="0"/>
          </a:p>
          <a:p>
            <a:r>
              <a:rPr lang="es-MX" dirty="0"/>
              <a:t>El proceso de desarrollo es el único factor controlable en la organización para mejorar la calidad del software y su desempeño general.</a:t>
            </a:r>
          </a:p>
          <a:p>
            <a:endParaRPr lang="es-MX" dirty="0"/>
          </a:p>
          <a:p>
            <a:pPr marL="285750" indent="-285750">
              <a:buFont typeface="Arial" panose="020B0604020202020204" pitchFamily="34" charset="0"/>
              <a:buChar char="•"/>
            </a:pPr>
            <a:r>
              <a:rPr lang="es-MX" dirty="0"/>
              <a:t>Aunque las personas, el producto y el contexto varían y muchas veces no se pueden controlar, mejorar los procesos sí depende directamente de la organización y tiene un impacto directo en la calidad</a:t>
            </a:r>
          </a:p>
          <a:p>
            <a:endParaRPr lang="es-MX" b="1" dirty="0"/>
          </a:p>
          <a:p>
            <a:endParaRPr lang="es-MX" b="1" dirty="0"/>
          </a:p>
          <a:p>
            <a:endParaRPr lang="es-MX" b="1" dirty="0"/>
          </a:p>
          <a:p>
            <a:endParaRPr lang="es-MX" b="1" dirty="0"/>
          </a:p>
          <a:p>
            <a:endParaRPr lang="es-MX" b="1" dirty="0"/>
          </a:p>
          <a:p>
            <a:endParaRPr lang="es-MX" b="1" dirty="0"/>
          </a:p>
          <a:p>
            <a:endParaRPr lang="es-MX" b="1" dirty="0"/>
          </a:p>
        </p:txBody>
      </p:sp>
      <p:pic>
        <p:nvPicPr>
          <p:cNvPr id="5" name="Imagen 4">
            <a:extLst>
              <a:ext uri="{FF2B5EF4-FFF2-40B4-BE49-F238E27FC236}">
                <a16:creationId xmlns:a16="http://schemas.microsoft.com/office/drawing/2014/main" id="{D8BE530E-1EA9-9A2F-5A76-104F588AA955}"/>
              </a:ext>
            </a:extLst>
          </p:cNvPr>
          <p:cNvPicPr>
            <a:picLocks noChangeAspect="1"/>
          </p:cNvPicPr>
          <p:nvPr/>
        </p:nvPicPr>
        <p:blipFill>
          <a:blip r:embed="rId3"/>
          <a:stretch>
            <a:fillRect/>
          </a:stretch>
        </p:blipFill>
        <p:spPr>
          <a:xfrm>
            <a:off x="2839004" y="3429000"/>
            <a:ext cx="5748644" cy="2976521"/>
          </a:xfrm>
          <a:prstGeom prst="rect">
            <a:avLst/>
          </a:prstGeom>
        </p:spPr>
      </p:pic>
    </p:spTree>
    <p:extLst>
      <p:ext uri="{BB962C8B-B14F-4D97-AF65-F5344CB8AC3E}">
        <p14:creationId xmlns:p14="http://schemas.microsoft.com/office/powerpoint/2010/main" val="164059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8F2B-A41B-778A-2518-1775BD21C00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FA4E5B4-7F0F-509E-AC66-B71C4833E1F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E2BBBEB3-E9BF-E418-0B5D-52BDA914441F}"/>
              </a:ext>
            </a:extLst>
          </p:cNvPr>
          <p:cNvSpPr txBox="1"/>
          <p:nvPr/>
        </p:nvSpPr>
        <p:spPr>
          <a:xfrm>
            <a:off x="128253" y="671691"/>
            <a:ext cx="11170146" cy="6186309"/>
          </a:xfrm>
          <a:prstGeom prst="rect">
            <a:avLst/>
          </a:prstGeom>
          <a:noFill/>
        </p:spPr>
        <p:txBody>
          <a:bodyPr wrap="square">
            <a:spAutoFit/>
          </a:bodyPr>
          <a:lstStyle/>
          <a:p>
            <a:endParaRPr lang="es-MX" b="1" dirty="0"/>
          </a:p>
          <a:p>
            <a:r>
              <a:rPr lang="es-MX" b="1" dirty="0"/>
              <a:t>Como se aplica de forma práctica de la Calidad de Procesos</a:t>
            </a:r>
          </a:p>
          <a:p>
            <a:endParaRPr lang="es-MX" dirty="0"/>
          </a:p>
          <a:p>
            <a:pPr marL="342900" indent="-342900">
              <a:buFont typeface="+mj-lt"/>
              <a:buAutoNum type="arabicPeriod"/>
            </a:pPr>
            <a:r>
              <a:rPr lang="es-MX" dirty="0"/>
              <a:t>Se establecen procesos estándar, incluyendo:</a:t>
            </a:r>
          </a:p>
          <a:p>
            <a:pPr marL="342900" indent="-342900">
              <a:buFont typeface="+mj-lt"/>
              <a:buAutoNum type="arabicPeriod"/>
            </a:pPr>
            <a:endParaRPr lang="es-MX" dirty="0"/>
          </a:p>
          <a:p>
            <a:pPr marL="800100" lvl="1" indent="-342900">
              <a:buFont typeface="Arial" panose="020B0604020202020204" pitchFamily="34" charset="0"/>
              <a:buChar char="•"/>
            </a:pPr>
            <a:r>
              <a:rPr lang="es-MX" dirty="0"/>
              <a:t>Lineamientos claros para la realización de revisiones.</a:t>
            </a:r>
          </a:p>
          <a:p>
            <a:pPr marL="800100" lvl="1" indent="-342900">
              <a:buFont typeface="Arial" panose="020B0604020202020204" pitchFamily="34" charset="0"/>
              <a:buChar char="•"/>
            </a:pPr>
            <a:r>
              <a:rPr lang="es-MX" dirty="0"/>
              <a:t>Procedimientos definidos para la gestión de la configuración.</a:t>
            </a:r>
          </a:p>
          <a:p>
            <a:pPr lvl="1"/>
            <a:endParaRPr lang="es-MX" dirty="0"/>
          </a:p>
          <a:p>
            <a:pPr marL="342900" indent="-342900">
              <a:buFont typeface="+mj-lt"/>
              <a:buAutoNum type="arabicPeriod"/>
            </a:pPr>
            <a:r>
              <a:rPr lang="es-MX" dirty="0"/>
              <a:t>Se supervisa el proceso de desarrollo para garantizar el cumplimiento de dichos estándares.</a:t>
            </a:r>
          </a:p>
          <a:p>
            <a:pPr marL="342900" indent="-342900">
              <a:buFont typeface="+mj-lt"/>
              <a:buAutoNum type="arabicPeriod"/>
            </a:pPr>
            <a:endParaRPr lang="es-MX" dirty="0"/>
          </a:p>
          <a:p>
            <a:pPr marL="342900" indent="-342900">
              <a:buFont typeface="+mj-lt"/>
              <a:buAutoNum type="arabicPeriod"/>
            </a:pPr>
            <a:r>
              <a:rPr lang="es-MX" dirty="0"/>
              <a:t>Se informa periódicamente a la Administración de Proyectos y al responsable del software sobre el estado del proceso.</a:t>
            </a:r>
          </a:p>
          <a:p>
            <a:pPr marL="342900" indent="-342900">
              <a:buFont typeface="+mj-lt"/>
              <a:buAutoNum type="arabicPeriod"/>
            </a:pPr>
            <a:endParaRPr lang="es-MX" dirty="0"/>
          </a:p>
          <a:p>
            <a:pPr marL="342900" indent="-342900">
              <a:buFont typeface="+mj-lt"/>
              <a:buAutoNum type="arabicPeriod"/>
            </a:pPr>
            <a:r>
              <a:rPr lang="es-MX" dirty="0"/>
              <a:t>Se debe evitar el uso de prácticas inadecuadas, incluso si están formalmente documentadas en los estándares.</a:t>
            </a:r>
          </a:p>
          <a:p>
            <a:pPr marL="342900" indent="-342900">
              <a:buFont typeface="+mj-lt"/>
              <a:buAutoNum type="arabicPeriod"/>
            </a:pPr>
            <a:endParaRPr lang="es-MX" b="1" dirty="0"/>
          </a:p>
          <a:p>
            <a:pPr marL="342900" indent="-342900">
              <a:buFont typeface="+mj-lt"/>
              <a:buAutoNum type="arabicPeriod"/>
            </a:pPr>
            <a:endParaRPr lang="es-MX" b="1" dirty="0"/>
          </a:p>
          <a:p>
            <a:pPr marL="342900" indent="-342900">
              <a:buFont typeface="+mj-lt"/>
              <a:buAutoNum type="arabicPeriod"/>
            </a:pPr>
            <a:endParaRPr lang="es-MX" b="1" dirty="0"/>
          </a:p>
          <a:p>
            <a:pPr marL="342900" indent="-342900">
              <a:buFont typeface="+mj-lt"/>
              <a:buAutoNum type="arabicPeriod"/>
            </a:pPr>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25824248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5AF92-3B35-5E14-0BD0-F628B233A9D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E732EBF-5914-35C6-2A20-E0AE2E46308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pic>
        <p:nvPicPr>
          <p:cNvPr id="3" name="Imagen 2">
            <a:extLst>
              <a:ext uri="{FF2B5EF4-FFF2-40B4-BE49-F238E27FC236}">
                <a16:creationId xmlns:a16="http://schemas.microsoft.com/office/drawing/2014/main" id="{7B603D97-4305-ECD6-6490-AC57C89BA8B8}"/>
              </a:ext>
            </a:extLst>
          </p:cNvPr>
          <p:cNvPicPr>
            <a:picLocks noChangeAspect="1"/>
          </p:cNvPicPr>
          <p:nvPr/>
        </p:nvPicPr>
        <p:blipFill>
          <a:blip r:embed="rId3"/>
          <a:stretch>
            <a:fillRect/>
          </a:stretch>
        </p:blipFill>
        <p:spPr>
          <a:xfrm>
            <a:off x="1128589" y="980481"/>
            <a:ext cx="9934822" cy="5190308"/>
          </a:xfrm>
          <a:prstGeom prst="rect">
            <a:avLst/>
          </a:prstGeom>
        </p:spPr>
      </p:pic>
    </p:spTree>
    <p:extLst>
      <p:ext uri="{BB962C8B-B14F-4D97-AF65-F5344CB8AC3E}">
        <p14:creationId xmlns:p14="http://schemas.microsoft.com/office/powerpoint/2010/main" val="144321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ADF0-FF2D-05D9-8DEF-DC8525492D6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25E642A-9CDE-03B4-3ACA-F15F9FAE949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GESTIÓN DE RIESGOS</a:t>
            </a:r>
            <a:endParaRPr lang="es-AR" dirty="0"/>
          </a:p>
        </p:txBody>
      </p:sp>
      <p:sp>
        <p:nvSpPr>
          <p:cNvPr id="5" name="CuadroTexto 4">
            <a:extLst>
              <a:ext uri="{FF2B5EF4-FFF2-40B4-BE49-F238E27FC236}">
                <a16:creationId xmlns:a16="http://schemas.microsoft.com/office/drawing/2014/main" id="{C175A713-62F1-98BD-1BB8-11C70895278D}"/>
              </a:ext>
            </a:extLst>
          </p:cNvPr>
          <p:cNvSpPr txBox="1"/>
          <p:nvPr/>
        </p:nvSpPr>
        <p:spPr>
          <a:xfrm>
            <a:off x="403123" y="1140993"/>
            <a:ext cx="9478296" cy="646331"/>
          </a:xfrm>
          <a:prstGeom prst="rect">
            <a:avLst/>
          </a:prstGeom>
          <a:noFill/>
        </p:spPr>
        <p:txBody>
          <a:bodyPr wrap="square">
            <a:spAutoFit/>
          </a:bodyPr>
          <a:lstStyle/>
          <a:p>
            <a:r>
              <a:rPr lang="es-MX" b="1" dirty="0"/>
              <a:t>Exposición al riesgo</a:t>
            </a:r>
          </a:p>
          <a:p>
            <a:endParaRPr lang="es-MX" dirty="0"/>
          </a:p>
        </p:txBody>
      </p:sp>
      <p:pic>
        <p:nvPicPr>
          <p:cNvPr id="3" name="Imagen 2">
            <a:extLst>
              <a:ext uri="{FF2B5EF4-FFF2-40B4-BE49-F238E27FC236}">
                <a16:creationId xmlns:a16="http://schemas.microsoft.com/office/drawing/2014/main" id="{07BB8728-AD91-29E7-C097-7CF3800CDAC0}"/>
              </a:ext>
            </a:extLst>
          </p:cNvPr>
          <p:cNvPicPr>
            <a:picLocks noChangeAspect="1"/>
          </p:cNvPicPr>
          <p:nvPr/>
        </p:nvPicPr>
        <p:blipFill>
          <a:blip r:embed="rId2"/>
          <a:stretch>
            <a:fillRect/>
          </a:stretch>
        </p:blipFill>
        <p:spPr>
          <a:xfrm>
            <a:off x="1443960" y="2279388"/>
            <a:ext cx="9304080" cy="3641779"/>
          </a:xfrm>
          <a:prstGeom prst="rect">
            <a:avLst/>
          </a:prstGeom>
        </p:spPr>
      </p:pic>
      <p:sp>
        <p:nvSpPr>
          <p:cNvPr id="7" name="CuadroTexto 6">
            <a:extLst>
              <a:ext uri="{FF2B5EF4-FFF2-40B4-BE49-F238E27FC236}">
                <a16:creationId xmlns:a16="http://schemas.microsoft.com/office/drawing/2014/main" id="{9E2AC73F-85DB-A81E-D784-04F9294678E1}"/>
              </a:ext>
            </a:extLst>
          </p:cNvPr>
          <p:cNvSpPr txBox="1"/>
          <p:nvPr/>
        </p:nvSpPr>
        <p:spPr>
          <a:xfrm>
            <a:off x="403123" y="1562932"/>
            <a:ext cx="7246374" cy="923330"/>
          </a:xfrm>
          <a:prstGeom prst="rect">
            <a:avLst/>
          </a:prstGeom>
          <a:noFill/>
        </p:spPr>
        <p:txBody>
          <a:bodyPr wrap="square">
            <a:spAutoFit/>
          </a:bodyPr>
          <a:lstStyle/>
          <a:p>
            <a:r>
              <a:rPr lang="es-MX" dirty="0"/>
              <a:t>Es la amenaza total del riesgo, el producto de la probabilidad de ocurrencia del riesgo por el impacto que generará si se convierte en problema.</a:t>
            </a:r>
            <a:endParaRPr lang="es-AR" dirty="0"/>
          </a:p>
        </p:txBody>
      </p:sp>
    </p:spTree>
    <p:extLst>
      <p:ext uri="{BB962C8B-B14F-4D97-AF65-F5344CB8AC3E}">
        <p14:creationId xmlns:p14="http://schemas.microsoft.com/office/powerpoint/2010/main" val="406773148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4748E-9494-7DD3-0773-2D038FCF0CC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617A855-9C14-BFE0-B31D-FC02BDFED93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a:t>
            </a:r>
            <a:endParaRPr lang="es-AR" dirty="0"/>
          </a:p>
        </p:txBody>
      </p:sp>
      <p:sp>
        <p:nvSpPr>
          <p:cNvPr id="7" name="CuadroTexto 6">
            <a:extLst>
              <a:ext uri="{FF2B5EF4-FFF2-40B4-BE49-F238E27FC236}">
                <a16:creationId xmlns:a16="http://schemas.microsoft.com/office/drawing/2014/main" id="{A163EE2A-C212-EBF6-E909-A78D23EDBD5D}"/>
              </a:ext>
            </a:extLst>
          </p:cNvPr>
          <p:cNvSpPr txBox="1"/>
          <p:nvPr/>
        </p:nvSpPr>
        <p:spPr>
          <a:xfrm>
            <a:off x="128253" y="671691"/>
            <a:ext cx="11170146" cy="4801314"/>
          </a:xfrm>
          <a:prstGeom prst="rect">
            <a:avLst/>
          </a:prstGeom>
          <a:noFill/>
        </p:spPr>
        <p:txBody>
          <a:bodyPr wrap="square">
            <a:spAutoFit/>
          </a:bodyPr>
          <a:lstStyle/>
          <a:p>
            <a:endParaRPr lang="es-MX" dirty="0"/>
          </a:p>
          <a:p>
            <a:r>
              <a:rPr lang="es-MX" b="1" dirty="0"/>
              <a:t>Aseguramiento de la calidad</a:t>
            </a:r>
          </a:p>
          <a:p>
            <a:endParaRPr lang="es-MX" b="1" dirty="0"/>
          </a:p>
          <a:p>
            <a:r>
              <a:rPr lang="es-MX" dirty="0"/>
              <a:t>Es un conjunto de actividades planificadas que se aplican durante el proceso de desarrollo de software para garantizar que el producto </a:t>
            </a:r>
            <a:r>
              <a:rPr lang="es-MX" b="1" dirty="0"/>
              <a:t>cumpla con los requisitos de calidad esperados.</a:t>
            </a:r>
          </a:p>
          <a:p>
            <a:endParaRPr lang="es-MX" b="1" dirty="0"/>
          </a:p>
          <a:p>
            <a:pPr marL="285750" indent="-285750">
              <a:buFont typeface="Arial" panose="020B0604020202020204" pitchFamily="34" charset="0"/>
              <a:buChar char="•"/>
            </a:pPr>
            <a:r>
              <a:rPr lang="es-MX" dirty="0"/>
              <a:t>“Lo que no está controlado no está hecho“ No puede haber calidad sin control, por lo tanto, es fundamental definir, monitorear y mejorar los procesos</a:t>
            </a:r>
          </a:p>
          <a:p>
            <a:pPr marL="285750" indent="-285750">
              <a:buFont typeface="Arial" panose="020B0604020202020204" pitchFamily="34" charset="0"/>
              <a:buChar char="•"/>
            </a:pPr>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31787141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300E-2D0F-0D86-E7DD-41A1922369F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1499977-840B-1516-B8C6-626997C4B01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a:t>
            </a:r>
            <a:endParaRPr lang="es-AR" dirty="0"/>
          </a:p>
        </p:txBody>
      </p:sp>
      <p:sp>
        <p:nvSpPr>
          <p:cNvPr id="7" name="CuadroTexto 6">
            <a:extLst>
              <a:ext uri="{FF2B5EF4-FFF2-40B4-BE49-F238E27FC236}">
                <a16:creationId xmlns:a16="http://schemas.microsoft.com/office/drawing/2014/main" id="{338BC16E-C2EE-D656-3C27-50B4198BAB85}"/>
              </a:ext>
            </a:extLst>
          </p:cNvPr>
          <p:cNvSpPr txBox="1"/>
          <p:nvPr/>
        </p:nvSpPr>
        <p:spPr>
          <a:xfrm>
            <a:off x="128253" y="671691"/>
            <a:ext cx="11170146" cy="7848302"/>
          </a:xfrm>
          <a:prstGeom prst="rect">
            <a:avLst/>
          </a:prstGeom>
          <a:noFill/>
        </p:spPr>
        <p:txBody>
          <a:bodyPr wrap="square">
            <a:spAutoFit/>
          </a:bodyPr>
          <a:lstStyle/>
          <a:p>
            <a:endParaRPr lang="es-MX" dirty="0"/>
          </a:p>
          <a:p>
            <a:r>
              <a:rPr lang="es-MX" b="1" dirty="0"/>
              <a:t>Funciones del Aseguramiento de Calidad de Software</a:t>
            </a:r>
          </a:p>
          <a:p>
            <a:endParaRPr lang="es-MX" dirty="0"/>
          </a:p>
          <a:p>
            <a:pPr marL="342900" indent="-342900">
              <a:buAutoNum type="arabicPeriod"/>
            </a:pPr>
            <a:r>
              <a:rPr lang="es-MX" dirty="0"/>
              <a:t>Prácticas de Aseguramiento de Calidad: Desarrollo de herramientas adecuadas, técnicas, métodos y estándares que estén disponibles para realizar revisiones de Aseguramiento de Calidad. </a:t>
            </a:r>
          </a:p>
          <a:p>
            <a:pPr marL="342900" indent="-342900">
              <a:buAutoNum type="arabicPeriod"/>
            </a:pPr>
            <a:endParaRPr lang="es-MX" dirty="0"/>
          </a:p>
          <a:p>
            <a:pPr marL="342900" indent="-342900">
              <a:buAutoNum type="arabicPeriod"/>
            </a:pPr>
            <a:r>
              <a:rPr lang="es-MX" dirty="0"/>
              <a:t>Evaluación de la planificación del Proyecto de Software </a:t>
            </a:r>
          </a:p>
          <a:p>
            <a:pPr marL="342900" indent="-342900">
              <a:buAutoNum type="arabicPeriod"/>
            </a:pPr>
            <a:endParaRPr lang="es-MX" dirty="0"/>
          </a:p>
          <a:p>
            <a:pPr marL="342900" indent="-342900">
              <a:buAutoNum type="arabicPeriod"/>
            </a:pPr>
            <a:r>
              <a:rPr lang="es-MX" dirty="0"/>
              <a:t>Evaluación de Requerimientos</a:t>
            </a:r>
          </a:p>
          <a:p>
            <a:pPr marL="342900" indent="-342900">
              <a:buAutoNum type="arabicPeriod"/>
            </a:pPr>
            <a:endParaRPr lang="es-MX" dirty="0"/>
          </a:p>
          <a:p>
            <a:pPr marL="342900" indent="-342900">
              <a:buAutoNum type="arabicPeriod"/>
            </a:pPr>
            <a:r>
              <a:rPr lang="es-MX" dirty="0"/>
              <a:t>Evaluación del Proceso de Diseño </a:t>
            </a:r>
          </a:p>
          <a:p>
            <a:pPr marL="342900" indent="-342900">
              <a:buAutoNum type="arabicPeriod"/>
            </a:pPr>
            <a:endParaRPr lang="es-MX" dirty="0"/>
          </a:p>
          <a:p>
            <a:pPr marL="342900" indent="-342900">
              <a:buAutoNum type="arabicPeriod"/>
            </a:pPr>
            <a:r>
              <a:rPr lang="es-MX" dirty="0"/>
              <a:t>Evaluación de prácticas de programación </a:t>
            </a:r>
          </a:p>
          <a:p>
            <a:pPr marL="342900" indent="-342900">
              <a:buAutoNum type="arabicPeriod"/>
            </a:pPr>
            <a:endParaRPr lang="es-MX" dirty="0"/>
          </a:p>
          <a:p>
            <a:pPr marL="342900" indent="-342900">
              <a:buAutoNum type="arabicPeriod"/>
            </a:pPr>
            <a:r>
              <a:rPr lang="es-MX" dirty="0"/>
              <a:t>Evaluación del proceso de integración y prueba de software </a:t>
            </a:r>
          </a:p>
          <a:p>
            <a:pPr marL="342900" indent="-342900">
              <a:buAutoNum type="arabicPeriod"/>
            </a:pPr>
            <a:endParaRPr lang="es-MX" dirty="0"/>
          </a:p>
          <a:p>
            <a:pPr marL="342900" indent="-342900">
              <a:buAutoNum type="arabicPeriod"/>
            </a:pPr>
            <a:r>
              <a:rPr lang="es-MX" dirty="0"/>
              <a:t>Evaluación de procesos de planificación y control de proyectos </a:t>
            </a:r>
          </a:p>
          <a:p>
            <a:pPr marL="342900" indent="-342900">
              <a:buAutoNum type="arabicPeriod"/>
            </a:pPr>
            <a:endParaRPr lang="es-MX" dirty="0"/>
          </a:p>
          <a:p>
            <a:pPr marL="342900" indent="-342900">
              <a:buAutoNum type="arabicPeriod"/>
            </a:pPr>
            <a:r>
              <a:rPr lang="es-MX" dirty="0"/>
              <a:t>Adaptación de procedimientos de Aseguramiento de calidad a cada proyecto</a:t>
            </a:r>
          </a:p>
          <a:p>
            <a:pPr marL="285750" indent="-285750">
              <a:buFont typeface="Arial" panose="020B0604020202020204" pitchFamily="34" charset="0"/>
              <a:buChar char="•"/>
            </a:pPr>
            <a:endParaRPr lang="es-MX" dirty="0"/>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18059839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2DD2-019C-B4CE-56D2-9818ADE5BFC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04943F8-7951-411F-E694-006A8631C1B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ASEGURAMIENTO DE CALIDAD</a:t>
            </a:r>
            <a:endParaRPr lang="es-AR" dirty="0"/>
          </a:p>
        </p:txBody>
      </p:sp>
      <p:sp>
        <p:nvSpPr>
          <p:cNvPr id="7" name="CuadroTexto 6">
            <a:extLst>
              <a:ext uri="{FF2B5EF4-FFF2-40B4-BE49-F238E27FC236}">
                <a16:creationId xmlns:a16="http://schemas.microsoft.com/office/drawing/2014/main" id="{31F50C48-EB5A-CC19-99EB-4D718543B8C7}"/>
              </a:ext>
            </a:extLst>
          </p:cNvPr>
          <p:cNvSpPr txBox="1"/>
          <p:nvPr/>
        </p:nvSpPr>
        <p:spPr>
          <a:xfrm>
            <a:off x="128253" y="671691"/>
            <a:ext cx="9603576" cy="5355312"/>
          </a:xfrm>
          <a:prstGeom prst="rect">
            <a:avLst/>
          </a:prstGeom>
          <a:noFill/>
        </p:spPr>
        <p:txBody>
          <a:bodyPr wrap="square">
            <a:spAutoFit/>
          </a:bodyPr>
          <a:lstStyle/>
          <a:p>
            <a:endParaRPr lang="es-MX" dirty="0"/>
          </a:p>
          <a:p>
            <a:r>
              <a:rPr lang="es-MX" b="1" dirty="0"/>
              <a:t>Estándares del aseguramiento de Calidad: </a:t>
            </a:r>
            <a:r>
              <a:rPr lang="es-MX" dirty="0"/>
              <a:t>Pueden ser internacionales, nacionales, organizacionales o de proyecto.</a:t>
            </a:r>
          </a:p>
          <a:p>
            <a:endParaRPr lang="es-MX" dirty="0"/>
          </a:p>
          <a:p>
            <a:endParaRPr lang="es-MX" dirty="0"/>
          </a:p>
          <a:p>
            <a:pPr marL="285750" indent="-285750">
              <a:buFont typeface="Arial" panose="020B0604020202020204" pitchFamily="34" charset="0"/>
              <a:buChar char="•"/>
            </a:pPr>
            <a:r>
              <a:rPr lang="es-MX" b="1" dirty="0"/>
              <a:t>Estándares de Producto: </a:t>
            </a:r>
            <a:r>
              <a:rPr lang="es-MX" dirty="0"/>
              <a:t>Definen las características que todos componentes deberían exhibir, </a:t>
            </a:r>
            <a:r>
              <a:rPr lang="es-MX" dirty="0">
                <a:solidFill>
                  <a:srgbClr val="FF0000"/>
                </a:solidFill>
              </a:rPr>
              <a:t>ej. estilos de programación común.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Estándares de Procesos: </a:t>
            </a:r>
            <a:r>
              <a:rPr lang="es-MX" dirty="0"/>
              <a:t>Definen cómo deberían ser implementados los procesos de software. </a:t>
            </a:r>
            <a:r>
              <a:rPr lang="es-MX" dirty="0" err="1"/>
              <a:t>Ej</a:t>
            </a:r>
            <a:r>
              <a:rPr lang="es-MX" dirty="0"/>
              <a:t>: </a:t>
            </a:r>
            <a:r>
              <a:rPr lang="es-MX" dirty="0">
                <a:solidFill>
                  <a:srgbClr val="FF0000"/>
                </a:solidFill>
              </a:rPr>
              <a:t>Todo módulo de código debe ser revisado por al menos un desarrollador diferente al autor, antes de integrarse al repositorio. </a:t>
            </a:r>
          </a:p>
          <a:p>
            <a:endParaRPr lang="es-MX" b="1" dirty="0"/>
          </a:p>
          <a:p>
            <a:endParaRPr lang="es-MX" b="1" dirty="0"/>
          </a:p>
          <a:p>
            <a:endParaRPr lang="es-MX" b="1" dirty="0"/>
          </a:p>
          <a:p>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38234812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1B01-562D-EA74-CB14-D13DEB69692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9001361-7E5A-AB54-52EA-6A4C0CC07DB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04E95E42-6D1E-CBCC-A245-9DFDE76F8C88}"/>
              </a:ext>
            </a:extLst>
          </p:cNvPr>
          <p:cNvSpPr txBox="1"/>
          <p:nvPr/>
        </p:nvSpPr>
        <p:spPr>
          <a:xfrm>
            <a:off x="128253" y="671691"/>
            <a:ext cx="11170146" cy="6186309"/>
          </a:xfrm>
          <a:prstGeom prst="rect">
            <a:avLst/>
          </a:prstGeom>
          <a:noFill/>
        </p:spPr>
        <p:txBody>
          <a:bodyPr wrap="square">
            <a:spAutoFit/>
          </a:bodyPr>
          <a:lstStyle/>
          <a:p>
            <a:endParaRPr lang="es-MX" dirty="0"/>
          </a:p>
          <a:p>
            <a:r>
              <a:rPr lang="es-MX" b="1" dirty="0"/>
              <a:t>Administración de la calidad de software</a:t>
            </a:r>
          </a:p>
          <a:p>
            <a:endParaRPr lang="es-MX" dirty="0"/>
          </a:p>
          <a:p>
            <a:r>
              <a:rPr lang="es-MX" dirty="0"/>
              <a:t>Tiene como objetivo asegurar que el producto de software alcance los niveles de calidad requeridos, esto implica definir estándares y procesos de calidad adecuados, y garantizar su cumplimiento.</a:t>
            </a:r>
            <a:br>
              <a:rPr lang="es-MX" dirty="0"/>
            </a:br>
            <a:endParaRPr lang="es-MX" dirty="0"/>
          </a:p>
          <a:p>
            <a:pPr marL="285750" indent="-285750">
              <a:buFont typeface="Arial" panose="020B0604020202020204" pitchFamily="34" charset="0"/>
              <a:buChar char="•"/>
            </a:pPr>
            <a:r>
              <a:rPr lang="es-MX" dirty="0"/>
              <a:t>Debe fomentar una “cultura de calidad”, donde todos la asuman como responsabilidad compartida.</a:t>
            </a:r>
          </a:p>
          <a:p>
            <a:pPr marL="285750" indent="-285750">
              <a:buFont typeface="Arial" panose="020B0604020202020204" pitchFamily="34" charset="0"/>
              <a:buChar char="•"/>
            </a:pPr>
            <a:endParaRPr lang="es-MX" dirty="0"/>
          </a:p>
          <a:p>
            <a:endParaRPr lang="es-MX" b="1" dirty="0"/>
          </a:p>
          <a:p>
            <a:r>
              <a:rPr lang="es-MX" b="1" dirty="0"/>
              <a:t>Actividades de la administración de calidad de software</a:t>
            </a:r>
          </a:p>
          <a:p>
            <a:endParaRPr lang="es-MX" b="1" dirty="0"/>
          </a:p>
          <a:p>
            <a:pPr marL="342900" indent="-342900">
              <a:buAutoNum type="arabicPeriod"/>
            </a:pPr>
            <a:r>
              <a:rPr lang="es-MX" b="1" dirty="0"/>
              <a:t>Aseguramiento de Calidad</a:t>
            </a:r>
            <a:r>
              <a:rPr lang="es-MX" dirty="0"/>
              <a:t>: Establecer estándares y procedimientos organizacionales de calidad. </a:t>
            </a:r>
          </a:p>
          <a:p>
            <a:pPr marL="342900" indent="-342900">
              <a:buAutoNum type="arabicPeriod"/>
            </a:pPr>
            <a:endParaRPr lang="es-MX" dirty="0"/>
          </a:p>
          <a:p>
            <a:pPr marL="342900" indent="-342900">
              <a:buAutoNum type="arabicPeriod"/>
            </a:pPr>
            <a:r>
              <a:rPr lang="es-MX" b="1" dirty="0"/>
              <a:t>Planificación de Calidad: </a:t>
            </a:r>
            <a:r>
              <a:rPr lang="es-MX" dirty="0"/>
              <a:t>Seleccionar procedimientos y estándares aplicables para un proyecto en particular y modificarlos si fuera necesario. </a:t>
            </a:r>
          </a:p>
          <a:p>
            <a:pPr marL="342900" indent="-342900">
              <a:buAutoNum type="arabicPeriod"/>
            </a:pPr>
            <a:endParaRPr lang="es-MX" dirty="0"/>
          </a:p>
          <a:p>
            <a:pPr marL="342900" indent="-342900">
              <a:buAutoNum type="arabicPeriod"/>
            </a:pPr>
            <a:r>
              <a:rPr lang="es-MX" b="1" dirty="0"/>
              <a:t>Control de Calidad: </a:t>
            </a:r>
            <a:r>
              <a:rPr lang="es-MX" dirty="0"/>
              <a:t>Asegurar que los procedimientos y estándares son respectados por el equipo de desarrollo</a:t>
            </a:r>
            <a:endParaRPr lang="es-MX" b="1" dirty="0"/>
          </a:p>
          <a:p>
            <a:endParaRPr lang="es-MX" b="1" dirty="0"/>
          </a:p>
          <a:p>
            <a:endParaRPr lang="es-MX" b="1" dirty="0"/>
          </a:p>
          <a:p>
            <a:endParaRPr lang="es-MX" b="1" dirty="0"/>
          </a:p>
          <a:p>
            <a:endParaRPr lang="es-MX" b="1" dirty="0"/>
          </a:p>
        </p:txBody>
      </p:sp>
    </p:spTree>
    <p:extLst>
      <p:ext uri="{BB962C8B-B14F-4D97-AF65-F5344CB8AC3E}">
        <p14:creationId xmlns:p14="http://schemas.microsoft.com/office/powerpoint/2010/main" val="18192948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B53C-DB7F-8BAC-E11E-E4407BA9214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615B05E-66DD-1C34-05DE-2B672FAC177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9EEAEC5C-B71A-BCA1-3707-A978310E1CC5}"/>
              </a:ext>
            </a:extLst>
          </p:cNvPr>
          <p:cNvSpPr txBox="1"/>
          <p:nvPr/>
        </p:nvSpPr>
        <p:spPr>
          <a:xfrm>
            <a:off x="128253" y="671691"/>
            <a:ext cx="11170146" cy="1754326"/>
          </a:xfrm>
          <a:prstGeom prst="rect">
            <a:avLst/>
          </a:prstGeom>
          <a:noFill/>
        </p:spPr>
        <p:txBody>
          <a:bodyPr wrap="square">
            <a:spAutoFit/>
          </a:bodyPr>
          <a:lstStyle/>
          <a:p>
            <a:endParaRPr lang="es-MX" dirty="0"/>
          </a:p>
          <a:p>
            <a:r>
              <a:rPr lang="es-MX" b="1" dirty="0"/>
              <a:t>Administración de la calidad de software</a:t>
            </a:r>
          </a:p>
          <a:p>
            <a:endParaRPr lang="es-MX" b="1" dirty="0"/>
          </a:p>
          <a:p>
            <a:r>
              <a:rPr lang="es-MX" dirty="0"/>
              <a:t>El </a:t>
            </a:r>
            <a:r>
              <a:rPr lang="es-MX" b="1" dirty="0"/>
              <a:t>proceso de administración de calidad</a:t>
            </a:r>
            <a:r>
              <a:rPr lang="es-MX" dirty="0"/>
              <a:t> interactúa paralelamente con el </a:t>
            </a:r>
            <a:r>
              <a:rPr lang="es-MX" b="1" dirty="0"/>
              <a:t>proceso de desarrollo de software</a:t>
            </a:r>
            <a:r>
              <a:rPr lang="es-MX" dirty="0"/>
              <a:t>. En cada hito del desarrollo, se realiza una intervención del proceso de calidad, generando productos como estándares, el plan de calidad y distintos informes de revisión, avanzan retroalimentándose constantemente.</a:t>
            </a:r>
            <a:endParaRPr lang="es-MX" b="1" dirty="0"/>
          </a:p>
        </p:txBody>
      </p:sp>
      <p:pic>
        <p:nvPicPr>
          <p:cNvPr id="3" name="Imagen 2">
            <a:extLst>
              <a:ext uri="{FF2B5EF4-FFF2-40B4-BE49-F238E27FC236}">
                <a16:creationId xmlns:a16="http://schemas.microsoft.com/office/drawing/2014/main" id="{0AACE706-7E50-8A93-02FF-EB70EF02D811}"/>
              </a:ext>
            </a:extLst>
          </p:cNvPr>
          <p:cNvPicPr>
            <a:picLocks noChangeAspect="1"/>
          </p:cNvPicPr>
          <p:nvPr/>
        </p:nvPicPr>
        <p:blipFill>
          <a:blip r:embed="rId3"/>
          <a:stretch>
            <a:fillRect/>
          </a:stretch>
        </p:blipFill>
        <p:spPr>
          <a:xfrm>
            <a:off x="1686827" y="3128645"/>
            <a:ext cx="8818345" cy="3111095"/>
          </a:xfrm>
          <a:prstGeom prst="rect">
            <a:avLst/>
          </a:prstGeom>
        </p:spPr>
      </p:pic>
    </p:spTree>
    <p:extLst>
      <p:ext uri="{BB962C8B-B14F-4D97-AF65-F5344CB8AC3E}">
        <p14:creationId xmlns:p14="http://schemas.microsoft.com/office/powerpoint/2010/main" val="38756886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878FF-88FA-A310-DA50-3C79AEE694A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AC9CA6F-6782-44D1-EDF9-9D01C9E873E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1648CD9C-B70E-6141-7918-B29F1C620FF5}"/>
              </a:ext>
            </a:extLst>
          </p:cNvPr>
          <p:cNvSpPr txBox="1"/>
          <p:nvPr/>
        </p:nvSpPr>
        <p:spPr>
          <a:xfrm>
            <a:off x="128253" y="671691"/>
            <a:ext cx="11170146" cy="1754326"/>
          </a:xfrm>
          <a:prstGeom prst="rect">
            <a:avLst/>
          </a:prstGeom>
          <a:noFill/>
        </p:spPr>
        <p:txBody>
          <a:bodyPr wrap="square">
            <a:spAutoFit/>
          </a:bodyPr>
          <a:lstStyle/>
          <a:p>
            <a:endParaRPr lang="es-MX" dirty="0"/>
          </a:p>
          <a:p>
            <a:r>
              <a:rPr lang="es-MX" b="1" dirty="0"/>
              <a:t>Procesos basados en calidad</a:t>
            </a:r>
          </a:p>
          <a:p>
            <a:endParaRPr lang="es-MX" b="1" dirty="0"/>
          </a:p>
          <a:p>
            <a:r>
              <a:rPr lang="es-MX" dirty="0"/>
              <a:t>En el ciclo de procesos basado en la calidad. Se inicia con la definición de procesos, se desarrolla el producto y luego se evalúa su calidad. Si la calidad no es la esperada, se mejoran los procesos y el ciclo de desarrollo y evaluación se repite. Caso contrario los procesos se estandarizan.</a:t>
            </a:r>
          </a:p>
        </p:txBody>
      </p:sp>
      <p:pic>
        <p:nvPicPr>
          <p:cNvPr id="5" name="Imagen 4">
            <a:extLst>
              <a:ext uri="{FF2B5EF4-FFF2-40B4-BE49-F238E27FC236}">
                <a16:creationId xmlns:a16="http://schemas.microsoft.com/office/drawing/2014/main" id="{A9D31D37-FE3B-E831-443C-DCE424F39A72}"/>
              </a:ext>
            </a:extLst>
          </p:cNvPr>
          <p:cNvPicPr>
            <a:picLocks noChangeAspect="1"/>
          </p:cNvPicPr>
          <p:nvPr/>
        </p:nvPicPr>
        <p:blipFill>
          <a:blip r:embed="rId3"/>
          <a:srcRect t="21796"/>
          <a:stretch>
            <a:fillRect/>
          </a:stretch>
        </p:blipFill>
        <p:spPr>
          <a:xfrm>
            <a:off x="1401037" y="2891077"/>
            <a:ext cx="8830091" cy="3081813"/>
          </a:xfrm>
          <a:prstGeom prst="rect">
            <a:avLst/>
          </a:prstGeom>
        </p:spPr>
      </p:pic>
    </p:spTree>
    <p:extLst>
      <p:ext uri="{BB962C8B-B14F-4D97-AF65-F5344CB8AC3E}">
        <p14:creationId xmlns:p14="http://schemas.microsoft.com/office/powerpoint/2010/main" val="41089633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5B90C-3CDC-5D55-7AAC-E344622CDCE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CE33E0C-2CCF-EE84-73AE-1CEE2CB877C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PPQA</a:t>
            </a:r>
            <a:endParaRPr lang="es-AR" dirty="0"/>
          </a:p>
        </p:txBody>
      </p:sp>
      <p:sp>
        <p:nvSpPr>
          <p:cNvPr id="7" name="CuadroTexto 6">
            <a:extLst>
              <a:ext uri="{FF2B5EF4-FFF2-40B4-BE49-F238E27FC236}">
                <a16:creationId xmlns:a16="http://schemas.microsoft.com/office/drawing/2014/main" id="{8502CE2B-12BC-E297-476F-4492AB2E88F1}"/>
              </a:ext>
            </a:extLst>
          </p:cNvPr>
          <p:cNvSpPr txBox="1"/>
          <p:nvPr/>
        </p:nvSpPr>
        <p:spPr>
          <a:xfrm>
            <a:off x="128253" y="671691"/>
            <a:ext cx="11170146" cy="4801314"/>
          </a:xfrm>
          <a:prstGeom prst="rect">
            <a:avLst/>
          </a:prstGeom>
          <a:noFill/>
        </p:spPr>
        <p:txBody>
          <a:bodyPr wrap="square">
            <a:spAutoFit/>
          </a:bodyPr>
          <a:lstStyle/>
          <a:p>
            <a:endParaRPr lang="es-MX" dirty="0"/>
          </a:p>
          <a:p>
            <a:r>
              <a:rPr lang="es-MX" b="1" dirty="0"/>
              <a:t>Reporte del grupo de aseguramiento de calidad (GAC)</a:t>
            </a:r>
          </a:p>
          <a:p>
            <a:endParaRPr lang="es-MX" dirty="0"/>
          </a:p>
          <a:p>
            <a:r>
              <a:rPr lang="es-MX" dirty="0"/>
              <a:t>El </a:t>
            </a:r>
            <a:r>
              <a:rPr lang="es-MX" b="1" dirty="0"/>
              <a:t>GAC </a:t>
            </a:r>
            <a:r>
              <a:rPr lang="es-MX" dirty="0"/>
              <a:t>tiene como función principal verificar que se cumplan los estándares y procesos de calidad en el desarrollo de software, para poder hacerlo de forma objetiva debe mantener su independencia respecto al equipo de gestión de proyectos.</a:t>
            </a:r>
          </a:p>
          <a:p>
            <a:endParaRPr lang="es-MX" dirty="0"/>
          </a:p>
          <a:p>
            <a:pPr marL="285750" indent="-285750">
              <a:buFont typeface="Arial" panose="020B0604020202020204" pitchFamily="34" charset="0"/>
              <a:buChar char="•"/>
            </a:pPr>
            <a:r>
              <a:rPr lang="es-MX" dirty="0"/>
              <a:t>No debe reportar al Gerente de Proyectos, ya que este podría tener intereses en plazos o costos que entren en conflicto con los objetivos de calidad.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Se recomienda no hay más de un nivel jerárquico entre el GAC y la gerencia de primer nivel, para intervenir eficazmente</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GAC debería reportar a una persona realmente comprometida con la calidad del software</a:t>
            </a:r>
          </a:p>
          <a:p>
            <a:endParaRPr lang="es-MX" b="1" dirty="0"/>
          </a:p>
          <a:p>
            <a:endParaRPr lang="es-MX" b="1" dirty="0"/>
          </a:p>
          <a:p>
            <a:endParaRPr lang="es-MX" b="1" dirty="0"/>
          </a:p>
        </p:txBody>
      </p:sp>
    </p:spTree>
    <p:extLst>
      <p:ext uri="{BB962C8B-B14F-4D97-AF65-F5344CB8AC3E}">
        <p14:creationId xmlns:p14="http://schemas.microsoft.com/office/powerpoint/2010/main" val="34973969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EAE3-B4DE-AC2B-9CCB-A63FDAF0DB1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7F51A31-3798-D2EF-6316-7A67CEC16C2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PLANIFICACIÓN DE LA CALIDAD</a:t>
            </a:r>
            <a:endParaRPr lang="es-AR" dirty="0"/>
          </a:p>
        </p:txBody>
      </p:sp>
      <p:sp>
        <p:nvSpPr>
          <p:cNvPr id="7" name="CuadroTexto 6">
            <a:extLst>
              <a:ext uri="{FF2B5EF4-FFF2-40B4-BE49-F238E27FC236}">
                <a16:creationId xmlns:a16="http://schemas.microsoft.com/office/drawing/2014/main" id="{A023732C-9C33-787E-F127-C3FB5175350E}"/>
              </a:ext>
            </a:extLst>
          </p:cNvPr>
          <p:cNvSpPr txBox="1"/>
          <p:nvPr/>
        </p:nvSpPr>
        <p:spPr>
          <a:xfrm>
            <a:off x="128253" y="671691"/>
            <a:ext cx="11170146" cy="3139321"/>
          </a:xfrm>
          <a:prstGeom prst="rect">
            <a:avLst/>
          </a:prstGeom>
          <a:noFill/>
        </p:spPr>
        <p:txBody>
          <a:bodyPr wrap="square">
            <a:spAutoFit/>
          </a:bodyPr>
          <a:lstStyle/>
          <a:p>
            <a:endParaRPr lang="es-MX" dirty="0"/>
          </a:p>
          <a:p>
            <a:r>
              <a:rPr lang="es-MX" b="1" dirty="0"/>
              <a:t>Planificación de la calidad</a:t>
            </a:r>
          </a:p>
          <a:p>
            <a:endParaRPr lang="es-MX" b="1" dirty="0"/>
          </a:p>
          <a:p>
            <a:pPr marL="285750" indent="-285750">
              <a:buFont typeface="Arial" panose="020B0604020202020204" pitchFamily="34" charset="0"/>
              <a:buChar char="•"/>
            </a:pPr>
            <a:r>
              <a:rPr lang="es-MX" dirty="0"/>
              <a:t>Consiste en elaborar un plan de calidad que define los productos de calidad deseados y como serán evaluados , y define los atributos de calidad más significativos.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Debe definir el proceso de evaluación de la calidad y cuales estándares organizacionales deberían ser aplicados y también si es necesario utilizar nuevos estándares</a:t>
            </a:r>
            <a:endParaRPr lang="es-MX" b="1" dirty="0"/>
          </a:p>
          <a:p>
            <a:pPr marL="285750" indent="-285750">
              <a:buFont typeface="Arial" panose="020B0604020202020204" pitchFamily="34" charset="0"/>
              <a:buChar char="•"/>
            </a:pPr>
            <a:endParaRPr lang="es-MX" b="1" dirty="0"/>
          </a:p>
          <a:p>
            <a:endParaRPr lang="es-MX" b="1" dirty="0"/>
          </a:p>
          <a:p>
            <a:endParaRPr lang="es-MX" b="1" dirty="0"/>
          </a:p>
        </p:txBody>
      </p:sp>
    </p:spTree>
    <p:extLst>
      <p:ext uri="{BB962C8B-B14F-4D97-AF65-F5344CB8AC3E}">
        <p14:creationId xmlns:p14="http://schemas.microsoft.com/office/powerpoint/2010/main" val="121052459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0AD45-7ACB-732E-4055-82E66C7A5C2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A48AE32-9256-7EA9-FFD8-F3690AA8918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CONTROL DE LA CALIDAD</a:t>
            </a:r>
            <a:endParaRPr lang="es-AR" dirty="0"/>
          </a:p>
        </p:txBody>
      </p:sp>
      <p:sp>
        <p:nvSpPr>
          <p:cNvPr id="7" name="CuadroTexto 6">
            <a:extLst>
              <a:ext uri="{FF2B5EF4-FFF2-40B4-BE49-F238E27FC236}">
                <a16:creationId xmlns:a16="http://schemas.microsoft.com/office/drawing/2014/main" id="{709B02D1-CF78-304A-062E-CD0F2AB04B17}"/>
              </a:ext>
            </a:extLst>
          </p:cNvPr>
          <p:cNvSpPr txBox="1"/>
          <p:nvPr/>
        </p:nvSpPr>
        <p:spPr>
          <a:xfrm>
            <a:off x="128253" y="671691"/>
            <a:ext cx="11170146" cy="5632311"/>
          </a:xfrm>
          <a:prstGeom prst="rect">
            <a:avLst/>
          </a:prstGeom>
          <a:noFill/>
        </p:spPr>
        <p:txBody>
          <a:bodyPr wrap="square">
            <a:spAutoFit/>
          </a:bodyPr>
          <a:lstStyle/>
          <a:p>
            <a:endParaRPr lang="es-MX" dirty="0"/>
          </a:p>
          <a:p>
            <a:r>
              <a:rPr lang="es-MX" b="1" dirty="0"/>
              <a:t>Control de Calidad </a:t>
            </a:r>
          </a:p>
          <a:p>
            <a:endParaRPr lang="es-MX" dirty="0"/>
          </a:p>
          <a:p>
            <a:r>
              <a:rPr lang="es-MX" dirty="0"/>
              <a:t>Implica el control del proceso de desarrollo para asegurar que se siguen los estándares y procedimientos . Existen dos enfoques:</a:t>
            </a:r>
          </a:p>
          <a:p>
            <a:endParaRPr lang="es-MX" dirty="0"/>
          </a:p>
          <a:p>
            <a:pPr marL="342900" indent="-342900">
              <a:buAutoNum type="arabicPeriod"/>
            </a:pPr>
            <a:r>
              <a:rPr lang="es-MX" b="1" dirty="0"/>
              <a:t>Revisiones de Calidad: </a:t>
            </a:r>
            <a:r>
              <a:rPr lang="es-MX" dirty="0"/>
              <a:t>Es el principal método de validación de la calidad de un proceso o producto, un grupo examina parte del proceso o producto y su documentación para encontrar problemas. Existen 3 tipos de revisiones con diferentes objetivos </a:t>
            </a:r>
          </a:p>
          <a:p>
            <a:pPr marL="342900" indent="-342900">
              <a:buAutoNum type="arabicPeriod"/>
            </a:pPr>
            <a:endParaRPr lang="es-MX" dirty="0"/>
          </a:p>
          <a:p>
            <a:pPr marL="800100" lvl="1" indent="-342900">
              <a:buFont typeface="Arial" panose="020B0604020202020204" pitchFamily="34" charset="0"/>
              <a:buChar char="•"/>
            </a:pPr>
            <a:r>
              <a:rPr lang="es-MX" b="1" dirty="0"/>
              <a:t>Inspecciones para remoción de defectos (producto)</a:t>
            </a:r>
          </a:p>
          <a:p>
            <a:pPr marL="800100" lvl="1" indent="-342900">
              <a:buFont typeface="Arial" panose="020B0604020202020204" pitchFamily="34" charset="0"/>
              <a:buChar char="•"/>
            </a:pPr>
            <a:endParaRPr lang="es-MX" b="1" dirty="0"/>
          </a:p>
          <a:p>
            <a:pPr marL="800100" lvl="1" indent="-342900">
              <a:buFont typeface="Arial" panose="020B0604020202020204" pitchFamily="34" charset="0"/>
              <a:buChar char="•"/>
            </a:pPr>
            <a:r>
              <a:rPr lang="es-MX" b="1" dirty="0"/>
              <a:t>Revisiones para evaluación de progreso (producto y proceso) </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b="1" dirty="0"/>
              <a:t>Revisiones de Calidad (producto y estándares). </a:t>
            </a:r>
          </a:p>
          <a:p>
            <a:pPr marL="800100" lvl="1" indent="-342900">
              <a:buFont typeface="Arial" panose="020B0604020202020204" pitchFamily="34" charset="0"/>
              <a:buChar char="•"/>
            </a:pPr>
            <a:endParaRPr lang="es-MX" b="1" dirty="0"/>
          </a:p>
          <a:p>
            <a:pPr marL="342900" indent="-342900">
              <a:buAutoNum type="arabicPeriod"/>
            </a:pPr>
            <a:endParaRPr lang="es-MX" dirty="0"/>
          </a:p>
          <a:p>
            <a:pPr marL="342900" indent="-342900">
              <a:buAutoNum type="arabicPeriod"/>
            </a:pPr>
            <a:r>
              <a:rPr lang="es-MX" b="1" dirty="0"/>
              <a:t>Evaluaciones de Software Automáticas y mediciones. </a:t>
            </a:r>
          </a:p>
          <a:p>
            <a:endParaRPr lang="es-MX" b="1" dirty="0"/>
          </a:p>
          <a:p>
            <a:endParaRPr lang="es-MX" b="1" dirty="0"/>
          </a:p>
        </p:txBody>
      </p:sp>
    </p:spTree>
    <p:extLst>
      <p:ext uri="{BB962C8B-B14F-4D97-AF65-F5344CB8AC3E}">
        <p14:creationId xmlns:p14="http://schemas.microsoft.com/office/powerpoint/2010/main" val="195838674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9897F-74E6-29EC-DA66-455B95A16D5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024B95A-C4E9-26EF-F244-47651B34666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4D01F654-9589-40FC-9E6B-9EA85D5EB54D}"/>
              </a:ext>
            </a:extLst>
          </p:cNvPr>
          <p:cNvSpPr txBox="1"/>
          <p:nvPr/>
        </p:nvSpPr>
        <p:spPr>
          <a:xfrm>
            <a:off x="128253" y="681022"/>
            <a:ext cx="11170146" cy="2308324"/>
          </a:xfrm>
          <a:prstGeom prst="rect">
            <a:avLst/>
          </a:prstGeom>
          <a:noFill/>
        </p:spPr>
        <p:txBody>
          <a:bodyPr wrap="square">
            <a:spAutoFit/>
          </a:bodyPr>
          <a:lstStyle/>
          <a:p>
            <a:endParaRPr lang="es-MX" dirty="0"/>
          </a:p>
          <a:p>
            <a:r>
              <a:rPr lang="es-MX" b="1" dirty="0"/>
              <a:t>Modelos de mejora de procesos:</a:t>
            </a:r>
          </a:p>
          <a:p>
            <a:endParaRPr lang="es-MX" b="1" dirty="0"/>
          </a:p>
          <a:p>
            <a:pPr marL="342900" indent="-342900">
              <a:buAutoNum type="arabicPeriod"/>
            </a:pPr>
            <a:r>
              <a:rPr lang="en-US" b="1" dirty="0"/>
              <a:t>SPICE: </a:t>
            </a:r>
            <a:r>
              <a:rPr lang="en-US" dirty="0"/>
              <a:t>Software Process </a:t>
            </a:r>
            <a:r>
              <a:rPr lang="en-US" dirty="0" err="1"/>
              <a:t>Improvment</a:t>
            </a:r>
            <a:r>
              <a:rPr lang="en-US" dirty="0"/>
              <a:t> Capability Evaluation. </a:t>
            </a:r>
          </a:p>
          <a:p>
            <a:pPr marL="342900" indent="-342900">
              <a:buAutoNum type="arabicPeriod"/>
            </a:pPr>
            <a:endParaRPr lang="en-US" dirty="0"/>
          </a:p>
          <a:p>
            <a:pPr marL="342900" indent="-342900">
              <a:buAutoNum type="arabicPeriod"/>
            </a:pPr>
            <a:r>
              <a:rPr lang="en-US" b="1" dirty="0"/>
              <a:t>IDEAL: </a:t>
            </a:r>
            <a:r>
              <a:rPr lang="en-US" dirty="0"/>
              <a:t>Initiating, Diagnosing, Establishing, Acting, Leveraging</a:t>
            </a:r>
            <a:endParaRPr lang="es-MX" b="1" dirty="0"/>
          </a:p>
          <a:p>
            <a:endParaRPr lang="es-MX" b="1" dirty="0"/>
          </a:p>
          <a:p>
            <a:endParaRPr lang="es-MX" b="1" dirty="0"/>
          </a:p>
        </p:txBody>
      </p:sp>
      <p:pic>
        <p:nvPicPr>
          <p:cNvPr id="3" name="Imagen 2">
            <a:extLst>
              <a:ext uri="{FF2B5EF4-FFF2-40B4-BE49-F238E27FC236}">
                <a16:creationId xmlns:a16="http://schemas.microsoft.com/office/drawing/2014/main" id="{8C5134D9-86DE-F5B4-645A-96BD885EA50E}"/>
              </a:ext>
            </a:extLst>
          </p:cNvPr>
          <p:cNvPicPr>
            <a:picLocks noChangeAspect="1"/>
          </p:cNvPicPr>
          <p:nvPr/>
        </p:nvPicPr>
        <p:blipFill>
          <a:blip r:embed="rId3"/>
          <a:stretch>
            <a:fillRect/>
          </a:stretch>
        </p:blipFill>
        <p:spPr>
          <a:xfrm>
            <a:off x="2407318" y="3068092"/>
            <a:ext cx="5845659" cy="3202290"/>
          </a:xfrm>
          <a:prstGeom prst="rect">
            <a:avLst/>
          </a:prstGeom>
        </p:spPr>
      </p:pic>
    </p:spTree>
    <p:extLst>
      <p:ext uri="{BB962C8B-B14F-4D97-AF65-F5344CB8AC3E}">
        <p14:creationId xmlns:p14="http://schemas.microsoft.com/office/powerpoint/2010/main" val="206436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A083-406B-8723-CE84-56D90D63C6C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01A3351-F731-83BC-81C7-6827E697389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 DE SOFTWARE</a:t>
            </a:r>
            <a:endParaRPr lang="es-AR" dirty="0"/>
          </a:p>
        </p:txBody>
      </p:sp>
      <p:sp>
        <p:nvSpPr>
          <p:cNvPr id="5" name="CuadroTexto 4">
            <a:extLst>
              <a:ext uri="{FF2B5EF4-FFF2-40B4-BE49-F238E27FC236}">
                <a16:creationId xmlns:a16="http://schemas.microsoft.com/office/drawing/2014/main" id="{DF1A6133-B381-CA38-C466-88A4AD5254CF}"/>
              </a:ext>
            </a:extLst>
          </p:cNvPr>
          <p:cNvSpPr txBox="1"/>
          <p:nvPr/>
        </p:nvSpPr>
        <p:spPr>
          <a:xfrm>
            <a:off x="599768" y="1012723"/>
            <a:ext cx="7924800" cy="3693319"/>
          </a:xfrm>
          <a:prstGeom prst="rect">
            <a:avLst/>
          </a:prstGeom>
          <a:noFill/>
        </p:spPr>
        <p:txBody>
          <a:bodyPr wrap="square" rtlCol="0">
            <a:spAutoFit/>
          </a:bodyPr>
          <a:lstStyle/>
          <a:p>
            <a:r>
              <a:rPr lang="es-MX" b="1" dirty="0"/>
              <a:t>¿Qué características tiene un proceso de software?</a:t>
            </a:r>
          </a:p>
          <a:p>
            <a:endParaRPr lang="es-MX" b="1" dirty="0"/>
          </a:p>
          <a:p>
            <a:pPr marL="285750" indent="-285750">
              <a:buFont typeface="Arial" panose="020B0604020202020204" pitchFamily="34" charset="0"/>
              <a:buChar char="•"/>
            </a:pPr>
            <a:r>
              <a:rPr lang="es-MX" dirty="0"/>
              <a:t>Sus actividades varían dependiendo de la organización y el tipo de sistema que debe desarrollarse.</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Debe ser explícitamente modelado si va a ser administrado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elección del ciclo de vida depende de la estrategia y este debe permitir seleccionar los artefactos a producir, definir actividades y roles, y modelar conceptos.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involucrados utilizan herramientas y equipos para llevar a cabo los procedimientos.</a:t>
            </a:r>
            <a:endParaRPr lang="es-AR" b="1" dirty="0"/>
          </a:p>
        </p:txBody>
      </p:sp>
    </p:spTree>
    <p:extLst>
      <p:ext uri="{BB962C8B-B14F-4D97-AF65-F5344CB8AC3E}">
        <p14:creationId xmlns:p14="http://schemas.microsoft.com/office/powerpoint/2010/main" val="4120915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37CD-CECB-7565-5863-94B238F84B6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D42EE4F-CB55-7A0E-754F-59A64EA8032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GESTIÓN DE RIESGOS</a:t>
            </a:r>
            <a:endParaRPr lang="es-AR" dirty="0"/>
          </a:p>
        </p:txBody>
      </p:sp>
      <p:pic>
        <p:nvPicPr>
          <p:cNvPr id="3" name="Imagen 2">
            <a:extLst>
              <a:ext uri="{FF2B5EF4-FFF2-40B4-BE49-F238E27FC236}">
                <a16:creationId xmlns:a16="http://schemas.microsoft.com/office/drawing/2014/main" id="{92BAD79E-5EA4-D4F2-B861-6A18BAC308AF}"/>
              </a:ext>
            </a:extLst>
          </p:cNvPr>
          <p:cNvPicPr>
            <a:picLocks noChangeAspect="1"/>
          </p:cNvPicPr>
          <p:nvPr/>
        </p:nvPicPr>
        <p:blipFill>
          <a:blip r:embed="rId2"/>
          <a:stretch>
            <a:fillRect/>
          </a:stretch>
        </p:blipFill>
        <p:spPr>
          <a:xfrm>
            <a:off x="4740575" y="1294319"/>
            <a:ext cx="6986731" cy="3464494"/>
          </a:xfrm>
          <a:prstGeom prst="rect">
            <a:avLst/>
          </a:prstGeom>
        </p:spPr>
      </p:pic>
      <p:sp>
        <p:nvSpPr>
          <p:cNvPr id="7" name="CuadroTexto 6">
            <a:extLst>
              <a:ext uri="{FF2B5EF4-FFF2-40B4-BE49-F238E27FC236}">
                <a16:creationId xmlns:a16="http://schemas.microsoft.com/office/drawing/2014/main" id="{C33784E3-F3AC-E2EE-EAA1-C1E265B2F8CF}"/>
              </a:ext>
            </a:extLst>
          </p:cNvPr>
          <p:cNvSpPr txBox="1"/>
          <p:nvPr/>
        </p:nvSpPr>
        <p:spPr>
          <a:xfrm>
            <a:off x="137653" y="893655"/>
            <a:ext cx="4444179" cy="4801314"/>
          </a:xfrm>
          <a:prstGeom prst="rect">
            <a:avLst/>
          </a:prstGeom>
          <a:noFill/>
        </p:spPr>
        <p:txBody>
          <a:bodyPr wrap="square">
            <a:spAutoFit/>
          </a:bodyPr>
          <a:lstStyle/>
          <a:p>
            <a:pPr marL="342900" indent="-342900">
              <a:buAutoNum type="arabicPeriod"/>
            </a:pPr>
            <a:r>
              <a:rPr lang="es-MX" b="1" dirty="0"/>
              <a:t>Identificación y especificación de riesgos: </a:t>
            </a:r>
            <a:r>
              <a:rPr lang="es-MX" dirty="0"/>
              <a:t>Se hace al recibir los requerimientos.</a:t>
            </a:r>
          </a:p>
          <a:p>
            <a:pPr marL="342900" indent="-342900">
              <a:buAutoNum type="arabicPeriod"/>
            </a:pPr>
            <a:endParaRPr lang="es-MX" dirty="0"/>
          </a:p>
          <a:p>
            <a:pPr marL="342900" indent="-342900">
              <a:buAutoNum type="arabicPeriod"/>
            </a:pPr>
            <a:r>
              <a:rPr lang="es-MX" b="1" dirty="0"/>
              <a:t>Analizar: </a:t>
            </a:r>
            <a:r>
              <a:rPr lang="es-MX" dirty="0"/>
              <a:t>Consiste en determinar la exposición al riesgo.</a:t>
            </a:r>
          </a:p>
          <a:p>
            <a:pPr marL="342900" indent="-342900">
              <a:buAutoNum type="arabicPeriod"/>
            </a:pPr>
            <a:endParaRPr lang="es-MX" dirty="0"/>
          </a:p>
          <a:p>
            <a:pPr marL="342900" indent="-342900">
              <a:buAutoNum type="arabicPeriod"/>
            </a:pPr>
            <a:r>
              <a:rPr lang="es-MX" b="1" dirty="0"/>
              <a:t>Planificar: </a:t>
            </a:r>
            <a:r>
              <a:rPr lang="es-MX" dirty="0"/>
              <a:t>Se realiza un plan, con estrategias de mitigación (reducir la probabilidad) y contingencia (reducir el impacto). </a:t>
            </a:r>
          </a:p>
          <a:p>
            <a:pPr marL="342900" indent="-342900">
              <a:buAutoNum type="arabicPeriod"/>
            </a:pPr>
            <a:endParaRPr lang="es-MX" dirty="0"/>
          </a:p>
          <a:p>
            <a:pPr marL="342900" indent="-342900">
              <a:buAutoNum type="arabicPeriod"/>
            </a:pPr>
            <a:r>
              <a:rPr lang="es-MX" b="1" dirty="0"/>
              <a:t>Seguimiento y control: </a:t>
            </a:r>
            <a:r>
              <a:rPr lang="es-MX" dirty="0"/>
              <a:t>Sobre la ejecución de acciones de mitigación y contingencia, para realizar el posterior aprendizaje y conformar una Base de Conocimiento de Riesgos. </a:t>
            </a:r>
          </a:p>
        </p:txBody>
      </p:sp>
    </p:spTree>
    <p:extLst>
      <p:ext uri="{BB962C8B-B14F-4D97-AF65-F5344CB8AC3E}">
        <p14:creationId xmlns:p14="http://schemas.microsoft.com/office/powerpoint/2010/main" val="68180068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96D2-8586-7603-D4F7-19D575423DA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9E60C84-D9A7-26FC-2262-8432E298CC9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1C3DEAEB-9D3D-1383-E9CC-55F4A7FEFB88}"/>
              </a:ext>
            </a:extLst>
          </p:cNvPr>
          <p:cNvSpPr txBox="1"/>
          <p:nvPr/>
        </p:nvSpPr>
        <p:spPr>
          <a:xfrm>
            <a:off x="128253" y="671691"/>
            <a:ext cx="11170146" cy="4524315"/>
          </a:xfrm>
          <a:prstGeom prst="rect">
            <a:avLst/>
          </a:prstGeom>
          <a:noFill/>
        </p:spPr>
        <p:txBody>
          <a:bodyPr wrap="square">
            <a:spAutoFit/>
          </a:bodyPr>
          <a:lstStyle/>
          <a:p>
            <a:endParaRPr lang="es-MX" b="1" dirty="0"/>
          </a:p>
          <a:p>
            <a:r>
              <a:rPr lang="es-MX" b="1" dirty="0"/>
              <a:t>Modelo </a:t>
            </a:r>
            <a:r>
              <a:rPr lang="en-US" b="1" dirty="0"/>
              <a:t>IDEAL</a:t>
            </a:r>
          </a:p>
          <a:p>
            <a:endParaRPr lang="en-US" b="1" dirty="0"/>
          </a:p>
          <a:p>
            <a:pPr marL="342900" indent="-342900">
              <a:buAutoNum type="arabicPeriod"/>
            </a:pPr>
            <a:r>
              <a:rPr lang="es-MX" b="1" dirty="0" err="1"/>
              <a:t>Initiating</a:t>
            </a:r>
            <a:r>
              <a:rPr lang="es-MX" b="1" dirty="0"/>
              <a:t>: </a:t>
            </a:r>
            <a:r>
              <a:rPr lang="es-MX" dirty="0"/>
              <a:t>Se identifica el estímulo para mejorar, se establece el contexto, objetivos y patrocinio. Se forma una infraestructura básica para el cambio.</a:t>
            </a:r>
          </a:p>
          <a:p>
            <a:pPr marL="342900" indent="-342900">
              <a:buAutoNum type="arabicPeriod"/>
            </a:pPr>
            <a:endParaRPr lang="es-MX" b="1" dirty="0"/>
          </a:p>
          <a:p>
            <a:pPr marL="342900" indent="-342900">
              <a:buAutoNum type="arabicPeriod"/>
            </a:pPr>
            <a:r>
              <a:rPr lang="es-MX" b="1" dirty="0" err="1"/>
              <a:t>Diagnosing</a:t>
            </a:r>
            <a:r>
              <a:rPr lang="es-MX" b="1" dirty="0"/>
              <a:t>: </a:t>
            </a:r>
            <a:r>
              <a:rPr lang="es-MX" dirty="0"/>
              <a:t>Se evalúan las prácticas existentes. Se documentan los resultados y se generan recomendaciones.</a:t>
            </a:r>
          </a:p>
          <a:p>
            <a:pPr marL="342900" indent="-342900">
              <a:buAutoNum type="arabicPeriod"/>
            </a:pPr>
            <a:endParaRPr lang="es-MX" b="1" dirty="0"/>
          </a:p>
          <a:p>
            <a:pPr marL="342900" indent="-342900">
              <a:buAutoNum type="arabicPeriod"/>
            </a:pPr>
            <a:r>
              <a:rPr lang="es-MX" b="1" dirty="0" err="1"/>
              <a:t>Establishing</a:t>
            </a:r>
            <a:r>
              <a:rPr lang="es-MX" b="1" dirty="0"/>
              <a:t>: </a:t>
            </a:r>
            <a:r>
              <a:rPr lang="es-MX" dirty="0"/>
              <a:t>Se definen prioridades y estrategias, se forman equipos de acción para implementar los cambios y se detallan las acciones necesarias.</a:t>
            </a:r>
          </a:p>
          <a:p>
            <a:pPr marL="342900" indent="-342900">
              <a:buAutoNum type="arabicPeriod"/>
            </a:pPr>
            <a:endParaRPr lang="es-MX" b="1" dirty="0"/>
          </a:p>
          <a:p>
            <a:pPr marL="342900" indent="-342900">
              <a:buAutoNum type="arabicPeriod"/>
            </a:pPr>
            <a:r>
              <a:rPr lang="es-MX" b="1" dirty="0" err="1"/>
              <a:t>Acting</a:t>
            </a:r>
            <a:r>
              <a:rPr lang="es-MX" b="1" dirty="0"/>
              <a:t>: </a:t>
            </a:r>
            <a:r>
              <a:rPr lang="es-MX" dirty="0"/>
              <a:t>Se definen procesos y métricas, se ejecutan planes piloto y se ajustan según resultados</a:t>
            </a:r>
          </a:p>
          <a:p>
            <a:pPr marL="342900" indent="-342900">
              <a:buAutoNum type="arabicPeriod"/>
            </a:pPr>
            <a:endParaRPr lang="es-MX" b="1" dirty="0"/>
          </a:p>
          <a:p>
            <a:pPr marL="342900" indent="-342900">
              <a:buAutoNum type="arabicPeriod"/>
            </a:pPr>
            <a:r>
              <a:rPr lang="es-MX" b="1" dirty="0" err="1"/>
              <a:t>Learning</a:t>
            </a:r>
            <a:r>
              <a:rPr lang="es-MX" b="1" dirty="0"/>
              <a:t>: </a:t>
            </a:r>
            <a:r>
              <a:rPr lang="es-MX" dirty="0"/>
              <a:t>Se documentan las lecciones aprendidas, se revisa y ajusta el enfoque organizacional para futuras mejoras.</a:t>
            </a:r>
            <a:endParaRPr lang="es-MX" b="1" dirty="0"/>
          </a:p>
        </p:txBody>
      </p:sp>
    </p:spTree>
    <p:extLst>
      <p:ext uri="{BB962C8B-B14F-4D97-AF65-F5344CB8AC3E}">
        <p14:creationId xmlns:p14="http://schemas.microsoft.com/office/powerpoint/2010/main" val="142779719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A3FD7-CBBE-7279-9150-2D3F3E86EC7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EDA1D91-6699-3FDD-EE9C-AB6A6E227A0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CALIDAD</a:t>
            </a:r>
            <a:endParaRPr lang="es-AR" dirty="0"/>
          </a:p>
        </p:txBody>
      </p:sp>
      <p:sp>
        <p:nvSpPr>
          <p:cNvPr id="7" name="CuadroTexto 6">
            <a:extLst>
              <a:ext uri="{FF2B5EF4-FFF2-40B4-BE49-F238E27FC236}">
                <a16:creationId xmlns:a16="http://schemas.microsoft.com/office/drawing/2014/main" id="{9AEC9E3C-5E74-0208-BDC3-5935E5A88B88}"/>
              </a:ext>
            </a:extLst>
          </p:cNvPr>
          <p:cNvSpPr txBox="1"/>
          <p:nvPr/>
        </p:nvSpPr>
        <p:spPr>
          <a:xfrm>
            <a:off x="128253" y="671691"/>
            <a:ext cx="11170146" cy="2862322"/>
          </a:xfrm>
          <a:prstGeom prst="rect">
            <a:avLst/>
          </a:prstGeom>
          <a:noFill/>
        </p:spPr>
        <p:txBody>
          <a:bodyPr wrap="square">
            <a:spAutoFit/>
          </a:bodyPr>
          <a:lstStyle/>
          <a:p>
            <a:endParaRPr lang="es-MX" b="1" dirty="0"/>
          </a:p>
          <a:p>
            <a:r>
              <a:rPr lang="es-MX" b="1" dirty="0"/>
              <a:t>Modelo de calidad de proceso: MODELO CMMI</a:t>
            </a:r>
          </a:p>
          <a:p>
            <a:endParaRPr lang="es-MX" b="1" dirty="0"/>
          </a:p>
          <a:p>
            <a:r>
              <a:rPr lang="es-MX" dirty="0"/>
              <a:t>Es uno de los más implementado en el mundo. No es una norma, y no se “certifica”, sólo se evalúa a través de profesionales reconocidos por el SEI como Lead </a:t>
            </a:r>
            <a:r>
              <a:rPr lang="es-MX" dirty="0" err="1"/>
              <a:t>Appraisers</a:t>
            </a:r>
            <a:r>
              <a:rPr lang="es-MX" dirty="0"/>
              <a:t> </a:t>
            </a:r>
          </a:p>
          <a:p>
            <a:endParaRPr lang="es-MX" dirty="0"/>
          </a:p>
          <a:p>
            <a:endParaRPr lang="es-MX" dirty="0"/>
          </a:p>
          <a:p>
            <a:r>
              <a:rPr lang="es-MX" b="1" dirty="0"/>
              <a:t>Constelaciones CMMI</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n-US" b="1" dirty="0"/>
          </a:p>
        </p:txBody>
      </p:sp>
      <p:pic>
        <p:nvPicPr>
          <p:cNvPr id="3" name="Imagen 2">
            <a:extLst>
              <a:ext uri="{FF2B5EF4-FFF2-40B4-BE49-F238E27FC236}">
                <a16:creationId xmlns:a16="http://schemas.microsoft.com/office/drawing/2014/main" id="{D9A77FFA-2FA8-277D-CAA2-125C5EB1753A}"/>
              </a:ext>
            </a:extLst>
          </p:cNvPr>
          <p:cNvPicPr>
            <a:picLocks noChangeAspect="1"/>
          </p:cNvPicPr>
          <p:nvPr/>
        </p:nvPicPr>
        <p:blipFill>
          <a:blip r:embed="rId3"/>
          <a:stretch>
            <a:fillRect/>
          </a:stretch>
        </p:blipFill>
        <p:spPr>
          <a:xfrm>
            <a:off x="294652" y="3556775"/>
            <a:ext cx="3325627" cy="2688381"/>
          </a:xfrm>
          <a:prstGeom prst="rect">
            <a:avLst/>
          </a:prstGeom>
        </p:spPr>
      </p:pic>
      <p:sp>
        <p:nvSpPr>
          <p:cNvPr id="5" name="CuadroTexto 4">
            <a:extLst>
              <a:ext uri="{FF2B5EF4-FFF2-40B4-BE49-F238E27FC236}">
                <a16:creationId xmlns:a16="http://schemas.microsoft.com/office/drawing/2014/main" id="{93B6BB8E-7674-3DB8-9390-516DA82B1B16}"/>
              </a:ext>
            </a:extLst>
          </p:cNvPr>
          <p:cNvSpPr txBox="1"/>
          <p:nvPr/>
        </p:nvSpPr>
        <p:spPr>
          <a:xfrm>
            <a:off x="3828543" y="3429000"/>
            <a:ext cx="4690188" cy="2585323"/>
          </a:xfrm>
          <a:prstGeom prst="rect">
            <a:avLst/>
          </a:prstGeom>
          <a:noFill/>
        </p:spPr>
        <p:txBody>
          <a:bodyPr wrap="square" rtlCol="0">
            <a:spAutoFit/>
          </a:bodyPr>
          <a:lstStyle/>
          <a:p>
            <a:pPr marL="285750" indent="-285750">
              <a:buFont typeface="Arial" panose="020B0604020202020204" pitchFamily="34" charset="0"/>
              <a:buChar char="•"/>
            </a:pPr>
            <a:r>
              <a:rPr lang="es-MX" b="1" dirty="0"/>
              <a:t>DEV: </a:t>
            </a:r>
            <a:r>
              <a:rPr lang="es-MX" dirty="0"/>
              <a:t>Provee la guía para medir, monitorear y administrar los procesos de desarrollo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SVC</a:t>
            </a:r>
            <a:r>
              <a:rPr lang="es-MX" dirty="0"/>
              <a:t> provee la guía para entregar servicios , internos o externos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ACQ: </a:t>
            </a:r>
            <a:r>
              <a:rPr lang="es-MX" dirty="0"/>
              <a:t>Provee la guía para seleccionar,  administrar y adquirir productos y servicios </a:t>
            </a:r>
            <a:endParaRPr lang="es-AR" dirty="0"/>
          </a:p>
        </p:txBody>
      </p:sp>
    </p:spTree>
    <p:extLst>
      <p:ext uri="{BB962C8B-B14F-4D97-AF65-F5344CB8AC3E}">
        <p14:creationId xmlns:p14="http://schemas.microsoft.com/office/powerpoint/2010/main" val="17512096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C2FE2-ECA1-565B-9FE0-C4D92EC06D4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C6198FC-C8DB-2208-545B-069E036BBAD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F7EC471E-86AE-7299-3A36-B6DE2396D188}"/>
              </a:ext>
            </a:extLst>
          </p:cNvPr>
          <p:cNvSpPr txBox="1"/>
          <p:nvPr/>
        </p:nvSpPr>
        <p:spPr>
          <a:xfrm>
            <a:off x="128253" y="671691"/>
            <a:ext cx="11170146" cy="3970318"/>
          </a:xfrm>
          <a:prstGeom prst="rect">
            <a:avLst/>
          </a:prstGeom>
          <a:noFill/>
        </p:spPr>
        <p:txBody>
          <a:bodyPr wrap="square">
            <a:spAutoFit/>
          </a:bodyPr>
          <a:lstStyle/>
          <a:p>
            <a:endParaRPr lang="es-MX" b="1" dirty="0"/>
          </a:p>
          <a:p>
            <a:r>
              <a:rPr lang="es-MX" b="1" dirty="0"/>
              <a:t>Representaciones CMMI: Por Etapas</a:t>
            </a:r>
          </a:p>
          <a:p>
            <a:endParaRPr lang="es-MX" dirty="0"/>
          </a:p>
          <a:p>
            <a:r>
              <a:rPr lang="es-MX" dirty="0"/>
              <a:t>El enfoque está en medir la madurez organizacional general, para ello tiene 5 niveles de madurez del 1 al 5, cada uno incluye un conjunto de Áreas de Proceso que deben cumplirse.</a:t>
            </a:r>
          </a:p>
          <a:p>
            <a:endParaRPr lang="es-MX" dirty="0"/>
          </a:p>
          <a:p>
            <a:pPr marL="285750" indent="-285750">
              <a:buFont typeface="Arial" panose="020B0604020202020204" pitchFamily="34" charset="0"/>
              <a:buChar char="•"/>
            </a:pPr>
            <a:r>
              <a:rPr lang="es-MX" dirty="0"/>
              <a:t>Facilita la comparación entre organizaciones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Se considera una forma estructurada y progresiva de mejora, con una ruta probada.</a:t>
            </a:r>
          </a:p>
          <a:p>
            <a:pPr marL="285750" indent="-285750">
              <a:buFont typeface="Arial" panose="020B0604020202020204" pitchFamily="34" charset="0"/>
              <a:buChar char="•"/>
            </a:pPr>
            <a:endParaRPr lang="es-MX" dirty="0"/>
          </a:p>
          <a:p>
            <a:r>
              <a:rPr lang="es-MX" b="1" i="1" dirty="0">
                <a:solidFill>
                  <a:srgbClr val="FF0000"/>
                </a:solidFill>
              </a:rPr>
              <a:t>Ejemplo</a:t>
            </a:r>
            <a:r>
              <a:rPr lang="es-MX" b="1" dirty="0">
                <a:solidFill>
                  <a:srgbClr val="FF0000"/>
                </a:solidFill>
              </a:rPr>
              <a:t>: </a:t>
            </a:r>
            <a:r>
              <a:rPr lang="es-MX" dirty="0">
                <a:solidFill>
                  <a:srgbClr val="FF0000"/>
                </a:solidFill>
              </a:rPr>
              <a:t>Una empresa en el Nivel 3 ya tiene procesos definidos y documentados en toda la organización.</a:t>
            </a:r>
          </a:p>
          <a:p>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n-US" b="1" dirty="0"/>
          </a:p>
        </p:txBody>
      </p:sp>
      <p:pic>
        <p:nvPicPr>
          <p:cNvPr id="6" name="Imagen 5">
            <a:extLst>
              <a:ext uri="{FF2B5EF4-FFF2-40B4-BE49-F238E27FC236}">
                <a16:creationId xmlns:a16="http://schemas.microsoft.com/office/drawing/2014/main" id="{75D2F6F8-EAC2-FCA7-D595-2D10A83D617E}"/>
              </a:ext>
            </a:extLst>
          </p:cNvPr>
          <p:cNvPicPr>
            <a:picLocks noChangeAspect="1"/>
          </p:cNvPicPr>
          <p:nvPr/>
        </p:nvPicPr>
        <p:blipFill>
          <a:blip r:embed="rId3"/>
          <a:srcRect t="20963"/>
          <a:stretch>
            <a:fillRect/>
          </a:stretch>
        </p:blipFill>
        <p:spPr>
          <a:xfrm>
            <a:off x="3056120" y="4599990"/>
            <a:ext cx="4810796" cy="1776931"/>
          </a:xfrm>
          <a:prstGeom prst="rect">
            <a:avLst/>
          </a:prstGeom>
        </p:spPr>
      </p:pic>
    </p:spTree>
    <p:extLst>
      <p:ext uri="{BB962C8B-B14F-4D97-AF65-F5344CB8AC3E}">
        <p14:creationId xmlns:p14="http://schemas.microsoft.com/office/powerpoint/2010/main" val="39885906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6D1B5-1B8F-C3FA-DC9C-599220F199E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0721C09-AD27-965E-DE82-4CC45CF63DB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409C88AC-632B-9727-3C22-B0BDC7F1F255}"/>
              </a:ext>
            </a:extLst>
          </p:cNvPr>
          <p:cNvSpPr txBox="1"/>
          <p:nvPr/>
        </p:nvSpPr>
        <p:spPr>
          <a:xfrm>
            <a:off x="128253" y="671691"/>
            <a:ext cx="11170146" cy="1754326"/>
          </a:xfrm>
          <a:prstGeom prst="rect">
            <a:avLst/>
          </a:prstGeom>
          <a:noFill/>
        </p:spPr>
        <p:txBody>
          <a:bodyPr wrap="square">
            <a:spAutoFit/>
          </a:bodyPr>
          <a:lstStyle/>
          <a:p>
            <a:endParaRPr lang="es-MX" b="1" dirty="0"/>
          </a:p>
          <a:p>
            <a:r>
              <a:rPr lang="es-MX" b="1" dirty="0"/>
              <a:t>Representaciones CMMI: Por Etapas</a:t>
            </a:r>
          </a:p>
          <a:p>
            <a:endParaRPr lang="es-MX" dirty="0"/>
          </a:p>
          <a:p>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n-US" b="1" dirty="0"/>
          </a:p>
        </p:txBody>
      </p:sp>
      <p:pic>
        <p:nvPicPr>
          <p:cNvPr id="3" name="Imagen 2">
            <a:extLst>
              <a:ext uri="{FF2B5EF4-FFF2-40B4-BE49-F238E27FC236}">
                <a16:creationId xmlns:a16="http://schemas.microsoft.com/office/drawing/2014/main" id="{B6905F21-B55F-8C18-8428-096B08A46561}"/>
              </a:ext>
            </a:extLst>
          </p:cNvPr>
          <p:cNvPicPr>
            <a:picLocks noChangeAspect="1"/>
          </p:cNvPicPr>
          <p:nvPr/>
        </p:nvPicPr>
        <p:blipFill>
          <a:blip r:embed="rId3"/>
          <a:stretch>
            <a:fillRect/>
          </a:stretch>
        </p:blipFill>
        <p:spPr>
          <a:xfrm>
            <a:off x="1256166" y="1856886"/>
            <a:ext cx="9269119" cy="4315427"/>
          </a:xfrm>
          <a:prstGeom prst="rect">
            <a:avLst/>
          </a:prstGeom>
        </p:spPr>
      </p:pic>
    </p:spTree>
    <p:extLst>
      <p:ext uri="{BB962C8B-B14F-4D97-AF65-F5344CB8AC3E}">
        <p14:creationId xmlns:p14="http://schemas.microsoft.com/office/powerpoint/2010/main" val="290069232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9090D-09C5-7139-4E00-58B56D54FEA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39C558C-70D0-0C6F-E71A-F2D8CF946C2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9DC537BB-64AD-66AE-1156-E0AE08E8994E}"/>
              </a:ext>
            </a:extLst>
          </p:cNvPr>
          <p:cNvSpPr txBox="1"/>
          <p:nvPr/>
        </p:nvSpPr>
        <p:spPr>
          <a:xfrm>
            <a:off x="128253" y="671691"/>
            <a:ext cx="11170146" cy="1754326"/>
          </a:xfrm>
          <a:prstGeom prst="rect">
            <a:avLst/>
          </a:prstGeom>
          <a:noFill/>
        </p:spPr>
        <p:txBody>
          <a:bodyPr wrap="square">
            <a:spAutoFit/>
          </a:bodyPr>
          <a:lstStyle/>
          <a:p>
            <a:endParaRPr lang="es-MX" b="1" dirty="0"/>
          </a:p>
          <a:p>
            <a:r>
              <a:rPr lang="es-MX" b="1" dirty="0"/>
              <a:t>Representaciones CMMI: Por Etapas</a:t>
            </a:r>
          </a:p>
          <a:p>
            <a:endParaRPr lang="es-MX" dirty="0"/>
          </a:p>
          <a:p>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n-US" b="1" dirty="0"/>
          </a:p>
        </p:txBody>
      </p:sp>
      <p:pic>
        <p:nvPicPr>
          <p:cNvPr id="5" name="Imagen 4">
            <a:extLst>
              <a:ext uri="{FF2B5EF4-FFF2-40B4-BE49-F238E27FC236}">
                <a16:creationId xmlns:a16="http://schemas.microsoft.com/office/drawing/2014/main" id="{F862EB16-CA50-031A-91B7-530234032847}"/>
              </a:ext>
            </a:extLst>
          </p:cNvPr>
          <p:cNvPicPr>
            <a:picLocks noChangeAspect="1"/>
          </p:cNvPicPr>
          <p:nvPr/>
        </p:nvPicPr>
        <p:blipFill>
          <a:blip r:embed="rId3"/>
          <a:stretch>
            <a:fillRect/>
          </a:stretch>
        </p:blipFill>
        <p:spPr>
          <a:xfrm>
            <a:off x="1176437" y="1401232"/>
            <a:ext cx="9441800" cy="5270594"/>
          </a:xfrm>
          <a:prstGeom prst="rect">
            <a:avLst/>
          </a:prstGeom>
        </p:spPr>
      </p:pic>
    </p:spTree>
    <p:extLst>
      <p:ext uri="{BB962C8B-B14F-4D97-AF65-F5344CB8AC3E}">
        <p14:creationId xmlns:p14="http://schemas.microsoft.com/office/powerpoint/2010/main" val="32993104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6D6BB-1721-D793-762F-1B1F6DDE3A9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08D0E52-4855-0DF2-206D-16B6461F0F7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B08E4F13-440D-96B1-4DF2-D24D5D199FBF}"/>
              </a:ext>
            </a:extLst>
          </p:cNvPr>
          <p:cNvSpPr txBox="1"/>
          <p:nvPr/>
        </p:nvSpPr>
        <p:spPr>
          <a:xfrm>
            <a:off x="128253" y="671691"/>
            <a:ext cx="11170146" cy="3970318"/>
          </a:xfrm>
          <a:prstGeom prst="rect">
            <a:avLst/>
          </a:prstGeom>
          <a:noFill/>
        </p:spPr>
        <p:txBody>
          <a:bodyPr wrap="square">
            <a:spAutoFit/>
          </a:bodyPr>
          <a:lstStyle/>
          <a:p>
            <a:endParaRPr lang="es-MX" b="1" dirty="0"/>
          </a:p>
          <a:p>
            <a:r>
              <a:rPr lang="es-MX" b="1" dirty="0"/>
              <a:t>Representaciones CMMI: Continua</a:t>
            </a:r>
          </a:p>
          <a:p>
            <a:endParaRPr lang="es-MX" b="1" dirty="0"/>
          </a:p>
          <a:p>
            <a:r>
              <a:rPr lang="es-MX" dirty="0"/>
              <a:t>Evalúa la capacidad específica de cada proceso, no de la organización en general, permite ver qué tan maduro está cada proceso. Ofrece flexibilidad para elegir qué procesos mejorar primero, según necesidades estratégicas.</a:t>
            </a:r>
          </a:p>
          <a:p>
            <a:endParaRPr lang="es-MX" dirty="0"/>
          </a:p>
          <a:p>
            <a:pPr marL="285750" indent="-285750">
              <a:buFont typeface="Arial" panose="020B0604020202020204" pitchFamily="34" charset="0"/>
              <a:buChar char="•"/>
            </a:pPr>
            <a:r>
              <a:rPr lang="es-MX" dirty="0"/>
              <a:t>Tiene 6 niveles de capacidad, del 0 al 5, para cada Área de Proceso individual (AP).</a:t>
            </a:r>
          </a:p>
          <a:p>
            <a:endParaRPr lang="es-MX" dirty="0"/>
          </a:p>
          <a:p>
            <a:r>
              <a:rPr lang="es-MX" b="1" i="1" dirty="0">
                <a:solidFill>
                  <a:srgbClr val="FF0000"/>
                </a:solidFill>
              </a:rPr>
              <a:t>Ejemplo</a:t>
            </a:r>
            <a:r>
              <a:rPr lang="es-MX" b="1" dirty="0">
                <a:solidFill>
                  <a:srgbClr val="FF0000"/>
                </a:solidFill>
              </a:rPr>
              <a:t>: </a:t>
            </a:r>
            <a:r>
              <a:rPr lang="es-MX" dirty="0">
                <a:solidFill>
                  <a:srgbClr val="FF0000"/>
                </a:solidFill>
              </a:rPr>
              <a:t>Una empresa puede tener el proceso de gestión de requisitos en Nivel 4, pero el de pruebas en Nivel 2.</a:t>
            </a:r>
          </a:p>
          <a:p>
            <a:endParaRPr lang="es-MX" b="1" dirty="0"/>
          </a:p>
          <a:p>
            <a:endParaRPr lang="es-MX" dirty="0"/>
          </a:p>
          <a:p>
            <a:pPr marL="285750" indent="-285750">
              <a:buFont typeface="Arial" panose="020B0604020202020204" pitchFamily="34" charset="0"/>
              <a:buChar char="•"/>
            </a:pPr>
            <a:endParaRPr lang="en-US" b="1" dirty="0"/>
          </a:p>
        </p:txBody>
      </p:sp>
      <p:pic>
        <p:nvPicPr>
          <p:cNvPr id="3" name="Imagen 2">
            <a:extLst>
              <a:ext uri="{FF2B5EF4-FFF2-40B4-BE49-F238E27FC236}">
                <a16:creationId xmlns:a16="http://schemas.microsoft.com/office/drawing/2014/main" id="{37A63810-BD06-353E-3603-D30F5EA68EE9}"/>
              </a:ext>
            </a:extLst>
          </p:cNvPr>
          <p:cNvPicPr>
            <a:picLocks noChangeAspect="1"/>
          </p:cNvPicPr>
          <p:nvPr/>
        </p:nvPicPr>
        <p:blipFill>
          <a:blip r:embed="rId3"/>
          <a:stretch>
            <a:fillRect/>
          </a:stretch>
        </p:blipFill>
        <p:spPr>
          <a:xfrm>
            <a:off x="3578944" y="3832848"/>
            <a:ext cx="5034111" cy="2818008"/>
          </a:xfrm>
          <a:prstGeom prst="rect">
            <a:avLst/>
          </a:prstGeom>
        </p:spPr>
      </p:pic>
    </p:spTree>
    <p:extLst>
      <p:ext uri="{BB962C8B-B14F-4D97-AF65-F5344CB8AC3E}">
        <p14:creationId xmlns:p14="http://schemas.microsoft.com/office/powerpoint/2010/main" val="325106214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67267-BFC3-5167-0F22-572E89DA496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AE3045A-1E2C-C3EF-2A02-C1759D154A8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MODELOS DE MEJORA</a:t>
            </a:r>
            <a:endParaRPr lang="es-AR" dirty="0"/>
          </a:p>
        </p:txBody>
      </p:sp>
      <p:sp>
        <p:nvSpPr>
          <p:cNvPr id="7" name="CuadroTexto 6">
            <a:extLst>
              <a:ext uri="{FF2B5EF4-FFF2-40B4-BE49-F238E27FC236}">
                <a16:creationId xmlns:a16="http://schemas.microsoft.com/office/drawing/2014/main" id="{DBA36630-55CE-4E6B-D523-AA16DF3BA2A6}"/>
              </a:ext>
            </a:extLst>
          </p:cNvPr>
          <p:cNvSpPr txBox="1"/>
          <p:nvPr/>
        </p:nvSpPr>
        <p:spPr>
          <a:xfrm>
            <a:off x="128253" y="671691"/>
            <a:ext cx="11170146" cy="1754326"/>
          </a:xfrm>
          <a:prstGeom prst="rect">
            <a:avLst/>
          </a:prstGeom>
          <a:noFill/>
        </p:spPr>
        <p:txBody>
          <a:bodyPr wrap="square">
            <a:spAutoFit/>
          </a:bodyPr>
          <a:lstStyle/>
          <a:p>
            <a:endParaRPr lang="es-MX" b="1" dirty="0"/>
          </a:p>
          <a:p>
            <a:r>
              <a:rPr lang="es-MX" b="1" dirty="0"/>
              <a:t>Representaciones CMMI: Roles y grupos</a:t>
            </a:r>
          </a:p>
          <a:p>
            <a:endParaRPr lang="es-MX" b="1" dirty="0"/>
          </a:p>
          <a:p>
            <a:r>
              <a:rPr lang="es-MX" dirty="0"/>
              <a:t>No importa si una actividad la realiza una sola persona (rol) o un grupo completo, lo importante es que alguien sea responsable de llevar a cabo las actividades definidas para cada rol o grupo. </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319463673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7B636-3D79-2C50-85C5-9254FA42AE7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D17BC51-AECE-DE02-E351-FA0AC32F4CC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67BF58B6-152A-4E1E-590B-64ADA5D3DAC2}"/>
              </a:ext>
            </a:extLst>
          </p:cNvPr>
          <p:cNvSpPr txBox="1"/>
          <p:nvPr/>
        </p:nvSpPr>
        <p:spPr>
          <a:xfrm>
            <a:off x="128253" y="671691"/>
            <a:ext cx="11170146" cy="2862322"/>
          </a:xfrm>
          <a:prstGeom prst="rect">
            <a:avLst/>
          </a:prstGeom>
          <a:noFill/>
        </p:spPr>
        <p:txBody>
          <a:bodyPr wrap="square">
            <a:spAutoFit/>
          </a:bodyPr>
          <a:lstStyle/>
          <a:p>
            <a:endParaRPr lang="es-MX" b="1" dirty="0"/>
          </a:p>
          <a:p>
            <a:r>
              <a:rPr lang="es-MX" b="1" dirty="0"/>
              <a:t>CMMI cara a cara con AGILE</a:t>
            </a:r>
          </a:p>
          <a:p>
            <a:endParaRPr lang="es-MX" b="1" dirty="0"/>
          </a:p>
          <a:p>
            <a:r>
              <a:rPr lang="es-MX" dirty="0"/>
              <a:t>🔵 Verde: La práctica de CMMI es compatible con metodologías ágiles, se puede aplicar directamente o ya está implícita en Ágil. </a:t>
            </a:r>
          </a:p>
          <a:p>
            <a:endParaRPr lang="es-MX" dirty="0"/>
          </a:p>
          <a:p>
            <a:r>
              <a:rPr lang="es-MX" dirty="0"/>
              <a:t>⚫ Negro: La práctica no entra en conflicto con Ágil, pero tampoco es parte central de sus principios. </a:t>
            </a:r>
          </a:p>
          <a:p>
            <a:endParaRPr lang="es-MX" dirty="0"/>
          </a:p>
          <a:p>
            <a:r>
              <a:rPr lang="es-MX" dirty="0"/>
              <a:t>🔴 Rojo: La práctica es difícil de integrar en un entorno ágil sin modificar su esencia, puede contradecir valores ágiles</a:t>
            </a:r>
            <a:endParaRPr lang="en-US" b="1" dirty="0"/>
          </a:p>
        </p:txBody>
      </p:sp>
    </p:spTree>
    <p:extLst>
      <p:ext uri="{BB962C8B-B14F-4D97-AF65-F5344CB8AC3E}">
        <p14:creationId xmlns:p14="http://schemas.microsoft.com/office/powerpoint/2010/main" val="282977422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72899-E359-25E2-2A8D-A165163ED2E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0D0F23D-1230-519D-CDD4-0AF57346EB8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1FB2F4A6-9BB6-0584-5F01-052D6CE818E2}"/>
              </a:ext>
            </a:extLst>
          </p:cNvPr>
          <p:cNvSpPr txBox="1"/>
          <p:nvPr/>
        </p:nvSpPr>
        <p:spPr>
          <a:xfrm>
            <a:off x="128253" y="671691"/>
            <a:ext cx="11170146" cy="923330"/>
          </a:xfrm>
          <a:prstGeom prst="rect">
            <a:avLst/>
          </a:prstGeom>
          <a:noFill/>
        </p:spPr>
        <p:txBody>
          <a:bodyPr wrap="square">
            <a:spAutoFit/>
          </a:bodyPr>
          <a:lstStyle/>
          <a:p>
            <a:endParaRPr lang="es-MX" b="1" dirty="0"/>
          </a:p>
          <a:p>
            <a:r>
              <a:rPr lang="es-MX" b="1" dirty="0"/>
              <a:t>CMMI cara a cara con AGILE</a:t>
            </a:r>
          </a:p>
          <a:p>
            <a:endParaRPr lang="es-MX" b="1" dirty="0"/>
          </a:p>
        </p:txBody>
      </p:sp>
      <p:pic>
        <p:nvPicPr>
          <p:cNvPr id="3" name="Imagen 2">
            <a:extLst>
              <a:ext uri="{FF2B5EF4-FFF2-40B4-BE49-F238E27FC236}">
                <a16:creationId xmlns:a16="http://schemas.microsoft.com/office/drawing/2014/main" id="{86000E64-F0A1-F836-FE89-82AA8D813098}"/>
              </a:ext>
            </a:extLst>
          </p:cNvPr>
          <p:cNvPicPr>
            <a:picLocks noChangeAspect="1"/>
          </p:cNvPicPr>
          <p:nvPr/>
        </p:nvPicPr>
        <p:blipFill>
          <a:blip r:embed="rId3"/>
          <a:stretch>
            <a:fillRect/>
          </a:stretch>
        </p:blipFill>
        <p:spPr>
          <a:xfrm>
            <a:off x="893601" y="1595021"/>
            <a:ext cx="10097909" cy="4582164"/>
          </a:xfrm>
          <a:prstGeom prst="rect">
            <a:avLst/>
          </a:prstGeom>
        </p:spPr>
      </p:pic>
    </p:spTree>
    <p:extLst>
      <p:ext uri="{BB962C8B-B14F-4D97-AF65-F5344CB8AC3E}">
        <p14:creationId xmlns:p14="http://schemas.microsoft.com/office/powerpoint/2010/main" val="409414958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60A8D-ED34-01EA-B117-F057B5CBE79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DC35ECF-71BA-1659-2B26-34BD425925F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CCB4D539-75B2-3971-E709-E35B46C61B69}"/>
              </a:ext>
            </a:extLst>
          </p:cNvPr>
          <p:cNvSpPr txBox="1"/>
          <p:nvPr/>
        </p:nvSpPr>
        <p:spPr>
          <a:xfrm>
            <a:off x="128253" y="671691"/>
            <a:ext cx="11170146" cy="923330"/>
          </a:xfrm>
          <a:prstGeom prst="rect">
            <a:avLst/>
          </a:prstGeom>
          <a:noFill/>
        </p:spPr>
        <p:txBody>
          <a:bodyPr wrap="square">
            <a:spAutoFit/>
          </a:bodyPr>
          <a:lstStyle/>
          <a:p>
            <a:endParaRPr lang="es-MX" b="1" dirty="0"/>
          </a:p>
          <a:p>
            <a:r>
              <a:rPr lang="es-MX" b="1" dirty="0"/>
              <a:t>CMMI cara a cara con AGILE</a:t>
            </a:r>
          </a:p>
          <a:p>
            <a:endParaRPr lang="es-MX" b="1" dirty="0"/>
          </a:p>
        </p:txBody>
      </p:sp>
      <p:pic>
        <p:nvPicPr>
          <p:cNvPr id="5" name="Imagen 4">
            <a:extLst>
              <a:ext uri="{FF2B5EF4-FFF2-40B4-BE49-F238E27FC236}">
                <a16:creationId xmlns:a16="http://schemas.microsoft.com/office/drawing/2014/main" id="{10D76D1F-7A80-958E-90E5-8DE5343543E2}"/>
              </a:ext>
            </a:extLst>
          </p:cNvPr>
          <p:cNvPicPr>
            <a:picLocks noChangeAspect="1"/>
          </p:cNvPicPr>
          <p:nvPr/>
        </p:nvPicPr>
        <p:blipFill>
          <a:blip r:embed="rId3"/>
          <a:stretch>
            <a:fillRect/>
          </a:stretch>
        </p:blipFill>
        <p:spPr>
          <a:xfrm>
            <a:off x="1344710" y="1617783"/>
            <a:ext cx="9278645" cy="3696216"/>
          </a:xfrm>
          <a:prstGeom prst="rect">
            <a:avLst/>
          </a:prstGeom>
        </p:spPr>
      </p:pic>
    </p:spTree>
    <p:extLst>
      <p:ext uri="{BB962C8B-B14F-4D97-AF65-F5344CB8AC3E}">
        <p14:creationId xmlns:p14="http://schemas.microsoft.com/office/powerpoint/2010/main" val="2737535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09799-9AB7-E4B3-DFC4-ECF1491A52F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7E4E958-59A7-BE52-7AB2-A8AF7A80C01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DEMAS ITEMS</a:t>
            </a:r>
            <a:endParaRPr lang="es-AR" dirty="0"/>
          </a:p>
        </p:txBody>
      </p:sp>
      <p:sp>
        <p:nvSpPr>
          <p:cNvPr id="7" name="CuadroTexto 6">
            <a:extLst>
              <a:ext uri="{FF2B5EF4-FFF2-40B4-BE49-F238E27FC236}">
                <a16:creationId xmlns:a16="http://schemas.microsoft.com/office/drawing/2014/main" id="{6CE188E1-6B8A-52ED-7EE4-0F8DDF1C0FBA}"/>
              </a:ext>
            </a:extLst>
          </p:cNvPr>
          <p:cNvSpPr txBox="1"/>
          <p:nvPr/>
        </p:nvSpPr>
        <p:spPr>
          <a:xfrm>
            <a:off x="521110" y="1218120"/>
            <a:ext cx="7177548" cy="3693319"/>
          </a:xfrm>
          <a:prstGeom prst="rect">
            <a:avLst/>
          </a:prstGeom>
          <a:noFill/>
        </p:spPr>
        <p:txBody>
          <a:bodyPr wrap="square">
            <a:spAutoFit/>
          </a:bodyPr>
          <a:lstStyle/>
          <a:p>
            <a:pPr marL="285750" indent="-285750">
              <a:buFont typeface="Arial" panose="020B0604020202020204" pitchFamily="34" charset="0"/>
              <a:buChar char="•"/>
            </a:pPr>
            <a:r>
              <a:rPr lang="es-MX" b="1" dirty="0"/>
              <a:t>Asignación de recursos: </a:t>
            </a:r>
            <a:r>
              <a:rPr lang="es-MX" dirty="0"/>
              <a:t>Es el proceso mediante el cual se distribuyen y asignan los recursos disponibles a las diferentes tareas o fases del proyecto de desarrollo de software.</a:t>
            </a:r>
          </a:p>
          <a:p>
            <a:endParaRPr lang="es-MX" dirty="0"/>
          </a:p>
          <a:p>
            <a:pPr marL="285750" indent="-285750">
              <a:buFont typeface="Arial" panose="020B0604020202020204" pitchFamily="34" charset="0"/>
              <a:buChar char="•"/>
            </a:pPr>
            <a:r>
              <a:rPr lang="es-MX" b="1" dirty="0"/>
              <a:t>Planificación de proyectos: </a:t>
            </a:r>
            <a:r>
              <a:rPr lang="es-MX" dirty="0"/>
              <a:t>Planificación de las tareas del proyecto de software, definiendo qué se hará, cuándo, y en qué orden.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Definición de controles: </a:t>
            </a:r>
            <a:r>
              <a:rPr lang="es-MX" dirty="0"/>
              <a:t>Consiste en establecer mecanismos de seguimiento y verificación para asegurar que el desarrollo del software cumpla con los requisitos, cronograma, presupuesto y  calidad esperada.</a:t>
            </a:r>
          </a:p>
          <a:p>
            <a:endParaRPr lang="es-MX" dirty="0"/>
          </a:p>
        </p:txBody>
      </p:sp>
    </p:spTree>
    <p:extLst>
      <p:ext uri="{BB962C8B-B14F-4D97-AF65-F5344CB8AC3E}">
        <p14:creationId xmlns:p14="http://schemas.microsoft.com/office/powerpoint/2010/main" val="42563285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C6C6-BE58-0054-651C-229E3BDC34D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B9DA447-6D40-2D3A-8C04-99007084DA7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41E5AF68-C881-0D88-A3D7-6B52CC05DD3A}"/>
              </a:ext>
            </a:extLst>
          </p:cNvPr>
          <p:cNvSpPr txBox="1"/>
          <p:nvPr/>
        </p:nvSpPr>
        <p:spPr>
          <a:xfrm>
            <a:off x="128253" y="746336"/>
            <a:ext cx="11170146" cy="369332"/>
          </a:xfrm>
          <a:prstGeom prst="rect">
            <a:avLst/>
          </a:prstGeom>
          <a:noFill/>
        </p:spPr>
        <p:txBody>
          <a:bodyPr wrap="square">
            <a:spAutoFit/>
          </a:bodyPr>
          <a:lstStyle/>
          <a:p>
            <a:r>
              <a:rPr lang="es-MX" b="1" dirty="0"/>
              <a:t>Diferencias entre CMMI Y AGILE: Valores </a:t>
            </a:r>
            <a:r>
              <a:rPr lang="es-MX" b="1" dirty="0" err="1"/>
              <a:t>escenciales</a:t>
            </a:r>
            <a:endParaRPr lang="en-US" b="1" dirty="0"/>
          </a:p>
        </p:txBody>
      </p:sp>
      <p:graphicFrame>
        <p:nvGraphicFramePr>
          <p:cNvPr id="2" name="Tabla 1">
            <a:extLst>
              <a:ext uri="{FF2B5EF4-FFF2-40B4-BE49-F238E27FC236}">
                <a16:creationId xmlns:a16="http://schemas.microsoft.com/office/drawing/2014/main" id="{1D357E0B-4219-0D2E-0D11-44B97609DB6A}"/>
              </a:ext>
            </a:extLst>
          </p:cNvPr>
          <p:cNvGraphicFramePr>
            <a:graphicFrameLocks noGrp="1"/>
          </p:cNvGraphicFramePr>
          <p:nvPr>
            <p:extLst>
              <p:ext uri="{D42A27DB-BD31-4B8C-83A1-F6EECF244321}">
                <p14:modId xmlns:p14="http://schemas.microsoft.com/office/powerpoint/2010/main" val="1599473987"/>
              </p:ext>
            </p:extLst>
          </p:nvPr>
        </p:nvGraphicFramePr>
        <p:xfrm>
          <a:off x="343158" y="1399908"/>
          <a:ext cx="10955241" cy="5140960"/>
        </p:xfrm>
        <a:graphic>
          <a:graphicData uri="http://schemas.openxmlformats.org/drawingml/2006/table">
            <a:tbl>
              <a:tblPr firstRow="1" bandRow="1">
                <a:tableStyleId>{5C22544A-7EE6-4342-B048-85BDC9FD1C3A}</a:tableStyleId>
              </a:tblPr>
              <a:tblGrid>
                <a:gridCol w="3651747">
                  <a:extLst>
                    <a:ext uri="{9D8B030D-6E8A-4147-A177-3AD203B41FA5}">
                      <a16:colId xmlns:a16="http://schemas.microsoft.com/office/drawing/2014/main" val="3000166426"/>
                    </a:ext>
                  </a:extLst>
                </a:gridCol>
                <a:gridCol w="3651747">
                  <a:extLst>
                    <a:ext uri="{9D8B030D-6E8A-4147-A177-3AD203B41FA5}">
                      <a16:colId xmlns:a16="http://schemas.microsoft.com/office/drawing/2014/main" val="160847216"/>
                    </a:ext>
                  </a:extLst>
                </a:gridCol>
                <a:gridCol w="3651747">
                  <a:extLst>
                    <a:ext uri="{9D8B030D-6E8A-4147-A177-3AD203B41FA5}">
                      <a16:colId xmlns:a16="http://schemas.microsoft.com/office/drawing/2014/main" val="4053294490"/>
                    </a:ext>
                  </a:extLst>
                </a:gridCol>
              </a:tblGrid>
              <a:tr h="370840">
                <a:tc>
                  <a:txBody>
                    <a:bodyPr/>
                    <a:lstStyle/>
                    <a:p>
                      <a:endParaRPr lang="es-AR" dirty="0"/>
                    </a:p>
                  </a:txBody>
                  <a:tcPr/>
                </a:tc>
                <a:tc>
                  <a:txBody>
                    <a:bodyPr/>
                    <a:lstStyle/>
                    <a:p>
                      <a:r>
                        <a:rPr lang="es-MX" dirty="0"/>
                        <a:t>CMMI</a:t>
                      </a:r>
                      <a:endParaRPr lang="es-AR" dirty="0"/>
                    </a:p>
                  </a:txBody>
                  <a:tcPr/>
                </a:tc>
                <a:tc>
                  <a:txBody>
                    <a:bodyPr/>
                    <a:lstStyle/>
                    <a:p>
                      <a:r>
                        <a:rPr lang="es-MX" dirty="0"/>
                        <a:t>AGILE</a:t>
                      </a:r>
                      <a:endParaRPr lang="es-AR" dirty="0"/>
                    </a:p>
                  </a:txBody>
                  <a:tcPr/>
                </a:tc>
                <a:extLst>
                  <a:ext uri="{0D108BD9-81ED-4DB2-BD59-A6C34878D82A}">
                    <a16:rowId xmlns:a16="http://schemas.microsoft.com/office/drawing/2014/main" val="3118324424"/>
                  </a:ext>
                </a:extLst>
              </a:tr>
              <a:tr h="370840">
                <a:tc>
                  <a:txBody>
                    <a:bodyPr/>
                    <a:lstStyle/>
                    <a:p>
                      <a:r>
                        <a:rPr lang="es-MX" sz="1700" dirty="0"/>
                        <a:t>Principal</a:t>
                      </a:r>
                      <a:endParaRPr lang="es-AR" sz="1700" dirty="0"/>
                    </a:p>
                  </a:txBody>
                  <a:tcPr/>
                </a:tc>
                <a:tc>
                  <a:txBody>
                    <a:bodyPr/>
                    <a:lstStyle/>
                    <a:p>
                      <a:pPr marL="285750" indent="-285750">
                        <a:buFont typeface="Arial" panose="020B0604020202020204" pitchFamily="34" charset="0"/>
                        <a:buChar char="•"/>
                      </a:pPr>
                      <a:r>
                        <a:rPr lang="es-MX" sz="1700" dirty="0"/>
                        <a:t>Medir y mejorar el proceso para un mejor producto</a:t>
                      </a:r>
                      <a:endParaRPr lang="es-AR" sz="1700" dirty="0"/>
                    </a:p>
                  </a:txBody>
                  <a:tcPr/>
                </a:tc>
                <a:tc>
                  <a:txBody>
                    <a:bodyPr/>
                    <a:lstStyle/>
                    <a:p>
                      <a:pPr marL="285750" indent="-285750">
                        <a:buFont typeface="Arial" panose="020B0604020202020204" pitchFamily="34" charset="0"/>
                        <a:buChar char="•"/>
                      </a:pPr>
                      <a:r>
                        <a:rPr lang="es-MX" sz="1700" dirty="0"/>
                        <a:t>Se prioriza la interacción constante y rápida con el cliente.</a:t>
                      </a:r>
                    </a:p>
                    <a:p>
                      <a:pPr marL="285750" indent="-285750">
                        <a:buFont typeface="Arial" panose="020B0604020202020204" pitchFamily="34" charset="0"/>
                        <a:buChar char="•"/>
                      </a:pPr>
                      <a:r>
                        <a:rPr lang="es-MX" sz="1700" dirty="0"/>
                        <a:t>Se evitan procesos burocráticos innecesarios.</a:t>
                      </a:r>
                    </a:p>
                    <a:p>
                      <a:pPr marL="285750" indent="-285750">
                        <a:buFont typeface="Arial" panose="020B0604020202020204" pitchFamily="34" charset="0"/>
                        <a:buChar char="•"/>
                      </a:pPr>
                      <a:r>
                        <a:rPr lang="es-MX" sz="1700" dirty="0"/>
                        <a:t>Los requerimientos se ajustan continuamente según el valor que aportan.</a:t>
                      </a:r>
                    </a:p>
                  </a:txBody>
                  <a:tcPr/>
                </a:tc>
                <a:extLst>
                  <a:ext uri="{0D108BD9-81ED-4DB2-BD59-A6C34878D82A}">
                    <a16:rowId xmlns:a16="http://schemas.microsoft.com/office/drawing/2014/main" val="2866517162"/>
                  </a:ext>
                </a:extLst>
              </a:tr>
              <a:tr h="370840">
                <a:tc>
                  <a:txBody>
                    <a:bodyPr/>
                    <a:lstStyle/>
                    <a:p>
                      <a:r>
                        <a:rPr lang="es-MX" sz="1700" dirty="0"/>
                        <a:t>Características de los equipos</a:t>
                      </a:r>
                      <a:endParaRPr lang="es-AR" sz="1700" dirty="0"/>
                    </a:p>
                  </a:txBody>
                  <a:tcPr/>
                </a:tc>
                <a:tc>
                  <a:txBody>
                    <a:bodyPr/>
                    <a:lstStyle/>
                    <a:p>
                      <a:pPr marL="285750" indent="-285750">
                        <a:buFont typeface="Arial" panose="020B0604020202020204" pitchFamily="34" charset="0"/>
                        <a:buChar char="•"/>
                      </a:pPr>
                      <a:r>
                        <a:rPr lang="es-MX" sz="1700" dirty="0"/>
                        <a:t>Disciplinados </a:t>
                      </a:r>
                    </a:p>
                    <a:p>
                      <a:pPr marL="285750" indent="-285750">
                        <a:buFont typeface="Arial" panose="020B0604020202020204" pitchFamily="34" charset="0"/>
                        <a:buChar char="•"/>
                      </a:pPr>
                      <a:endParaRPr lang="es-MX" sz="1700" dirty="0"/>
                    </a:p>
                    <a:p>
                      <a:pPr marL="285750" indent="-285750">
                        <a:buFont typeface="Arial" panose="020B0604020202020204" pitchFamily="34" charset="0"/>
                        <a:buChar char="•"/>
                      </a:pPr>
                      <a:r>
                        <a:rPr lang="es-MX" sz="1700" dirty="0"/>
                        <a:t>Siguen reglas </a:t>
                      </a:r>
                      <a:br>
                        <a:rPr lang="es-MX" sz="1700" dirty="0"/>
                      </a:br>
                      <a:endParaRPr lang="es-MX" sz="1700" dirty="0"/>
                    </a:p>
                    <a:p>
                      <a:pPr marL="285750" indent="-285750">
                        <a:buFont typeface="Arial" panose="020B0604020202020204" pitchFamily="34" charset="0"/>
                        <a:buChar char="•"/>
                      </a:pPr>
                      <a:r>
                        <a:rPr lang="es-MX" sz="1700" dirty="0"/>
                        <a:t>Tienen aversión al riesgo</a:t>
                      </a:r>
                      <a:endParaRPr lang="es-AR" sz="1700" dirty="0"/>
                    </a:p>
                  </a:txBody>
                  <a:tcPr/>
                </a:tc>
                <a:tc>
                  <a:txBody>
                    <a:bodyPr/>
                    <a:lstStyle/>
                    <a:p>
                      <a:pPr marL="285750" indent="-285750">
                        <a:buFont typeface="Arial" panose="020B0604020202020204" pitchFamily="34" charset="0"/>
                        <a:buChar char="•"/>
                      </a:pPr>
                      <a:r>
                        <a:rPr lang="es-MX" sz="1700" dirty="0" err="1"/>
                        <a:t>Comodos</a:t>
                      </a:r>
                      <a:endParaRPr lang="es-MX" sz="1700" dirty="0"/>
                    </a:p>
                    <a:p>
                      <a:pPr marL="285750" indent="-285750">
                        <a:buFont typeface="Arial" panose="020B0604020202020204" pitchFamily="34" charset="0"/>
                        <a:buChar char="•"/>
                      </a:pPr>
                      <a:endParaRPr lang="es-MX" sz="1700" dirty="0"/>
                    </a:p>
                    <a:p>
                      <a:pPr marL="285750" indent="-285750">
                        <a:buFont typeface="Arial" panose="020B0604020202020204" pitchFamily="34" charset="0"/>
                        <a:buChar char="•"/>
                      </a:pPr>
                      <a:r>
                        <a:rPr lang="es-MX" sz="1700" dirty="0"/>
                        <a:t>Con iniciativa (</a:t>
                      </a:r>
                      <a:r>
                        <a:rPr lang="es-MX" sz="1700" dirty="0" err="1"/>
                        <a:t>Risk</a:t>
                      </a:r>
                      <a:r>
                        <a:rPr lang="es-MX" sz="1700" dirty="0"/>
                        <a:t> </a:t>
                      </a:r>
                      <a:r>
                        <a:rPr lang="es-MX" sz="1700" dirty="0" err="1"/>
                        <a:t>Takers</a:t>
                      </a:r>
                      <a:r>
                        <a:rPr lang="es-MX" sz="1700" dirty="0"/>
                        <a:t>)</a:t>
                      </a:r>
                    </a:p>
                    <a:p>
                      <a:pPr marL="285750" indent="-285750">
                        <a:buFont typeface="Arial" panose="020B0604020202020204" pitchFamily="34" charset="0"/>
                        <a:buChar char="•"/>
                      </a:pPr>
                      <a:endParaRPr lang="es-MX" sz="1700" dirty="0"/>
                    </a:p>
                    <a:p>
                      <a:pPr marL="285750" indent="-285750">
                        <a:buFont typeface="Arial" panose="020B0604020202020204" pitchFamily="34" charset="0"/>
                        <a:buChar char="•"/>
                      </a:pPr>
                      <a:r>
                        <a:rPr lang="es-MX" sz="1700" dirty="0"/>
                        <a:t>Creativos</a:t>
                      </a:r>
                    </a:p>
                  </a:txBody>
                  <a:tcPr/>
                </a:tc>
                <a:extLst>
                  <a:ext uri="{0D108BD9-81ED-4DB2-BD59-A6C34878D82A}">
                    <a16:rowId xmlns:a16="http://schemas.microsoft.com/office/drawing/2014/main" val="3182571215"/>
                  </a:ext>
                </a:extLst>
              </a:tr>
              <a:tr h="370840">
                <a:tc>
                  <a:txBody>
                    <a:bodyPr/>
                    <a:lstStyle/>
                    <a:p>
                      <a:r>
                        <a:rPr lang="es-MX" sz="1700" dirty="0"/>
                        <a:t>Comunicación</a:t>
                      </a:r>
                      <a:endParaRPr lang="es-AR" sz="1700" dirty="0"/>
                    </a:p>
                  </a:txBody>
                  <a:tcPr/>
                </a:tc>
                <a:tc>
                  <a:txBody>
                    <a:bodyPr/>
                    <a:lstStyle/>
                    <a:p>
                      <a:pPr marL="0" indent="0">
                        <a:buFont typeface="Arial" panose="020B0604020202020204" pitchFamily="34" charset="0"/>
                        <a:buNone/>
                      </a:pPr>
                      <a:r>
                        <a:rPr lang="es-MX" sz="1700" b="0" dirty="0"/>
                        <a:t>Organizacional, estructurada, a gran escala (macro).</a:t>
                      </a:r>
                      <a:endParaRPr lang="es-AR" sz="1700" b="0" dirty="0"/>
                    </a:p>
                  </a:txBody>
                  <a:tcPr/>
                </a:tc>
                <a:tc>
                  <a:txBody>
                    <a:bodyPr/>
                    <a:lstStyle/>
                    <a:p>
                      <a:pPr marL="0" indent="0">
                        <a:buFont typeface="Arial" panose="020B0604020202020204" pitchFamily="34" charset="0"/>
                        <a:buNone/>
                      </a:pPr>
                      <a:r>
                        <a:rPr lang="es-MX" sz="1700" b="0" dirty="0"/>
                        <a:t>Persona a persona, directa</a:t>
                      </a:r>
                    </a:p>
                  </a:txBody>
                  <a:tcPr/>
                </a:tc>
                <a:extLst>
                  <a:ext uri="{0D108BD9-81ED-4DB2-BD59-A6C34878D82A}">
                    <a16:rowId xmlns:a16="http://schemas.microsoft.com/office/drawing/2014/main" val="1409208985"/>
                  </a:ext>
                </a:extLst>
              </a:tr>
              <a:tr h="370840">
                <a:tc>
                  <a:txBody>
                    <a:bodyPr/>
                    <a:lstStyle/>
                    <a:p>
                      <a:r>
                        <a:rPr lang="es-MX" sz="1700" dirty="0"/>
                        <a:t>Gestión del conocimiento</a:t>
                      </a:r>
                      <a:endParaRPr lang="es-AR" sz="1700" dirty="0"/>
                    </a:p>
                  </a:txBody>
                  <a:tcPr/>
                </a:tc>
                <a:tc>
                  <a:txBody>
                    <a:bodyPr/>
                    <a:lstStyle/>
                    <a:p>
                      <a:pPr lvl="0"/>
                      <a:r>
                        <a:rPr lang="es-MX" sz="1700" b="0" dirty="0"/>
                        <a:t>Basado en documentos y activos de proceso.</a:t>
                      </a:r>
                    </a:p>
                    <a:p>
                      <a:pPr marL="285750" indent="-285750">
                        <a:buFont typeface="Arial" panose="020B0604020202020204" pitchFamily="34" charset="0"/>
                        <a:buChar char="•"/>
                      </a:pPr>
                      <a:endParaRPr lang="es-AR" sz="1700" dirty="0"/>
                    </a:p>
                  </a:txBody>
                  <a:tcPr/>
                </a:tc>
                <a:tc>
                  <a:txBody>
                    <a:bodyPr/>
                    <a:lstStyle/>
                    <a:p>
                      <a:pPr marL="0" indent="0">
                        <a:buFont typeface="Arial" panose="020B0604020202020204" pitchFamily="34" charset="0"/>
                        <a:buNone/>
                      </a:pPr>
                      <a:r>
                        <a:rPr lang="es-MX" sz="1700" b="0" dirty="0"/>
                        <a:t>Centrado en las personas, no en documentación extensa.</a:t>
                      </a:r>
                    </a:p>
                  </a:txBody>
                  <a:tcPr/>
                </a:tc>
                <a:extLst>
                  <a:ext uri="{0D108BD9-81ED-4DB2-BD59-A6C34878D82A}">
                    <a16:rowId xmlns:a16="http://schemas.microsoft.com/office/drawing/2014/main" val="4181674543"/>
                  </a:ext>
                </a:extLst>
              </a:tr>
            </a:tbl>
          </a:graphicData>
        </a:graphic>
      </p:graphicFrame>
    </p:spTree>
    <p:extLst>
      <p:ext uri="{BB962C8B-B14F-4D97-AF65-F5344CB8AC3E}">
        <p14:creationId xmlns:p14="http://schemas.microsoft.com/office/powerpoint/2010/main" val="24311149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D794-0115-C7BC-0A50-5EA6737E300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F7162EA-70DB-B136-EA48-51A3A0203E3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B207DAE9-F9AD-FE9A-979E-9377F4FD29DB}"/>
              </a:ext>
            </a:extLst>
          </p:cNvPr>
          <p:cNvSpPr txBox="1"/>
          <p:nvPr/>
        </p:nvSpPr>
        <p:spPr>
          <a:xfrm>
            <a:off x="128253" y="746336"/>
            <a:ext cx="11170146" cy="369332"/>
          </a:xfrm>
          <a:prstGeom prst="rect">
            <a:avLst/>
          </a:prstGeom>
          <a:noFill/>
        </p:spPr>
        <p:txBody>
          <a:bodyPr wrap="square">
            <a:spAutoFit/>
          </a:bodyPr>
          <a:lstStyle/>
          <a:p>
            <a:r>
              <a:rPr lang="es-MX" b="1" dirty="0"/>
              <a:t>Diferencias entre CMMI Y AGILE: </a:t>
            </a:r>
            <a:r>
              <a:rPr lang="es-MX" b="1" dirty="0" err="1"/>
              <a:t>Caracteristicas</a:t>
            </a:r>
            <a:endParaRPr lang="en-US" b="1" dirty="0"/>
          </a:p>
        </p:txBody>
      </p:sp>
      <p:graphicFrame>
        <p:nvGraphicFramePr>
          <p:cNvPr id="2" name="Tabla 1">
            <a:extLst>
              <a:ext uri="{FF2B5EF4-FFF2-40B4-BE49-F238E27FC236}">
                <a16:creationId xmlns:a16="http://schemas.microsoft.com/office/drawing/2014/main" id="{774BE60F-54F9-C0A5-DA2D-C1BD21743512}"/>
              </a:ext>
            </a:extLst>
          </p:cNvPr>
          <p:cNvGraphicFramePr>
            <a:graphicFrameLocks noGrp="1"/>
          </p:cNvGraphicFramePr>
          <p:nvPr>
            <p:extLst>
              <p:ext uri="{D42A27DB-BD31-4B8C-83A1-F6EECF244321}">
                <p14:modId xmlns:p14="http://schemas.microsoft.com/office/powerpoint/2010/main" val="4257858556"/>
              </p:ext>
            </p:extLst>
          </p:nvPr>
        </p:nvGraphicFramePr>
        <p:xfrm>
          <a:off x="343158" y="1399908"/>
          <a:ext cx="10955241" cy="4912360"/>
        </p:xfrm>
        <a:graphic>
          <a:graphicData uri="http://schemas.openxmlformats.org/drawingml/2006/table">
            <a:tbl>
              <a:tblPr firstRow="1" bandRow="1">
                <a:tableStyleId>{5C22544A-7EE6-4342-B048-85BDC9FD1C3A}</a:tableStyleId>
              </a:tblPr>
              <a:tblGrid>
                <a:gridCol w="3651747">
                  <a:extLst>
                    <a:ext uri="{9D8B030D-6E8A-4147-A177-3AD203B41FA5}">
                      <a16:colId xmlns:a16="http://schemas.microsoft.com/office/drawing/2014/main" val="3000166426"/>
                    </a:ext>
                  </a:extLst>
                </a:gridCol>
                <a:gridCol w="3651747">
                  <a:extLst>
                    <a:ext uri="{9D8B030D-6E8A-4147-A177-3AD203B41FA5}">
                      <a16:colId xmlns:a16="http://schemas.microsoft.com/office/drawing/2014/main" val="160847216"/>
                    </a:ext>
                  </a:extLst>
                </a:gridCol>
                <a:gridCol w="3651747">
                  <a:extLst>
                    <a:ext uri="{9D8B030D-6E8A-4147-A177-3AD203B41FA5}">
                      <a16:colId xmlns:a16="http://schemas.microsoft.com/office/drawing/2014/main" val="4053294490"/>
                    </a:ext>
                  </a:extLst>
                </a:gridCol>
              </a:tblGrid>
              <a:tr h="370840">
                <a:tc>
                  <a:txBody>
                    <a:bodyPr/>
                    <a:lstStyle/>
                    <a:p>
                      <a:endParaRPr lang="es-AR" dirty="0"/>
                    </a:p>
                  </a:txBody>
                  <a:tcPr/>
                </a:tc>
                <a:tc>
                  <a:txBody>
                    <a:bodyPr/>
                    <a:lstStyle/>
                    <a:p>
                      <a:r>
                        <a:rPr lang="es-MX" dirty="0"/>
                        <a:t>CMMI</a:t>
                      </a:r>
                      <a:endParaRPr lang="es-AR" dirty="0"/>
                    </a:p>
                  </a:txBody>
                  <a:tcPr/>
                </a:tc>
                <a:tc>
                  <a:txBody>
                    <a:bodyPr/>
                    <a:lstStyle/>
                    <a:p>
                      <a:r>
                        <a:rPr lang="es-MX" dirty="0"/>
                        <a:t>AGILE</a:t>
                      </a:r>
                      <a:endParaRPr lang="es-AR" dirty="0"/>
                    </a:p>
                  </a:txBody>
                  <a:tcPr/>
                </a:tc>
                <a:extLst>
                  <a:ext uri="{0D108BD9-81ED-4DB2-BD59-A6C34878D82A}">
                    <a16:rowId xmlns:a16="http://schemas.microsoft.com/office/drawing/2014/main" val="3118324424"/>
                  </a:ext>
                </a:extLst>
              </a:tr>
              <a:tr h="370840">
                <a:tc>
                  <a:txBody>
                    <a:bodyPr/>
                    <a:lstStyle/>
                    <a:p>
                      <a:r>
                        <a:rPr lang="es-MX" sz="1700" dirty="0"/>
                        <a:t>Mejora</a:t>
                      </a:r>
                      <a:endParaRPr lang="es-AR" sz="1700" dirty="0"/>
                    </a:p>
                  </a:txBody>
                  <a:tcPr/>
                </a:tc>
                <a:tc>
                  <a:txBody>
                    <a:bodyPr/>
                    <a:lstStyle/>
                    <a:p>
                      <a:pPr marL="285750" indent="-285750">
                        <a:buFont typeface="Arial" panose="020B0604020202020204" pitchFamily="34" charset="0"/>
                        <a:buChar char="•"/>
                      </a:pPr>
                      <a:r>
                        <a:rPr lang="es-MX" sz="1600" dirty="0"/>
                        <a:t>Se enfoca en toda la organización.</a:t>
                      </a:r>
                    </a:p>
                    <a:p>
                      <a:pPr marL="285750" indent="-285750">
                        <a:buFont typeface="Arial" panose="020B0604020202020204" pitchFamily="34" charset="0"/>
                        <a:buChar char="•"/>
                      </a:pPr>
                      <a:r>
                        <a:rPr lang="es-MX" sz="1600" b="1" dirty="0"/>
                        <a:t>Busca Uniformidad y Nivelación</a:t>
                      </a:r>
                      <a:r>
                        <a:rPr lang="es-MX" sz="1600" b="0" dirty="0"/>
                        <a:t>, es decir estandarización y procesos homogéneos.</a:t>
                      </a:r>
                    </a:p>
                    <a:p>
                      <a:pPr marL="285750" indent="-285750">
                        <a:buFont typeface="Arial" panose="020B0604020202020204" pitchFamily="34" charset="0"/>
                        <a:buChar char="•"/>
                      </a:pPr>
                      <a:endParaRPr lang="es-AR" sz="1700" dirty="0"/>
                    </a:p>
                  </a:txBody>
                  <a:tcPr/>
                </a:tc>
                <a:tc>
                  <a:txBody>
                    <a:bodyPr/>
                    <a:lstStyle/>
                    <a:p>
                      <a:pPr marL="285750" indent="-285750">
                        <a:buFont typeface="Arial" panose="020B0604020202020204" pitchFamily="34" charset="0"/>
                        <a:buChar char="•"/>
                      </a:pPr>
                      <a:r>
                        <a:rPr lang="es-MX" sz="1600" dirty="0"/>
                        <a:t>Se enfoca en mejorar dentro de cada proyecto específico.</a:t>
                      </a:r>
                      <a:endParaRPr lang="es-MX" sz="1600" b="1" dirty="0"/>
                    </a:p>
                    <a:p>
                      <a:pPr marL="285750" indent="-285750">
                        <a:buFont typeface="Arial" panose="020B0604020202020204" pitchFamily="34" charset="0"/>
                        <a:buChar char="•"/>
                      </a:pPr>
                      <a:r>
                        <a:rPr lang="es-MX" sz="1600" b="1" dirty="0"/>
                        <a:t>Tradición Oral e Innovación</a:t>
                      </a:r>
                      <a:r>
                        <a:rPr lang="es-MX" sz="1600" dirty="0"/>
                        <a:t>: El conocimiento se transmite verbalmente y se fomenta la creatividad.</a:t>
                      </a:r>
                    </a:p>
                    <a:p>
                      <a:pPr marL="285750" indent="-285750">
                        <a:buFont typeface="Arial" panose="020B0604020202020204" pitchFamily="34" charset="0"/>
                        <a:buChar char="•"/>
                      </a:pPr>
                      <a:endParaRPr lang="es-MX" sz="1700" dirty="0"/>
                    </a:p>
                  </a:txBody>
                  <a:tcPr/>
                </a:tc>
                <a:extLst>
                  <a:ext uri="{0D108BD9-81ED-4DB2-BD59-A6C34878D82A}">
                    <a16:rowId xmlns:a16="http://schemas.microsoft.com/office/drawing/2014/main" val="2866517162"/>
                  </a:ext>
                </a:extLst>
              </a:tr>
              <a:tr h="370840">
                <a:tc>
                  <a:txBody>
                    <a:bodyPr/>
                    <a:lstStyle/>
                    <a:p>
                      <a:r>
                        <a:rPr lang="es-MX" sz="1700" dirty="0"/>
                        <a:t>Capacidad/Madurez</a:t>
                      </a:r>
                      <a:endParaRPr lang="es-AR" sz="1700" dirty="0"/>
                    </a:p>
                  </a:txBody>
                  <a:tcPr/>
                </a:tc>
                <a:tc>
                  <a:txBody>
                    <a:bodyPr/>
                    <a:lstStyle/>
                    <a:p>
                      <a:pPr marL="285750" indent="-285750">
                        <a:buFont typeface="Arial" panose="020B0604020202020204" pitchFamily="34" charset="0"/>
                        <a:buChar char="•"/>
                      </a:pPr>
                      <a:r>
                        <a:rPr lang="es-MX" sz="1600" b="1" dirty="0"/>
                        <a:t>Éxito por Predictibilidad</a:t>
                      </a:r>
                      <a:r>
                        <a:rPr lang="es-MX" sz="1600" dirty="0"/>
                        <a:t>: El éxito se basa en procesos predecibles y controlados.</a:t>
                      </a:r>
                      <a:endParaRPr lang="es-AR" sz="17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b="1" dirty="0"/>
                        <a:t>Éxito por darse cuenta de oportunidades</a:t>
                      </a:r>
                      <a:r>
                        <a:rPr lang="es-MX" sz="1600" dirty="0"/>
                        <a:t>: El éxito proviene de adaptarse y responder rápidamente.</a:t>
                      </a:r>
                    </a:p>
                  </a:txBody>
                  <a:tcPr/>
                </a:tc>
                <a:extLst>
                  <a:ext uri="{0D108BD9-81ED-4DB2-BD59-A6C34878D82A}">
                    <a16:rowId xmlns:a16="http://schemas.microsoft.com/office/drawing/2014/main" val="3182571215"/>
                  </a:ext>
                </a:extLst>
              </a:tr>
              <a:tr h="370840">
                <a:tc>
                  <a:txBody>
                    <a:bodyPr/>
                    <a:lstStyle/>
                    <a:p>
                      <a:r>
                        <a:rPr lang="es-MX" sz="1700" dirty="0"/>
                        <a:t>Cuerpo de conocimiento</a:t>
                      </a:r>
                      <a:endParaRPr lang="es-AR" sz="1700" dirty="0"/>
                    </a:p>
                  </a:txBody>
                  <a:tcPr/>
                </a:tc>
                <a:tc>
                  <a:txBody>
                    <a:bodyPr/>
                    <a:lstStyle/>
                    <a:p>
                      <a:pPr marL="285750" indent="-285750">
                        <a:buFont typeface="Arial" panose="020B0604020202020204" pitchFamily="34" charset="0"/>
                        <a:buChar char="•"/>
                      </a:pPr>
                      <a:r>
                        <a:rPr lang="es-AR" sz="1600" b="1" dirty="0"/>
                        <a:t>Estandarizado y cruzando dimensiones</a:t>
                      </a:r>
                      <a:r>
                        <a:rPr lang="es-AR" sz="1600" dirty="0"/>
                        <a:t>: Se documenta, formaliza y aplica a diferentes áreas.</a:t>
                      </a:r>
                      <a:endParaRPr lang="es-AR" sz="1700" b="0" dirty="0"/>
                    </a:p>
                  </a:txBody>
                  <a:tcPr/>
                </a:tc>
                <a:tc>
                  <a:txBody>
                    <a:bodyPr/>
                    <a:lstStyle/>
                    <a:p>
                      <a:pPr marL="285750" indent="-285750">
                        <a:buFont typeface="Arial" panose="020B0604020202020204" pitchFamily="34" charset="0"/>
                        <a:buChar char="•"/>
                      </a:pPr>
                      <a:r>
                        <a:rPr lang="es-MX" sz="1600" b="1" dirty="0"/>
                        <a:t>Personal, Evolucionando, Temporal</a:t>
                      </a:r>
                      <a:r>
                        <a:rPr lang="es-MX" sz="1600" dirty="0"/>
                        <a:t>: Se adapta al equipo, cambia con el tiempo y no es fijo</a:t>
                      </a:r>
                      <a:endParaRPr lang="es-MX" sz="1700" b="0" dirty="0"/>
                    </a:p>
                  </a:txBody>
                  <a:tcPr/>
                </a:tc>
                <a:extLst>
                  <a:ext uri="{0D108BD9-81ED-4DB2-BD59-A6C34878D82A}">
                    <a16:rowId xmlns:a16="http://schemas.microsoft.com/office/drawing/2014/main" val="1409208985"/>
                  </a:ext>
                </a:extLst>
              </a:tr>
              <a:tr h="370840">
                <a:tc>
                  <a:txBody>
                    <a:bodyPr/>
                    <a:lstStyle/>
                    <a:p>
                      <a:r>
                        <a:rPr lang="es-MX" sz="1700" dirty="0"/>
                        <a:t>Reglas de atajo</a:t>
                      </a:r>
                      <a:endParaRPr lang="es-AR" sz="1700" dirty="0"/>
                    </a:p>
                  </a:txBody>
                  <a:tcPr/>
                </a:tc>
                <a:tc>
                  <a:txBody>
                    <a:bodyPr/>
                    <a:lstStyle/>
                    <a:p>
                      <a:pPr marL="285750" indent="-285750">
                        <a:buFont typeface="Arial" panose="020B0604020202020204" pitchFamily="34" charset="0"/>
                        <a:buChar char="•"/>
                      </a:pPr>
                      <a:r>
                        <a:rPr lang="es-AR" sz="1600" b="1" dirty="0"/>
                        <a:t>Desalentadas</a:t>
                      </a:r>
                      <a:r>
                        <a:rPr lang="es-AR" sz="1600" dirty="0"/>
                        <a:t>: Se evita improvisar o "saltarse pasos".</a:t>
                      </a:r>
                      <a:endParaRPr lang="es-AR" sz="1700" dirty="0"/>
                    </a:p>
                  </a:txBody>
                  <a:tcPr/>
                </a:tc>
                <a:tc>
                  <a:txBody>
                    <a:bodyPr/>
                    <a:lstStyle/>
                    <a:p>
                      <a:pPr marL="285750" lvl="0" indent="-285750">
                        <a:buFont typeface="Arial" panose="020B0604020202020204" pitchFamily="34" charset="0"/>
                        <a:buChar char="•"/>
                      </a:pPr>
                      <a:r>
                        <a:rPr lang="es-MX" sz="1600" b="1" dirty="0"/>
                        <a:t>Alentadas</a:t>
                      </a:r>
                      <a:r>
                        <a:rPr lang="es-MX" sz="1600" dirty="0"/>
                        <a:t>: Se permite y valora la improvisación si ayuda al proyecto.</a:t>
                      </a:r>
                    </a:p>
                    <a:p>
                      <a:pPr marL="0" indent="0">
                        <a:buFont typeface="Arial" panose="020B0604020202020204" pitchFamily="34" charset="0"/>
                        <a:buNone/>
                      </a:pPr>
                      <a:endParaRPr lang="es-MX" sz="1700" b="0" dirty="0"/>
                    </a:p>
                  </a:txBody>
                  <a:tcPr/>
                </a:tc>
                <a:extLst>
                  <a:ext uri="{0D108BD9-81ED-4DB2-BD59-A6C34878D82A}">
                    <a16:rowId xmlns:a16="http://schemas.microsoft.com/office/drawing/2014/main" val="4181674543"/>
                  </a:ext>
                </a:extLst>
              </a:tr>
            </a:tbl>
          </a:graphicData>
        </a:graphic>
      </p:graphicFrame>
    </p:spTree>
    <p:extLst>
      <p:ext uri="{BB962C8B-B14F-4D97-AF65-F5344CB8AC3E}">
        <p14:creationId xmlns:p14="http://schemas.microsoft.com/office/powerpoint/2010/main" val="25196469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0011B-389F-3E40-3780-87924BC45CF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B6E1706-A57D-8528-17C2-FE4D555D058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5DE970C7-7EFF-6CF2-32E4-840A830A87B3}"/>
              </a:ext>
            </a:extLst>
          </p:cNvPr>
          <p:cNvSpPr txBox="1"/>
          <p:nvPr/>
        </p:nvSpPr>
        <p:spPr>
          <a:xfrm>
            <a:off x="128253" y="746336"/>
            <a:ext cx="11170146" cy="369332"/>
          </a:xfrm>
          <a:prstGeom prst="rect">
            <a:avLst/>
          </a:prstGeom>
          <a:noFill/>
        </p:spPr>
        <p:txBody>
          <a:bodyPr wrap="square">
            <a:spAutoFit/>
          </a:bodyPr>
          <a:lstStyle/>
          <a:p>
            <a:r>
              <a:rPr lang="es-MX" b="1" dirty="0"/>
              <a:t>Diferencias entre CMMI Y AGILE: Características</a:t>
            </a:r>
            <a:endParaRPr lang="en-US" b="1" dirty="0"/>
          </a:p>
        </p:txBody>
      </p:sp>
      <p:graphicFrame>
        <p:nvGraphicFramePr>
          <p:cNvPr id="2" name="Tabla 1">
            <a:extLst>
              <a:ext uri="{FF2B5EF4-FFF2-40B4-BE49-F238E27FC236}">
                <a16:creationId xmlns:a16="http://schemas.microsoft.com/office/drawing/2014/main" id="{6A71194D-3B61-F12B-BC3B-B0DB4FEAC6D4}"/>
              </a:ext>
            </a:extLst>
          </p:cNvPr>
          <p:cNvGraphicFramePr>
            <a:graphicFrameLocks noGrp="1"/>
          </p:cNvGraphicFramePr>
          <p:nvPr>
            <p:extLst>
              <p:ext uri="{D42A27DB-BD31-4B8C-83A1-F6EECF244321}">
                <p14:modId xmlns:p14="http://schemas.microsoft.com/office/powerpoint/2010/main" val="4150184454"/>
              </p:ext>
            </p:extLst>
          </p:nvPr>
        </p:nvGraphicFramePr>
        <p:xfrm>
          <a:off x="343158" y="1399908"/>
          <a:ext cx="10955241" cy="3921760"/>
        </p:xfrm>
        <a:graphic>
          <a:graphicData uri="http://schemas.openxmlformats.org/drawingml/2006/table">
            <a:tbl>
              <a:tblPr firstRow="1" bandRow="1">
                <a:tableStyleId>{5C22544A-7EE6-4342-B048-85BDC9FD1C3A}</a:tableStyleId>
              </a:tblPr>
              <a:tblGrid>
                <a:gridCol w="3651747">
                  <a:extLst>
                    <a:ext uri="{9D8B030D-6E8A-4147-A177-3AD203B41FA5}">
                      <a16:colId xmlns:a16="http://schemas.microsoft.com/office/drawing/2014/main" val="3000166426"/>
                    </a:ext>
                  </a:extLst>
                </a:gridCol>
                <a:gridCol w="3651747">
                  <a:extLst>
                    <a:ext uri="{9D8B030D-6E8A-4147-A177-3AD203B41FA5}">
                      <a16:colId xmlns:a16="http://schemas.microsoft.com/office/drawing/2014/main" val="160847216"/>
                    </a:ext>
                  </a:extLst>
                </a:gridCol>
                <a:gridCol w="3651747">
                  <a:extLst>
                    <a:ext uri="{9D8B030D-6E8A-4147-A177-3AD203B41FA5}">
                      <a16:colId xmlns:a16="http://schemas.microsoft.com/office/drawing/2014/main" val="4053294490"/>
                    </a:ext>
                  </a:extLst>
                </a:gridCol>
              </a:tblGrid>
              <a:tr h="370840">
                <a:tc>
                  <a:txBody>
                    <a:bodyPr/>
                    <a:lstStyle/>
                    <a:p>
                      <a:endParaRPr lang="es-AR" dirty="0"/>
                    </a:p>
                  </a:txBody>
                  <a:tcPr/>
                </a:tc>
                <a:tc>
                  <a:txBody>
                    <a:bodyPr/>
                    <a:lstStyle/>
                    <a:p>
                      <a:r>
                        <a:rPr lang="es-MX" dirty="0"/>
                        <a:t>CMMI</a:t>
                      </a:r>
                      <a:endParaRPr lang="es-AR" dirty="0"/>
                    </a:p>
                  </a:txBody>
                  <a:tcPr/>
                </a:tc>
                <a:tc>
                  <a:txBody>
                    <a:bodyPr/>
                    <a:lstStyle/>
                    <a:p>
                      <a:r>
                        <a:rPr lang="es-MX" dirty="0"/>
                        <a:t>AGILE</a:t>
                      </a:r>
                      <a:endParaRPr lang="es-AR" dirty="0"/>
                    </a:p>
                  </a:txBody>
                  <a:tcPr/>
                </a:tc>
                <a:extLst>
                  <a:ext uri="{0D108BD9-81ED-4DB2-BD59-A6C34878D82A}">
                    <a16:rowId xmlns:a16="http://schemas.microsoft.com/office/drawing/2014/main" val="3118324424"/>
                  </a:ext>
                </a:extLst>
              </a:tr>
              <a:tr h="370840">
                <a:tc>
                  <a:txBody>
                    <a:bodyPr/>
                    <a:lstStyle/>
                    <a:p>
                      <a:r>
                        <a:rPr lang="es-MX" sz="1700" dirty="0"/>
                        <a:t>Confianza del cliente</a:t>
                      </a:r>
                      <a:endParaRPr lang="es-AR" sz="1700" dirty="0"/>
                    </a:p>
                  </a:txBody>
                  <a:tcPr/>
                </a:tc>
                <a:tc>
                  <a:txBody>
                    <a:bodyPr/>
                    <a:lstStyle/>
                    <a:p>
                      <a:pPr marL="285750" indent="-285750">
                        <a:buFont typeface="Arial" panose="020B0604020202020204" pitchFamily="34" charset="0"/>
                        <a:buChar char="•"/>
                      </a:pPr>
                      <a:r>
                        <a:rPr lang="es-MX" sz="1600" dirty="0"/>
                        <a:t>Basada en la </a:t>
                      </a:r>
                      <a:r>
                        <a:rPr lang="es-MX" sz="1600" b="1" dirty="0"/>
                        <a:t>infraestructura del proceso</a:t>
                      </a:r>
                      <a:r>
                        <a:rPr lang="es-MX" sz="1600" dirty="0"/>
                        <a:t> (documentos, controles, estándares).</a:t>
                      </a:r>
                      <a:endParaRPr lang="es-AR" sz="1700" dirty="0"/>
                    </a:p>
                  </a:txBody>
                  <a:tcPr/>
                </a:tc>
                <a:tc>
                  <a:txBody>
                    <a:bodyPr/>
                    <a:lstStyle/>
                    <a:p>
                      <a:pPr marL="285750" indent="-285750">
                        <a:buFont typeface="Arial" panose="020B0604020202020204" pitchFamily="34" charset="0"/>
                        <a:buChar char="•"/>
                      </a:pPr>
                      <a:r>
                        <a:rPr lang="es-MX" sz="1600" dirty="0"/>
                        <a:t>Basada en </a:t>
                      </a:r>
                      <a:r>
                        <a:rPr lang="es-MX" sz="1600" b="1" dirty="0"/>
                        <a:t>software funcionando</a:t>
                      </a:r>
                      <a:r>
                        <a:rPr lang="es-MX" sz="1600" dirty="0"/>
                        <a:t> y en la </a:t>
                      </a:r>
                      <a:r>
                        <a:rPr lang="es-MX" sz="1600" b="1" dirty="0"/>
                        <a:t>interacción con los participantes</a:t>
                      </a:r>
                      <a:r>
                        <a:rPr lang="es-MX" sz="1600" dirty="0"/>
                        <a:t>.</a:t>
                      </a:r>
                      <a:endParaRPr lang="es-MX" sz="1700" dirty="0"/>
                    </a:p>
                  </a:txBody>
                  <a:tcPr/>
                </a:tc>
                <a:extLst>
                  <a:ext uri="{0D108BD9-81ED-4DB2-BD59-A6C34878D82A}">
                    <a16:rowId xmlns:a16="http://schemas.microsoft.com/office/drawing/2014/main" val="2866517162"/>
                  </a:ext>
                </a:extLst>
              </a:tr>
              <a:tr h="370840">
                <a:tc>
                  <a:txBody>
                    <a:bodyPr/>
                    <a:lstStyle/>
                    <a:p>
                      <a:r>
                        <a:rPr lang="es-MX" sz="1700" dirty="0"/>
                        <a:t>Movimiento</a:t>
                      </a:r>
                      <a:endParaRPr lang="es-AR" sz="1700" dirty="0"/>
                    </a:p>
                  </a:txBody>
                  <a:tcPr/>
                </a:tc>
                <a:tc>
                  <a:txBody>
                    <a:bodyPr/>
                    <a:lstStyle/>
                    <a:p>
                      <a:pPr marL="285750" indent="-285750">
                        <a:buFont typeface="Arial" panose="020B0604020202020204" pitchFamily="34" charset="0"/>
                        <a:buChar char="•"/>
                      </a:pPr>
                      <a:r>
                        <a:rPr lang="es-MX" sz="1600" b="1" dirty="0"/>
                        <a:t>A la derecha</a:t>
                      </a:r>
                      <a:r>
                        <a:rPr lang="es-MX" sz="1600" dirty="0"/>
                        <a:t>: Mucho trabajo de planeación y definición al inicio.</a:t>
                      </a:r>
                      <a:endParaRPr lang="es-AR" sz="1700" dirty="0"/>
                    </a:p>
                  </a:txBody>
                  <a:tcPr/>
                </a:tc>
                <a:tc>
                  <a:txBody>
                    <a:bodyPr/>
                    <a:lstStyle/>
                    <a:p>
                      <a:pPr marL="285750" indent="-285750">
                        <a:buFont typeface="Arial" panose="020B0604020202020204" pitchFamily="34" charset="0"/>
                        <a:buChar char="•"/>
                      </a:pPr>
                      <a:r>
                        <a:rPr lang="es-MX" sz="1600" b="1" dirty="0"/>
                        <a:t>A la izquierda</a:t>
                      </a:r>
                      <a:r>
                        <a:rPr lang="es-MX" sz="1600" dirty="0"/>
                        <a:t>: Se empieza con pruebas, priorizando retroalimentación temprana.</a:t>
                      </a:r>
                      <a:endParaRPr lang="es-MX" sz="1700" dirty="0"/>
                    </a:p>
                  </a:txBody>
                  <a:tcPr/>
                </a:tc>
                <a:extLst>
                  <a:ext uri="{0D108BD9-81ED-4DB2-BD59-A6C34878D82A}">
                    <a16:rowId xmlns:a16="http://schemas.microsoft.com/office/drawing/2014/main" val="3182571215"/>
                  </a:ext>
                </a:extLst>
              </a:tr>
              <a:tr h="370840">
                <a:tc>
                  <a:txBody>
                    <a:bodyPr/>
                    <a:lstStyle/>
                    <a:p>
                      <a:r>
                        <a:rPr lang="es-MX" sz="1700" dirty="0"/>
                        <a:t>Alcance de la vista</a:t>
                      </a:r>
                      <a:endParaRPr lang="es-AR" sz="1700" dirty="0"/>
                    </a:p>
                  </a:txBody>
                  <a:tcPr/>
                </a:tc>
                <a:tc>
                  <a:txBody>
                    <a:bodyPr/>
                    <a:lstStyle/>
                    <a:p>
                      <a:pPr marL="285750" indent="-285750">
                        <a:buFont typeface="Arial" panose="020B0604020202020204" pitchFamily="34" charset="0"/>
                        <a:buChar char="•"/>
                      </a:pPr>
                      <a:r>
                        <a:rPr lang="es-MX" sz="1600" b="1" dirty="0"/>
                        <a:t>Amplio, inclusivo, organizacional</a:t>
                      </a:r>
                      <a:r>
                        <a:rPr lang="es-MX" sz="1600" dirty="0"/>
                        <a:t>: Visión general que involucra muchas áreas y personas.</a:t>
                      </a:r>
                      <a:endParaRPr lang="es-AR" sz="1700" b="0" dirty="0"/>
                    </a:p>
                  </a:txBody>
                  <a:tcPr/>
                </a:tc>
                <a:tc>
                  <a:txBody>
                    <a:bodyPr/>
                    <a:lstStyle/>
                    <a:p>
                      <a:pPr marL="285750" indent="-285750">
                        <a:buFont typeface="Arial" panose="020B0604020202020204" pitchFamily="34" charset="0"/>
                        <a:buChar char="•"/>
                      </a:pPr>
                      <a:r>
                        <a:rPr lang="es-MX" sz="1600" b="1" dirty="0"/>
                        <a:t>Pequeño, focalizado</a:t>
                      </a:r>
                      <a:r>
                        <a:rPr lang="es-MX" sz="1600" dirty="0"/>
                        <a:t>: Solo lo necesario, centrado en lo inmediato del proyecto.</a:t>
                      </a:r>
                      <a:endParaRPr lang="es-MX" sz="1700" b="0" dirty="0"/>
                    </a:p>
                  </a:txBody>
                  <a:tcPr/>
                </a:tc>
                <a:extLst>
                  <a:ext uri="{0D108BD9-81ED-4DB2-BD59-A6C34878D82A}">
                    <a16:rowId xmlns:a16="http://schemas.microsoft.com/office/drawing/2014/main" val="1409208985"/>
                  </a:ext>
                </a:extLst>
              </a:tr>
              <a:tr h="370840">
                <a:tc>
                  <a:txBody>
                    <a:bodyPr/>
                    <a:lstStyle/>
                    <a:p>
                      <a:r>
                        <a:rPr lang="es-MX" sz="1700" dirty="0"/>
                        <a:t>Nivel de discusión</a:t>
                      </a:r>
                      <a:endParaRPr lang="es-AR" sz="1700" dirty="0"/>
                    </a:p>
                  </a:txBody>
                  <a:tcPr/>
                </a:tc>
                <a:tc>
                  <a:txBody>
                    <a:bodyPr/>
                    <a:lstStyle/>
                    <a:p>
                      <a:pPr marL="285750" lvl="0" indent="-285750">
                        <a:buFont typeface="Arial" panose="020B0604020202020204" pitchFamily="34" charset="0"/>
                        <a:buChar char="•"/>
                      </a:pPr>
                      <a:r>
                        <a:rPr lang="es-MX" sz="1600" dirty="0"/>
                        <a:t>Enfocado en </a:t>
                      </a:r>
                      <a:r>
                        <a:rPr lang="es-MX" sz="1600" b="1" dirty="0"/>
                        <a:t>palabras, definiciones</a:t>
                      </a:r>
                      <a:r>
                        <a:rPr lang="es-MX" sz="1600" dirty="0"/>
                        <a:t>, y documentación </a:t>
                      </a:r>
                      <a:r>
                        <a:rPr lang="es-MX" sz="1600" b="1" dirty="0"/>
                        <a:t>duradera y exhaustiva</a:t>
                      </a:r>
                      <a:r>
                        <a:rPr lang="es-MX" sz="1600" dirty="0"/>
                        <a:t>.</a:t>
                      </a:r>
                    </a:p>
                    <a:p>
                      <a:pPr marL="285750" indent="-285750">
                        <a:buFont typeface="Arial" panose="020B0604020202020204" pitchFamily="34" charset="0"/>
                        <a:buChar char="•"/>
                      </a:pPr>
                      <a:endParaRPr lang="es-AR" sz="1600" dirty="0"/>
                    </a:p>
                  </a:txBody>
                  <a:tcPr/>
                </a:tc>
                <a:tc>
                  <a:txBody>
                    <a:bodyPr/>
                    <a:lstStyle/>
                    <a:p>
                      <a:pPr marL="285750" lvl="0" indent="-285750">
                        <a:buFont typeface="Arial" panose="020B0604020202020204" pitchFamily="34" charset="0"/>
                        <a:buChar char="•"/>
                      </a:pPr>
                      <a:r>
                        <a:rPr lang="es-MX" sz="1600" dirty="0"/>
                        <a:t>Basado en el </a:t>
                      </a:r>
                      <a:r>
                        <a:rPr lang="es-MX" sz="1600" b="1" dirty="0"/>
                        <a:t>trabajo en mano</a:t>
                      </a:r>
                      <a:r>
                        <a:rPr lang="es-MX" sz="1600" dirty="0"/>
                        <a:t>, lo que se está haciendo, no en definiciones teóricas.</a:t>
                      </a:r>
                    </a:p>
                    <a:p>
                      <a:pPr marL="0" indent="0">
                        <a:buFont typeface="Arial" panose="020B0604020202020204" pitchFamily="34" charset="0"/>
                        <a:buNone/>
                      </a:pPr>
                      <a:endParaRPr lang="es-MX" sz="1700" b="0" dirty="0"/>
                    </a:p>
                  </a:txBody>
                  <a:tcPr/>
                </a:tc>
                <a:extLst>
                  <a:ext uri="{0D108BD9-81ED-4DB2-BD59-A6C34878D82A}">
                    <a16:rowId xmlns:a16="http://schemas.microsoft.com/office/drawing/2014/main" val="4181674543"/>
                  </a:ext>
                </a:extLst>
              </a:tr>
            </a:tbl>
          </a:graphicData>
        </a:graphic>
      </p:graphicFrame>
    </p:spTree>
    <p:extLst>
      <p:ext uri="{BB962C8B-B14F-4D97-AF65-F5344CB8AC3E}">
        <p14:creationId xmlns:p14="http://schemas.microsoft.com/office/powerpoint/2010/main" val="318153570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9AA8-E534-975B-4A38-08D76926EAB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721AD27-2A78-9184-0AC3-BE2F7F49D82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5D98E762-C824-C469-8BCD-33CEAF22B9A1}"/>
              </a:ext>
            </a:extLst>
          </p:cNvPr>
          <p:cNvSpPr txBox="1"/>
          <p:nvPr/>
        </p:nvSpPr>
        <p:spPr>
          <a:xfrm>
            <a:off x="128253" y="746336"/>
            <a:ext cx="11170146" cy="369332"/>
          </a:xfrm>
          <a:prstGeom prst="rect">
            <a:avLst/>
          </a:prstGeom>
          <a:noFill/>
        </p:spPr>
        <p:txBody>
          <a:bodyPr wrap="square">
            <a:spAutoFit/>
          </a:bodyPr>
          <a:lstStyle/>
          <a:p>
            <a:r>
              <a:rPr lang="es-MX" b="1" dirty="0"/>
              <a:t>Diferencias entre CMMI Y AGILE: Enfoque</a:t>
            </a:r>
            <a:endParaRPr lang="en-US" b="1" dirty="0"/>
          </a:p>
        </p:txBody>
      </p:sp>
      <p:graphicFrame>
        <p:nvGraphicFramePr>
          <p:cNvPr id="2" name="Tabla 1">
            <a:extLst>
              <a:ext uri="{FF2B5EF4-FFF2-40B4-BE49-F238E27FC236}">
                <a16:creationId xmlns:a16="http://schemas.microsoft.com/office/drawing/2014/main" id="{38B2CDB1-68F1-49F6-F9A6-3CD2E4911F23}"/>
              </a:ext>
            </a:extLst>
          </p:cNvPr>
          <p:cNvGraphicFramePr>
            <a:graphicFrameLocks noGrp="1"/>
          </p:cNvGraphicFramePr>
          <p:nvPr>
            <p:extLst>
              <p:ext uri="{D42A27DB-BD31-4B8C-83A1-F6EECF244321}">
                <p14:modId xmlns:p14="http://schemas.microsoft.com/office/powerpoint/2010/main" val="2276005659"/>
              </p:ext>
            </p:extLst>
          </p:nvPr>
        </p:nvGraphicFramePr>
        <p:xfrm>
          <a:off x="343158" y="1213075"/>
          <a:ext cx="10955241" cy="5095240"/>
        </p:xfrm>
        <a:graphic>
          <a:graphicData uri="http://schemas.openxmlformats.org/drawingml/2006/table">
            <a:tbl>
              <a:tblPr firstRow="1" bandRow="1">
                <a:tableStyleId>{5C22544A-7EE6-4342-B048-85BDC9FD1C3A}</a:tableStyleId>
              </a:tblPr>
              <a:tblGrid>
                <a:gridCol w="3651747">
                  <a:extLst>
                    <a:ext uri="{9D8B030D-6E8A-4147-A177-3AD203B41FA5}">
                      <a16:colId xmlns:a16="http://schemas.microsoft.com/office/drawing/2014/main" val="3000166426"/>
                    </a:ext>
                  </a:extLst>
                </a:gridCol>
                <a:gridCol w="3651747">
                  <a:extLst>
                    <a:ext uri="{9D8B030D-6E8A-4147-A177-3AD203B41FA5}">
                      <a16:colId xmlns:a16="http://schemas.microsoft.com/office/drawing/2014/main" val="160847216"/>
                    </a:ext>
                  </a:extLst>
                </a:gridCol>
                <a:gridCol w="3651747">
                  <a:extLst>
                    <a:ext uri="{9D8B030D-6E8A-4147-A177-3AD203B41FA5}">
                      <a16:colId xmlns:a16="http://schemas.microsoft.com/office/drawing/2014/main" val="4053294490"/>
                    </a:ext>
                  </a:extLst>
                </a:gridCol>
              </a:tblGrid>
              <a:tr h="370840">
                <a:tc>
                  <a:txBody>
                    <a:bodyPr/>
                    <a:lstStyle/>
                    <a:p>
                      <a:endParaRPr lang="es-AR" dirty="0"/>
                    </a:p>
                  </a:txBody>
                  <a:tcPr/>
                </a:tc>
                <a:tc>
                  <a:txBody>
                    <a:bodyPr/>
                    <a:lstStyle/>
                    <a:p>
                      <a:r>
                        <a:rPr lang="es-MX" dirty="0"/>
                        <a:t>CMMI</a:t>
                      </a:r>
                      <a:endParaRPr lang="es-AR" dirty="0"/>
                    </a:p>
                  </a:txBody>
                  <a:tcPr/>
                </a:tc>
                <a:tc>
                  <a:txBody>
                    <a:bodyPr/>
                    <a:lstStyle/>
                    <a:p>
                      <a:r>
                        <a:rPr lang="es-MX" dirty="0"/>
                        <a:t>AGILE</a:t>
                      </a:r>
                      <a:endParaRPr lang="es-AR" dirty="0"/>
                    </a:p>
                  </a:txBody>
                  <a:tcPr/>
                </a:tc>
                <a:extLst>
                  <a:ext uri="{0D108BD9-81ED-4DB2-BD59-A6C34878D82A}">
                    <a16:rowId xmlns:a16="http://schemas.microsoft.com/office/drawing/2014/main" val="3118324424"/>
                  </a:ext>
                </a:extLst>
              </a:tr>
              <a:tr h="370840">
                <a:tc>
                  <a:txBody>
                    <a:bodyPr/>
                    <a:lstStyle/>
                    <a:p>
                      <a:r>
                        <a:rPr lang="es-MX" sz="1700" dirty="0"/>
                        <a:t>Enfoque general</a:t>
                      </a:r>
                      <a:endParaRPr lang="es-AR" sz="1700" dirty="0"/>
                    </a:p>
                  </a:txBody>
                  <a:tcPr/>
                </a:tc>
                <a:tc>
                  <a:txBody>
                    <a:bodyPr/>
                    <a:lstStyle/>
                    <a:p>
                      <a:pPr marL="285750" indent="-285750">
                        <a:buFont typeface="Arial" panose="020B0604020202020204" pitchFamily="34" charset="0"/>
                        <a:buChar char="•"/>
                      </a:pPr>
                      <a:r>
                        <a:rPr lang="es-MX" sz="1400" b="1" dirty="0"/>
                        <a:t>Descriptivo</a:t>
                      </a:r>
                      <a:r>
                        <a:rPr lang="es-MX" sz="1400" dirty="0"/>
                        <a:t>: Describe cómo deben hacerse las cosas.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b="1" dirty="0"/>
                        <a:t>Cuantitativo</a:t>
                      </a:r>
                      <a:r>
                        <a:rPr lang="es-MX" sz="1400" dirty="0"/>
                        <a:t>: </a:t>
                      </a:r>
                      <a:r>
                        <a:rPr lang="es-MX" sz="1400" b="0" dirty="0"/>
                        <a:t>Usa datos duros y medibles, como estadísticas y métricas.</a:t>
                      </a:r>
                    </a:p>
                    <a:p>
                      <a:pPr marL="285750" indent="-285750">
                        <a:buFont typeface="Arial" panose="020B0604020202020204" pitchFamily="34" charset="0"/>
                        <a:buChar char="•"/>
                      </a:pPr>
                      <a:endParaRPr lang="es-MX" sz="1400" b="0" dirty="0"/>
                    </a:p>
                    <a:p>
                      <a:pPr marL="285750" indent="-285750">
                        <a:buFont typeface="Arial" panose="020B0604020202020204" pitchFamily="34" charset="0"/>
                        <a:buChar char="•"/>
                      </a:pPr>
                      <a:r>
                        <a:rPr lang="es-MX" sz="1400" b="1" dirty="0"/>
                        <a:t>Universalidad</a:t>
                      </a:r>
                      <a:r>
                        <a:rPr lang="es-MX" sz="1400" dirty="0"/>
                        <a:t>: Aplica el mismo enfoque en diferentes contextos.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b="1" dirty="0"/>
                        <a:t>Actividades</a:t>
                      </a:r>
                      <a:r>
                        <a:rPr lang="es-MX" sz="1400" dirty="0"/>
                        <a:t>: </a:t>
                      </a:r>
                      <a:r>
                        <a:rPr lang="es-MX" sz="1400" b="0" dirty="0"/>
                        <a:t>Se enfoca en procesos y tareas más que en el resultado.</a:t>
                      </a:r>
                    </a:p>
                    <a:p>
                      <a:pPr marL="285750" indent="-285750">
                        <a:buFont typeface="Arial" panose="020B0604020202020204" pitchFamily="34" charset="0"/>
                        <a:buChar char="•"/>
                      </a:pPr>
                      <a:endParaRPr lang="es-MX" sz="1400" b="0" dirty="0"/>
                    </a:p>
                    <a:p>
                      <a:pPr marL="285750" indent="-285750">
                        <a:buFont typeface="Arial" panose="020B0604020202020204" pitchFamily="34" charset="0"/>
                        <a:buChar char="•"/>
                      </a:pPr>
                      <a:r>
                        <a:rPr lang="es-MX" sz="1400" b="1" dirty="0"/>
                        <a:t>Estratégico</a:t>
                      </a:r>
                      <a:r>
                        <a:rPr lang="es-MX" sz="1400" dirty="0"/>
                        <a:t>: Visión a largo plazo, planificación desde arriba.</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b="1" dirty="0"/>
                        <a:t>¿Cómo lo llamaremos?</a:t>
                      </a:r>
                      <a:r>
                        <a:rPr lang="es-MX" sz="1400" dirty="0"/>
                        <a:t>: Se da importancia a </a:t>
                      </a:r>
                      <a:r>
                        <a:rPr lang="es-MX" sz="1400" b="0" dirty="0"/>
                        <a:t>la terminología y formalidad.</a:t>
                      </a:r>
                    </a:p>
                    <a:p>
                      <a:pPr marL="285750" indent="-285750">
                        <a:buFont typeface="Arial" panose="020B0604020202020204" pitchFamily="34" charset="0"/>
                        <a:buChar char="•"/>
                      </a:pPr>
                      <a:endParaRPr lang="es-AR" sz="1400" dirty="0"/>
                    </a:p>
                  </a:txBody>
                  <a:tcPr/>
                </a:tc>
                <a:tc>
                  <a:txBody>
                    <a:bodyPr/>
                    <a:lstStyle/>
                    <a:p>
                      <a:pPr marL="285750" indent="-285750">
                        <a:buFont typeface="Arial" panose="020B0604020202020204" pitchFamily="34" charset="0"/>
                        <a:buChar char="•"/>
                      </a:pPr>
                      <a:r>
                        <a:rPr lang="es-MX" sz="1400" b="1" dirty="0"/>
                        <a:t>Prescriptivo</a:t>
                      </a:r>
                      <a:r>
                        <a:rPr lang="es-MX" sz="1400" dirty="0"/>
                        <a:t>: Indica qué hacer exactamente en determinadas situaciones.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b="1" dirty="0"/>
                        <a:t>Cualitativo</a:t>
                      </a:r>
                      <a:r>
                        <a:rPr lang="es-MX" sz="1400" dirty="0"/>
                        <a:t>: Se basa en </a:t>
                      </a:r>
                      <a:r>
                        <a:rPr lang="es-MX" sz="1400" b="1" dirty="0"/>
                        <a:t>conocimiento tácito</a:t>
                      </a:r>
                    </a:p>
                    <a:p>
                      <a:pPr marL="285750" indent="-285750">
                        <a:buFont typeface="Arial" panose="020B0604020202020204" pitchFamily="34" charset="0"/>
                        <a:buChar char="•"/>
                      </a:pPr>
                      <a:endParaRPr lang="es-MX" sz="1400" b="1" dirty="0"/>
                    </a:p>
                    <a:p>
                      <a:pPr marL="285750" indent="-285750">
                        <a:buFont typeface="Arial" panose="020B0604020202020204" pitchFamily="34" charset="0"/>
                        <a:buChar char="•"/>
                      </a:pPr>
                      <a:r>
                        <a:rPr lang="es-MX" sz="1400" b="1" dirty="0"/>
                        <a:t>Situacional</a:t>
                      </a:r>
                      <a:r>
                        <a:rPr lang="es-MX" sz="1400" dirty="0"/>
                        <a:t>: Se adapta según el contexto específico del proyecto.</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b="1" dirty="0"/>
                        <a:t>Producto</a:t>
                      </a:r>
                      <a:r>
                        <a:rPr lang="es-MX" sz="1400" dirty="0"/>
                        <a:t>: </a:t>
                      </a:r>
                      <a:r>
                        <a:rPr lang="es-MX" sz="1400" b="0" dirty="0"/>
                        <a:t>Prioriza el resultado final</a:t>
                      </a:r>
                    </a:p>
                    <a:p>
                      <a:pPr marL="285750" indent="-285750">
                        <a:buFont typeface="Arial" panose="020B0604020202020204" pitchFamily="34" charset="0"/>
                        <a:buChar char="•"/>
                      </a:pPr>
                      <a:endParaRPr lang="es-MX" sz="1400" b="0" dirty="0"/>
                    </a:p>
                    <a:p>
                      <a:pPr marL="285750" indent="-285750">
                        <a:buFont typeface="Arial" panose="020B0604020202020204" pitchFamily="34" charset="0"/>
                        <a:buChar char="•"/>
                      </a:pPr>
                      <a:r>
                        <a:rPr lang="es-MX" sz="1400" b="1" dirty="0"/>
                        <a:t>Táctico</a:t>
                      </a:r>
                      <a:r>
                        <a:rPr lang="es-MX" sz="1400" dirty="0"/>
                        <a:t>: Actúa en el corto plazo</a:t>
                      </a:r>
                    </a:p>
                    <a:p>
                      <a:pPr marL="285750" indent="-285750">
                        <a:buFont typeface="Arial" panose="020B0604020202020204" pitchFamily="34" charset="0"/>
                        <a:buChar char="•"/>
                      </a:pPr>
                      <a:endParaRPr lang="es-MX" sz="1400" b="1" dirty="0"/>
                    </a:p>
                    <a:p>
                      <a:pPr marL="285750" indent="-285750">
                        <a:buFont typeface="Arial" panose="020B0604020202020204" pitchFamily="34" charset="0"/>
                        <a:buChar char="•"/>
                      </a:pPr>
                      <a:r>
                        <a:rPr lang="es-MX" sz="1400" b="1" dirty="0"/>
                        <a:t>“¡Sólo hazlo!”</a:t>
                      </a:r>
                      <a:r>
                        <a:rPr lang="es-MX" sz="1400" dirty="0"/>
                        <a:t>: Enfocado en la </a:t>
                      </a:r>
                      <a:r>
                        <a:rPr lang="es-MX" sz="1400" b="1" dirty="0"/>
                        <a:t>acción rápida</a:t>
                      </a:r>
                      <a:r>
                        <a:rPr lang="es-MX" sz="1400" dirty="0"/>
                        <a:t>, sin preocuparse por nombres o burocracia.</a:t>
                      </a:r>
                    </a:p>
                    <a:p>
                      <a:pPr marL="285750" indent="-285750">
                        <a:buFont typeface="Arial" panose="020B0604020202020204" pitchFamily="34" charset="0"/>
                        <a:buChar char="•"/>
                      </a:pPr>
                      <a:endParaRPr lang="es-MX" sz="1400" dirty="0"/>
                    </a:p>
                  </a:txBody>
                  <a:tcPr/>
                </a:tc>
                <a:extLst>
                  <a:ext uri="{0D108BD9-81ED-4DB2-BD59-A6C34878D82A}">
                    <a16:rowId xmlns:a16="http://schemas.microsoft.com/office/drawing/2014/main" val="3182571215"/>
                  </a:ext>
                </a:extLst>
              </a:tr>
              <a:tr h="370840">
                <a:tc>
                  <a:txBody>
                    <a:bodyPr/>
                    <a:lstStyle/>
                    <a:p>
                      <a:r>
                        <a:rPr lang="es-MX" sz="1700" dirty="0"/>
                        <a:t>Gestión de riesgos</a:t>
                      </a:r>
                      <a:endParaRPr lang="es-AR" sz="1700" dirty="0"/>
                    </a:p>
                  </a:txBody>
                  <a:tcPr/>
                </a:tc>
                <a:tc>
                  <a:txBody>
                    <a:bodyPr/>
                    <a:lstStyle/>
                    <a:p>
                      <a:pPr marL="285750" indent="-285750">
                        <a:buFont typeface="Arial" panose="020B0604020202020204" pitchFamily="34" charset="0"/>
                        <a:buChar char="•"/>
                      </a:pPr>
                      <a:r>
                        <a:rPr lang="es-MX" sz="1600" b="1" dirty="0"/>
                        <a:t>Proactiva</a:t>
                      </a:r>
                      <a:r>
                        <a:rPr lang="es-MX" sz="1600" dirty="0"/>
                        <a:t>: Anticipa riesgos con planificación y prevención.</a:t>
                      </a:r>
                      <a:endParaRPr lang="es-AR" sz="1700" dirty="0"/>
                    </a:p>
                  </a:txBody>
                  <a:tcPr/>
                </a:tc>
                <a:tc>
                  <a:txBody>
                    <a:bodyPr/>
                    <a:lstStyle/>
                    <a:p>
                      <a:pPr marL="285750" indent="-285750">
                        <a:buFont typeface="Arial" panose="020B0604020202020204" pitchFamily="34" charset="0"/>
                        <a:buChar char="•"/>
                      </a:pPr>
                      <a:r>
                        <a:rPr lang="es-MX" sz="1600" b="1" dirty="0"/>
                        <a:t>Reactiva</a:t>
                      </a:r>
                      <a:r>
                        <a:rPr lang="es-MX" sz="1600" dirty="0"/>
                        <a:t>: Responde a los riesgos cuando aparecen, de forma flexible.</a:t>
                      </a:r>
                      <a:endParaRPr lang="es-MX" sz="1700" b="0" dirty="0"/>
                    </a:p>
                  </a:txBody>
                  <a:tcPr/>
                </a:tc>
                <a:extLst>
                  <a:ext uri="{0D108BD9-81ED-4DB2-BD59-A6C34878D82A}">
                    <a16:rowId xmlns:a16="http://schemas.microsoft.com/office/drawing/2014/main" val="4181674543"/>
                  </a:ext>
                </a:extLst>
              </a:tr>
            </a:tbl>
          </a:graphicData>
        </a:graphic>
      </p:graphicFrame>
    </p:spTree>
    <p:extLst>
      <p:ext uri="{BB962C8B-B14F-4D97-AF65-F5344CB8AC3E}">
        <p14:creationId xmlns:p14="http://schemas.microsoft.com/office/powerpoint/2010/main" val="37759007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54628-2286-7514-D60A-04ED79881D5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C297498-4CFD-0BFD-028D-EFB675A6F44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F4D7925E-7B5F-626E-EEA5-7A7CE563D7DF}"/>
              </a:ext>
            </a:extLst>
          </p:cNvPr>
          <p:cNvSpPr txBox="1"/>
          <p:nvPr/>
        </p:nvSpPr>
        <p:spPr>
          <a:xfrm>
            <a:off x="128253" y="746336"/>
            <a:ext cx="11170146" cy="369332"/>
          </a:xfrm>
          <a:prstGeom prst="rect">
            <a:avLst/>
          </a:prstGeom>
          <a:noFill/>
        </p:spPr>
        <p:txBody>
          <a:bodyPr wrap="square">
            <a:spAutoFit/>
          </a:bodyPr>
          <a:lstStyle/>
          <a:p>
            <a:r>
              <a:rPr lang="es-MX" b="1" dirty="0"/>
              <a:t>Diferencias entre CMMI Y AGILE: Foco</a:t>
            </a:r>
            <a:endParaRPr lang="en-US" b="1" dirty="0"/>
          </a:p>
        </p:txBody>
      </p:sp>
      <p:graphicFrame>
        <p:nvGraphicFramePr>
          <p:cNvPr id="2" name="Tabla 1">
            <a:extLst>
              <a:ext uri="{FF2B5EF4-FFF2-40B4-BE49-F238E27FC236}">
                <a16:creationId xmlns:a16="http://schemas.microsoft.com/office/drawing/2014/main" id="{20406CA8-0D74-DD8E-7B43-B5BC59B06CE9}"/>
              </a:ext>
            </a:extLst>
          </p:cNvPr>
          <p:cNvGraphicFramePr>
            <a:graphicFrameLocks noGrp="1"/>
          </p:cNvGraphicFramePr>
          <p:nvPr>
            <p:extLst>
              <p:ext uri="{D42A27DB-BD31-4B8C-83A1-F6EECF244321}">
                <p14:modId xmlns:p14="http://schemas.microsoft.com/office/powerpoint/2010/main" val="1291197510"/>
              </p:ext>
            </p:extLst>
          </p:nvPr>
        </p:nvGraphicFramePr>
        <p:xfrm>
          <a:off x="343158" y="1399908"/>
          <a:ext cx="10955241" cy="3754120"/>
        </p:xfrm>
        <a:graphic>
          <a:graphicData uri="http://schemas.openxmlformats.org/drawingml/2006/table">
            <a:tbl>
              <a:tblPr firstRow="1" bandRow="1">
                <a:tableStyleId>{5C22544A-7EE6-4342-B048-85BDC9FD1C3A}</a:tableStyleId>
              </a:tblPr>
              <a:tblGrid>
                <a:gridCol w="3651747">
                  <a:extLst>
                    <a:ext uri="{9D8B030D-6E8A-4147-A177-3AD203B41FA5}">
                      <a16:colId xmlns:a16="http://schemas.microsoft.com/office/drawing/2014/main" val="3000166426"/>
                    </a:ext>
                  </a:extLst>
                </a:gridCol>
                <a:gridCol w="3651747">
                  <a:extLst>
                    <a:ext uri="{9D8B030D-6E8A-4147-A177-3AD203B41FA5}">
                      <a16:colId xmlns:a16="http://schemas.microsoft.com/office/drawing/2014/main" val="160847216"/>
                    </a:ext>
                  </a:extLst>
                </a:gridCol>
                <a:gridCol w="3651747">
                  <a:extLst>
                    <a:ext uri="{9D8B030D-6E8A-4147-A177-3AD203B41FA5}">
                      <a16:colId xmlns:a16="http://schemas.microsoft.com/office/drawing/2014/main" val="4053294490"/>
                    </a:ext>
                  </a:extLst>
                </a:gridCol>
              </a:tblGrid>
              <a:tr h="370840">
                <a:tc>
                  <a:txBody>
                    <a:bodyPr/>
                    <a:lstStyle/>
                    <a:p>
                      <a:endParaRPr lang="es-AR" dirty="0"/>
                    </a:p>
                  </a:txBody>
                  <a:tcPr/>
                </a:tc>
                <a:tc>
                  <a:txBody>
                    <a:bodyPr/>
                    <a:lstStyle/>
                    <a:p>
                      <a:r>
                        <a:rPr lang="es-MX" dirty="0"/>
                        <a:t>CMMI</a:t>
                      </a:r>
                      <a:endParaRPr lang="es-AR" dirty="0"/>
                    </a:p>
                  </a:txBody>
                  <a:tcPr/>
                </a:tc>
                <a:tc>
                  <a:txBody>
                    <a:bodyPr/>
                    <a:lstStyle/>
                    <a:p>
                      <a:r>
                        <a:rPr lang="es-MX" dirty="0"/>
                        <a:t>AGILE</a:t>
                      </a:r>
                      <a:endParaRPr lang="es-AR" dirty="0"/>
                    </a:p>
                  </a:txBody>
                  <a:tcPr/>
                </a:tc>
                <a:extLst>
                  <a:ext uri="{0D108BD9-81ED-4DB2-BD59-A6C34878D82A}">
                    <a16:rowId xmlns:a16="http://schemas.microsoft.com/office/drawing/2014/main" val="3118324424"/>
                  </a:ext>
                </a:extLst>
              </a:tr>
              <a:tr h="370840">
                <a:tc>
                  <a:txBody>
                    <a:bodyPr/>
                    <a:lstStyle/>
                    <a:p>
                      <a:r>
                        <a:rPr lang="es-MX" sz="1700" dirty="0"/>
                        <a:t>Foco general</a:t>
                      </a:r>
                      <a:endParaRPr lang="es-AR" sz="1700" dirty="0"/>
                    </a:p>
                  </a:txBody>
                  <a:tcPr/>
                </a:tc>
                <a:tc>
                  <a:txBody>
                    <a:bodyPr/>
                    <a:lstStyle/>
                    <a:p>
                      <a:pPr marL="285750" indent="-285750">
                        <a:buFont typeface="Arial" panose="020B0604020202020204" pitchFamily="34" charset="0"/>
                        <a:buChar char="•"/>
                      </a:pPr>
                      <a:r>
                        <a:rPr lang="es-MX" sz="1600" b="1" dirty="0"/>
                        <a:t>Predictibilidad</a:t>
                      </a:r>
                      <a:r>
                        <a:rPr lang="es-MX" sz="1600" dirty="0"/>
                        <a:t>: </a:t>
                      </a:r>
                      <a:r>
                        <a:rPr lang="es-MX" sz="1600" b="0" dirty="0"/>
                        <a:t>Se busca que los resultados sean consistentes y controlados.</a:t>
                      </a:r>
                    </a:p>
                    <a:p>
                      <a:pPr marL="285750" indent="-285750">
                        <a:buFont typeface="Arial" panose="020B0604020202020204" pitchFamily="34" charset="0"/>
                        <a:buChar char="•"/>
                      </a:pPr>
                      <a:endParaRPr lang="es-MX" sz="1600" b="0" dirty="0"/>
                    </a:p>
                    <a:p>
                      <a:pPr marL="285750" indent="-285750">
                        <a:buFont typeface="Arial" panose="020B0604020202020204" pitchFamily="34" charset="0"/>
                        <a:buChar char="•"/>
                      </a:pPr>
                      <a:r>
                        <a:rPr lang="es-MX" sz="1600" b="1" dirty="0"/>
                        <a:t>Estabilidad</a:t>
                      </a:r>
                      <a:r>
                        <a:rPr lang="es-MX" sz="1600" dirty="0"/>
                        <a:t>: </a:t>
                      </a:r>
                      <a:r>
                        <a:rPr lang="es-MX" sz="1600" b="0" dirty="0"/>
                        <a:t>Enfocado en mantener un entorno seguro, constante y ordenado.</a:t>
                      </a:r>
                    </a:p>
                    <a:p>
                      <a:pPr marL="285750" indent="-285750">
                        <a:buFont typeface="Arial" panose="020B0604020202020204" pitchFamily="34" charset="0"/>
                        <a:buChar char="•"/>
                      </a:pPr>
                      <a:endParaRPr lang="es-AR" sz="1700" dirty="0"/>
                    </a:p>
                  </a:txBody>
                  <a:tcPr/>
                </a:tc>
                <a:tc>
                  <a:txBody>
                    <a:bodyPr/>
                    <a:lstStyle/>
                    <a:p>
                      <a:pPr marL="285750" indent="-285750">
                        <a:buFont typeface="Arial" panose="020B0604020202020204" pitchFamily="34" charset="0"/>
                        <a:buChar char="•"/>
                      </a:pPr>
                      <a:r>
                        <a:rPr lang="es-MX" sz="1600" b="1" dirty="0"/>
                        <a:t>Performance</a:t>
                      </a:r>
                      <a:r>
                        <a:rPr lang="es-MX" sz="1600" b="0" dirty="0"/>
                        <a:t>: Lo importante es el rendimiento real del equipo y producto.</a:t>
                      </a:r>
                    </a:p>
                    <a:p>
                      <a:endParaRPr lang="es-MX" sz="1600" dirty="0"/>
                    </a:p>
                    <a:p>
                      <a:pPr marL="285750" indent="-285750">
                        <a:buFont typeface="Arial" panose="020B0604020202020204" pitchFamily="34" charset="0"/>
                        <a:buChar char="•"/>
                      </a:pPr>
                      <a:r>
                        <a:rPr lang="es-MX" sz="1600" b="1" dirty="0"/>
                        <a:t>Velocidad</a:t>
                      </a:r>
                      <a:r>
                        <a:rPr lang="es-MX" sz="1600" dirty="0"/>
                        <a:t>: </a:t>
                      </a:r>
                      <a:r>
                        <a:rPr lang="es-MX" sz="1600" b="0" dirty="0"/>
                        <a:t>Se valora entregar rápido, aprender y mejorar sobre la marcha.</a:t>
                      </a:r>
                    </a:p>
                    <a:p>
                      <a:pPr marL="285750" indent="-285750">
                        <a:buFont typeface="Arial" panose="020B0604020202020204" pitchFamily="34" charset="0"/>
                        <a:buChar char="•"/>
                      </a:pPr>
                      <a:endParaRPr lang="es-MX" sz="1700" dirty="0"/>
                    </a:p>
                  </a:txBody>
                  <a:tcPr/>
                </a:tc>
                <a:extLst>
                  <a:ext uri="{0D108BD9-81ED-4DB2-BD59-A6C34878D82A}">
                    <a16:rowId xmlns:a16="http://schemas.microsoft.com/office/drawing/2014/main" val="2866517162"/>
                  </a:ext>
                </a:extLst>
              </a:tr>
              <a:tr h="370840">
                <a:tc>
                  <a:txBody>
                    <a:bodyPr/>
                    <a:lstStyle/>
                    <a:p>
                      <a:r>
                        <a:rPr lang="es-MX" sz="1700" dirty="0"/>
                        <a:t>Foco de negocio</a:t>
                      </a:r>
                      <a:endParaRPr lang="es-AR" sz="1700" dirty="0"/>
                    </a:p>
                  </a:txBody>
                  <a:tcPr/>
                </a:tc>
                <a:tc>
                  <a:txBody>
                    <a:bodyPr/>
                    <a:lstStyle/>
                    <a:p>
                      <a:pPr marL="285750" indent="-285750">
                        <a:buFont typeface="Arial" panose="020B0604020202020204" pitchFamily="34" charset="0"/>
                        <a:buChar char="•"/>
                      </a:pPr>
                      <a:r>
                        <a:rPr lang="es-MX" sz="1600" dirty="0"/>
                        <a:t>En el </a:t>
                      </a:r>
                      <a:r>
                        <a:rPr lang="es-MX" sz="1600" b="1" dirty="0"/>
                        <a:t>interior</a:t>
                      </a:r>
                      <a:r>
                        <a:rPr lang="es-MX" sz="1600" dirty="0"/>
                        <a:t> de la organización.</a:t>
                      </a:r>
                    </a:p>
                    <a:p>
                      <a:pPr marL="285750" indent="-285750">
                        <a:buFont typeface="Arial" panose="020B0604020202020204" pitchFamily="34" charset="0"/>
                        <a:buChar char="•"/>
                      </a:pPr>
                      <a:endParaRPr lang="es-MX" sz="1600" dirty="0"/>
                    </a:p>
                    <a:p>
                      <a:pPr marL="285750" indent="-285750">
                        <a:buFont typeface="Arial" panose="020B0604020202020204" pitchFamily="34" charset="0"/>
                        <a:buChar char="•"/>
                      </a:pPr>
                      <a:r>
                        <a:rPr lang="es-MX" sz="1600" dirty="0"/>
                        <a:t>Prioriza el </a:t>
                      </a:r>
                      <a:r>
                        <a:rPr lang="es-MX" sz="1600" b="1" dirty="0"/>
                        <a:t>cumplimiento de reglas</a:t>
                      </a:r>
                      <a:r>
                        <a:rPr lang="es-MX" sz="1600" dirty="0"/>
                        <a:t> y procesos definidos.</a:t>
                      </a:r>
                    </a:p>
                    <a:p>
                      <a:pPr marL="285750" indent="-285750">
                        <a:buFont typeface="Arial" panose="020B0604020202020204" pitchFamily="34" charset="0"/>
                        <a:buChar char="•"/>
                      </a:pPr>
                      <a:endParaRPr lang="es-AR" sz="1700" dirty="0"/>
                    </a:p>
                  </a:txBody>
                  <a:tcPr/>
                </a:tc>
                <a:tc>
                  <a:txBody>
                    <a:bodyPr/>
                    <a:lstStyle/>
                    <a:p>
                      <a:pPr marL="285750" indent="-285750">
                        <a:buFont typeface="Arial" panose="020B0604020202020204" pitchFamily="34" charset="0"/>
                        <a:buChar char="•"/>
                      </a:pPr>
                      <a:r>
                        <a:rPr lang="es-MX" sz="1600" dirty="0"/>
                        <a:t>En el </a:t>
                      </a:r>
                      <a:r>
                        <a:rPr lang="es-MX" sz="1600" b="1" dirty="0"/>
                        <a:t>cliente y mercado externo</a:t>
                      </a:r>
                      <a:r>
                        <a:rPr lang="es-MX" sz="1600" dirty="0"/>
                        <a:t>.</a:t>
                      </a:r>
                    </a:p>
                    <a:p>
                      <a:pPr marL="285750" indent="-285750">
                        <a:buFont typeface="Arial" panose="020B0604020202020204" pitchFamily="34" charset="0"/>
                        <a:buChar char="•"/>
                      </a:pPr>
                      <a:endParaRPr lang="es-MX" sz="1600" dirty="0"/>
                    </a:p>
                    <a:p>
                      <a:pPr marL="285750" indent="-285750">
                        <a:buFont typeface="Arial" panose="020B0604020202020204" pitchFamily="34" charset="0"/>
                        <a:buChar char="•"/>
                      </a:pPr>
                      <a:r>
                        <a:rPr lang="es-MX" sz="1600" dirty="0"/>
                        <a:t>Se prioriza la </a:t>
                      </a:r>
                      <a:r>
                        <a:rPr lang="es-MX" sz="1600" b="1" dirty="0"/>
                        <a:t>innovación</a:t>
                      </a:r>
                      <a:r>
                        <a:rPr lang="es-MX" sz="1600" dirty="0"/>
                        <a:t> y respuesta al cambio.</a:t>
                      </a:r>
                    </a:p>
                    <a:p>
                      <a:pPr marL="285750" indent="-285750">
                        <a:buFont typeface="Arial" panose="020B0604020202020204" pitchFamily="34" charset="0"/>
                        <a:buChar char="•"/>
                      </a:pPr>
                      <a:endParaRPr lang="es-MX" sz="1700" dirty="0"/>
                    </a:p>
                  </a:txBody>
                  <a:tcPr/>
                </a:tc>
                <a:extLst>
                  <a:ext uri="{0D108BD9-81ED-4DB2-BD59-A6C34878D82A}">
                    <a16:rowId xmlns:a16="http://schemas.microsoft.com/office/drawing/2014/main" val="3182571215"/>
                  </a:ext>
                </a:extLst>
              </a:tr>
            </a:tbl>
          </a:graphicData>
        </a:graphic>
      </p:graphicFrame>
    </p:spTree>
    <p:extLst>
      <p:ext uri="{BB962C8B-B14F-4D97-AF65-F5344CB8AC3E}">
        <p14:creationId xmlns:p14="http://schemas.microsoft.com/office/powerpoint/2010/main" val="23371215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D5906-26CD-2067-7489-B858DE57752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42C0B7A-3C61-11D0-8A02-9B6B9D1CD6F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CMMI VS AGILE</a:t>
            </a:r>
            <a:endParaRPr lang="es-AR" dirty="0"/>
          </a:p>
        </p:txBody>
      </p:sp>
      <p:sp>
        <p:nvSpPr>
          <p:cNvPr id="7" name="CuadroTexto 6">
            <a:extLst>
              <a:ext uri="{FF2B5EF4-FFF2-40B4-BE49-F238E27FC236}">
                <a16:creationId xmlns:a16="http://schemas.microsoft.com/office/drawing/2014/main" id="{8F7C7791-9E1F-3FF7-6DA0-799362E279F5}"/>
              </a:ext>
            </a:extLst>
          </p:cNvPr>
          <p:cNvSpPr txBox="1"/>
          <p:nvPr/>
        </p:nvSpPr>
        <p:spPr>
          <a:xfrm>
            <a:off x="128253" y="746336"/>
            <a:ext cx="11170146" cy="4801314"/>
          </a:xfrm>
          <a:prstGeom prst="rect">
            <a:avLst/>
          </a:prstGeom>
          <a:noFill/>
        </p:spPr>
        <p:txBody>
          <a:bodyPr wrap="square">
            <a:spAutoFit/>
          </a:bodyPr>
          <a:lstStyle/>
          <a:p>
            <a:r>
              <a:rPr lang="es-MX" b="1" dirty="0"/>
              <a:t>Similitudes entre CMMI Y AGILE</a:t>
            </a:r>
          </a:p>
          <a:p>
            <a:endParaRPr lang="es-MX" b="1" dirty="0"/>
          </a:p>
          <a:p>
            <a:pPr marL="342900" indent="-342900">
              <a:buAutoNum type="arabicPeriod"/>
            </a:pPr>
            <a:r>
              <a:rPr lang="es-MX" b="1" dirty="0"/>
              <a:t>Meta compartida</a:t>
            </a:r>
            <a:r>
              <a:rPr lang="es-MX" dirty="0"/>
              <a:t>: Ambas buscan lograr organizaciones de alto desempeño.</a:t>
            </a:r>
          </a:p>
          <a:p>
            <a:pPr marL="342900" indent="-342900">
              <a:buAutoNum type="arabicPeriod"/>
            </a:pPr>
            <a:endParaRPr lang="es-MX" b="1" dirty="0"/>
          </a:p>
          <a:p>
            <a:pPr marL="342900" indent="-342900">
              <a:buAutoNum type="arabicPeriod"/>
            </a:pPr>
            <a:r>
              <a:rPr lang="es-MX" b="1" dirty="0"/>
              <a:t>Planeación: </a:t>
            </a:r>
            <a:r>
              <a:rPr lang="es-MX" dirty="0"/>
              <a:t>Aunque lo hacen de forma distinta, ambos enfoques requieren planificación</a:t>
            </a:r>
          </a:p>
          <a:p>
            <a:pPr marL="342900" indent="-342900">
              <a:buAutoNum type="arabicPeriod"/>
            </a:pPr>
            <a:endParaRPr lang="es-MX" b="1" dirty="0"/>
          </a:p>
          <a:p>
            <a:pPr marL="342900" indent="-342900">
              <a:buAutoNum type="arabicPeriod"/>
            </a:pPr>
            <a:r>
              <a:rPr lang="es-MX" b="1" dirty="0"/>
              <a:t>Ambos son CMMs (</a:t>
            </a:r>
            <a:r>
              <a:rPr lang="es-MX" b="1" dirty="0" err="1"/>
              <a:t>Consultant</a:t>
            </a:r>
            <a:r>
              <a:rPr lang="es-MX" b="1" dirty="0"/>
              <a:t> Money </a:t>
            </a:r>
            <a:r>
              <a:rPr lang="es-MX" b="1" dirty="0" err="1"/>
              <a:t>Makers</a:t>
            </a:r>
            <a:r>
              <a:rPr lang="es-MX" b="1" dirty="0"/>
              <a:t>): </a:t>
            </a:r>
            <a:r>
              <a:rPr lang="es-MX" dirty="0"/>
              <a:t>Ambos modelos pueden ser lucrativos para consultores, más allá de su efectividad.</a:t>
            </a:r>
          </a:p>
          <a:p>
            <a:pPr marL="342900" indent="-342900">
              <a:buAutoNum type="arabicPeriod"/>
            </a:pPr>
            <a:endParaRPr lang="es-MX" b="1" dirty="0"/>
          </a:p>
          <a:p>
            <a:pPr marL="342900" indent="-342900">
              <a:buAutoNum type="arabicPeriod"/>
            </a:pPr>
            <a:r>
              <a:rPr lang="es-MX" b="1" dirty="0"/>
              <a:t>Ambos tienen reglas o requerimientos del proceso</a:t>
            </a:r>
            <a:r>
              <a:rPr lang="es-MX" dirty="0"/>
              <a:t>: Son obligatorias, y romperlas puede tener consecuencias. Las políticas de proceso suelen imponer y hacer cumplir estas reglas. </a:t>
            </a:r>
          </a:p>
          <a:p>
            <a:pPr marL="342900" indent="-342900">
              <a:buAutoNum type="arabicPeriod"/>
            </a:pPr>
            <a:endParaRPr lang="es-MX" b="1" dirty="0"/>
          </a:p>
          <a:p>
            <a:pPr marL="342900" indent="-342900">
              <a:buAutoNum type="arabicPeriod"/>
            </a:pPr>
            <a:r>
              <a:rPr lang="es-MX" b="1" dirty="0"/>
              <a:t>Ninguno es completo: </a:t>
            </a:r>
            <a:r>
              <a:rPr lang="es-MX" dirty="0"/>
              <a:t>No existe una metodología que lo cubra todo o se adapte a cualquier situación.</a:t>
            </a:r>
          </a:p>
          <a:p>
            <a:pPr marL="342900" indent="-342900">
              <a:buAutoNum type="arabicPeriod"/>
            </a:pPr>
            <a:endParaRPr lang="es-MX" dirty="0"/>
          </a:p>
          <a:p>
            <a:pPr marL="342900" indent="-342900">
              <a:buAutoNum type="arabicPeriod"/>
            </a:pPr>
            <a:r>
              <a:rPr lang="es-MX" b="1" dirty="0"/>
              <a:t>No traen ideas nuevas: </a:t>
            </a:r>
            <a:r>
              <a:rPr lang="es-MX" dirty="0"/>
              <a:t>Están basados en experiencia previa, no en innovación radical.</a:t>
            </a:r>
          </a:p>
          <a:p>
            <a:pPr marL="342900" indent="-342900">
              <a:buAutoNum type="arabicPeriod"/>
            </a:pPr>
            <a:endParaRPr lang="es-MX" b="1" dirty="0"/>
          </a:p>
          <a:p>
            <a:pPr marL="342900" indent="-342900">
              <a:buAutoNum type="arabicPeriod"/>
            </a:pPr>
            <a:r>
              <a:rPr lang="es-MX" b="1" dirty="0"/>
              <a:t>No son aplicables a cualquier proyecto: </a:t>
            </a:r>
            <a:r>
              <a:rPr lang="es-MX" dirty="0"/>
              <a:t>Hay contextos donde ni CMMI ni Ágil funcionan bien. </a:t>
            </a:r>
            <a:endParaRPr lang="en-US" dirty="0"/>
          </a:p>
        </p:txBody>
      </p:sp>
    </p:spTree>
    <p:extLst>
      <p:ext uri="{BB962C8B-B14F-4D97-AF65-F5344CB8AC3E}">
        <p14:creationId xmlns:p14="http://schemas.microsoft.com/office/powerpoint/2010/main" val="347835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3F51E-ABEA-3586-58B4-3EE3979C009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9EC77F1-63AA-B7AB-7A8A-357DC8708FE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METRICAS DE SOFTWARE</a:t>
            </a:r>
            <a:endParaRPr lang="es-AR" dirty="0"/>
          </a:p>
        </p:txBody>
      </p:sp>
      <p:sp>
        <p:nvSpPr>
          <p:cNvPr id="7" name="CuadroTexto 6">
            <a:extLst>
              <a:ext uri="{FF2B5EF4-FFF2-40B4-BE49-F238E27FC236}">
                <a16:creationId xmlns:a16="http://schemas.microsoft.com/office/drawing/2014/main" id="{69A9CDF5-AA01-5033-090B-02D0573E381A}"/>
              </a:ext>
            </a:extLst>
          </p:cNvPr>
          <p:cNvSpPr txBox="1"/>
          <p:nvPr/>
        </p:nvSpPr>
        <p:spPr>
          <a:xfrm>
            <a:off x="137653" y="893655"/>
            <a:ext cx="10982631" cy="4524315"/>
          </a:xfrm>
          <a:prstGeom prst="rect">
            <a:avLst/>
          </a:prstGeom>
          <a:noFill/>
        </p:spPr>
        <p:txBody>
          <a:bodyPr wrap="square">
            <a:spAutoFit/>
          </a:bodyPr>
          <a:lstStyle/>
          <a:p>
            <a:r>
              <a:rPr lang="es-MX" dirty="0"/>
              <a:t>Se usan para informar comparar, evaluar, predecir, y mejorar una cantidad particular, definida y adoptada por convención. Tienen 3 dominios: </a:t>
            </a:r>
          </a:p>
          <a:p>
            <a:endParaRPr lang="es-MX" dirty="0"/>
          </a:p>
          <a:p>
            <a:pPr marL="342900" indent="-342900">
              <a:buAutoNum type="arabicPeriod"/>
            </a:pPr>
            <a:r>
              <a:rPr lang="es-MX" b="1" dirty="0"/>
              <a:t>Producto: </a:t>
            </a:r>
            <a:r>
              <a:rPr lang="es-MX" dirty="0"/>
              <a:t>Privadas para el individuo y pueden ser combinadas para formar métricas de proyecto. Se utilizan con propósitos técnicos, para generar indicadores en tiempo real de la eficacia del análisis, diseño, estructura del código, efectividad de casos de prueba y calidad global del software</a:t>
            </a:r>
          </a:p>
          <a:p>
            <a:pPr marL="342900" indent="-342900">
              <a:buAutoNum type="arabicPeriod"/>
            </a:pPr>
            <a:endParaRPr lang="es-MX" dirty="0"/>
          </a:p>
          <a:p>
            <a:pPr marL="342900" indent="-342900">
              <a:buAutoNum type="arabicPeriod"/>
            </a:pPr>
            <a:r>
              <a:rPr lang="es-MX" b="1" dirty="0"/>
              <a:t>Proceso: </a:t>
            </a:r>
            <a:r>
              <a:rPr lang="es-MX" dirty="0"/>
              <a:t>Públicas para toda la organización, se utilizan con propósitos estratégicos y buscan generar indicadores que permitan mejorar procesos de software a largo plazo. </a:t>
            </a:r>
          </a:p>
          <a:p>
            <a:pPr marL="342900" indent="-342900">
              <a:buAutoNum type="arabicPeriod"/>
            </a:pPr>
            <a:endParaRPr lang="es-MX" dirty="0"/>
          </a:p>
          <a:p>
            <a:pPr marL="342900" indent="-342900">
              <a:buAutoNum type="arabicPeriod"/>
            </a:pPr>
            <a:r>
              <a:rPr lang="es-MX" b="1" dirty="0"/>
              <a:t>Proyecto: </a:t>
            </a:r>
            <a:r>
              <a:rPr lang="es-AR" dirty="0"/>
              <a:t>Públicas para un equipo de software, estas se consolidan para formar métricas de proceso. </a:t>
            </a:r>
            <a:r>
              <a:rPr lang="es-MX" dirty="0"/>
              <a:t>Se utilizan con propósitos tácticos para generar información base que ayude a adaptar el desarrollo de proyectos y actividades técnicas.</a:t>
            </a:r>
          </a:p>
          <a:p>
            <a:endParaRPr lang="es-MX" dirty="0"/>
          </a:p>
          <a:p>
            <a:r>
              <a:rPr lang="es-MX" dirty="0"/>
              <a:t>Las métricas del proyecto se consolidan para crear métricas de proceso que sean públicas para toda la organización del software</a:t>
            </a:r>
          </a:p>
        </p:txBody>
      </p:sp>
    </p:spTree>
    <p:extLst>
      <p:ext uri="{BB962C8B-B14F-4D97-AF65-F5344CB8AC3E}">
        <p14:creationId xmlns:p14="http://schemas.microsoft.com/office/powerpoint/2010/main" val="291980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DBBAC-5166-683C-5CC6-DA22573F964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2ADA96C-5815-DCCF-FB7F-4E30F48F028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METRICAS DE SOFTWARE</a:t>
            </a:r>
            <a:endParaRPr lang="es-AR" dirty="0"/>
          </a:p>
        </p:txBody>
      </p:sp>
      <p:pic>
        <p:nvPicPr>
          <p:cNvPr id="3" name="Imagen 2">
            <a:extLst>
              <a:ext uri="{FF2B5EF4-FFF2-40B4-BE49-F238E27FC236}">
                <a16:creationId xmlns:a16="http://schemas.microsoft.com/office/drawing/2014/main" id="{BF137EB0-763D-496C-F2AF-0874AF770CFC}"/>
              </a:ext>
            </a:extLst>
          </p:cNvPr>
          <p:cNvPicPr>
            <a:picLocks noChangeAspect="1"/>
          </p:cNvPicPr>
          <p:nvPr/>
        </p:nvPicPr>
        <p:blipFill>
          <a:blip r:embed="rId2"/>
          <a:stretch>
            <a:fillRect/>
          </a:stretch>
        </p:blipFill>
        <p:spPr>
          <a:xfrm>
            <a:off x="1272639" y="1048979"/>
            <a:ext cx="9892527" cy="5184492"/>
          </a:xfrm>
          <a:prstGeom prst="rect">
            <a:avLst/>
          </a:prstGeom>
        </p:spPr>
      </p:pic>
    </p:spTree>
    <p:extLst>
      <p:ext uri="{BB962C8B-B14F-4D97-AF65-F5344CB8AC3E}">
        <p14:creationId xmlns:p14="http://schemas.microsoft.com/office/powerpoint/2010/main" val="268911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09FDB-CB46-2EFA-21EA-A70A51F0FCF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98E8C35-7DB9-CFC1-F0AE-2FA538982DF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METRICAS DE SOFTWARE</a:t>
            </a:r>
            <a:endParaRPr lang="es-AR" dirty="0"/>
          </a:p>
        </p:txBody>
      </p:sp>
      <p:pic>
        <p:nvPicPr>
          <p:cNvPr id="3" name="Imagen 2">
            <a:extLst>
              <a:ext uri="{FF2B5EF4-FFF2-40B4-BE49-F238E27FC236}">
                <a16:creationId xmlns:a16="http://schemas.microsoft.com/office/drawing/2014/main" id="{CF218229-F30C-B4BA-B8F5-24720B743F8D}"/>
              </a:ext>
            </a:extLst>
          </p:cNvPr>
          <p:cNvPicPr>
            <a:picLocks noChangeAspect="1"/>
          </p:cNvPicPr>
          <p:nvPr/>
        </p:nvPicPr>
        <p:blipFill>
          <a:blip r:embed="rId2"/>
          <a:stretch>
            <a:fillRect/>
          </a:stretch>
        </p:blipFill>
        <p:spPr>
          <a:xfrm>
            <a:off x="875822" y="1198178"/>
            <a:ext cx="10440356" cy="4602854"/>
          </a:xfrm>
          <a:prstGeom prst="rect">
            <a:avLst/>
          </a:prstGeom>
        </p:spPr>
      </p:pic>
    </p:spTree>
    <p:extLst>
      <p:ext uri="{BB962C8B-B14F-4D97-AF65-F5344CB8AC3E}">
        <p14:creationId xmlns:p14="http://schemas.microsoft.com/office/powerpoint/2010/main" val="364502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21629-4013-CE48-71CF-C62EAF1253D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13EBB17-249E-6D05-4467-23A0F00F893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METRICAS DE SOFTWARE</a:t>
            </a:r>
            <a:endParaRPr lang="es-AR" dirty="0"/>
          </a:p>
        </p:txBody>
      </p:sp>
      <p:sp>
        <p:nvSpPr>
          <p:cNvPr id="5" name="CuadroTexto 4">
            <a:extLst>
              <a:ext uri="{FF2B5EF4-FFF2-40B4-BE49-F238E27FC236}">
                <a16:creationId xmlns:a16="http://schemas.microsoft.com/office/drawing/2014/main" id="{4F30A7E7-B969-4C9A-07CF-1CD29C312D55}"/>
              </a:ext>
            </a:extLst>
          </p:cNvPr>
          <p:cNvSpPr txBox="1"/>
          <p:nvPr/>
        </p:nvSpPr>
        <p:spPr>
          <a:xfrm>
            <a:off x="816076" y="816272"/>
            <a:ext cx="10756491" cy="1754326"/>
          </a:xfrm>
          <a:prstGeom prst="rect">
            <a:avLst/>
          </a:prstGeom>
          <a:noFill/>
        </p:spPr>
        <p:txBody>
          <a:bodyPr wrap="square">
            <a:spAutoFit/>
          </a:bodyPr>
          <a:lstStyle/>
          <a:p>
            <a:pPr marL="285750" indent="-285750">
              <a:buFont typeface="Arial" panose="020B0604020202020204" pitchFamily="34" charset="0"/>
              <a:buChar char="•"/>
            </a:pPr>
            <a:r>
              <a:rPr lang="es-MX" dirty="0"/>
              <a:t>En un proyecto de desarrollo de software se deben balancear las necesidades y expectativas de los interesados con el alcance definido, dentro de un marco de restricciones (tecnología, personas y proceso), para lograr calidad en el producto final. </a:t>
            </a:r>
          </a:p>
          <a:p>
            <a:endParaRPr lang="es-MX" dirty="0"/>
          </a:p>
          <a:p>
            <a:pPr marL="285750" indent="-285750">
              <a:buFont typeface="Arial" panose="020B0604020202020204" pitchFamily="34" charset="0"/>
              <a:buChar char="•"/>
            </a:pPr>
            <a:r>
              <a:rPr lang="es-MX" dirty="0"/>
              <a:t>Las métricas se enfocan en medir el uso de recursos, cumplimiento de plazos, control del alcance y calidad del producto dentro de los límites impuestos por las restricciones del proyecto.</a:t>
            </a:r>
            <a:endParaRPr lang="es-AR" dirty="0"/>
          </a:p>
        </p:txBody>
      </p:sp>
      <p:pic>
        <p:nvPicPr>
          <p:cNvPr id="7" name="Imagen 6">
            <a:extLst>
              <a:ext uri="{FF2B5EF4-FFF2-40B4-BE49-F238E27FC236}">
                <a16:creationId xmlns:a16="http://schemas.microsoft.com/office/drawing/2014/main" id="{9FAFA178-94EB-6217-C4B8-8A8886C41E7F}"/>
              </a:ext>
            </a:extLst>
          </p:cNvPr>
          <p:cNvPicPr>
            <a:picLocks noChangeAspect="1"/>
          </p:cNvPicPr>
          <p:nvPr/>
        </p:nvPicPr>
        <p:blipFill>
          <a:blip r:embed="rId2"/>
          <a:stretch>
            <a:fillRect/>
          </a:stretch>
        </p:blipFill>
        <p:spPr>
          <a:xfrm>
            <a:off x="2103161" y="3132927"/>
            <a:ext cx="7474402" cy="3358508"/>
          </a:xfrm>
          <a:prstGeom prst="rect">
            <a:avLst/>
          </a:prstGeom>
        </p:spPr>
      </p:pic>
    </p:spTree>
    <p:extLst>
      <p:ext uri="{BB962C8B-B14F-4D97-AF65-F5344CB8AC3E}">
        <p14:creationId xmlns:p14="http://schemas.microsoft.com/office/powerpoint/2010/main" val="783387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FFF7-6CD1-F993-EF4F-040F113885F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BC2B267-7362-A140-4191-BA59D9F5CF4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PLAN DE PROYECTO: METRICAS DE SOFTWARE</a:t>
            </a:r>
            <a:endParaRPr lang="es-AR" dirty="0"/>
          </a:p>
        </p:txBody>
      </p:sp>
      <p:sp>
        <p:nvSpPr>
          <p:cNvPr id="5" name="CuadroTexto 4">
            <a:extLst>
              <a:ext uri="{FF2B5EF4-FFF2-40B4-BE49-F238E27FC236}">
                <a16:creationId xmlns:a16="http://schemas.microsoft.com/office/drawing/2014/main" id="{BE4696BC-CDC9-24BB-EB98-223DBAF5458B}"/>
              </a:ext>
            </a:extLst>
          </p:cNvPr>
          <p:cNvSpPr txBox="1"/>
          <p:nvPr/>
        </p:nvSpPr>
        <p:spPr>
          <a:xfrm>
            <a:off x="216001" y="873422"/>
            <a:ext cx="10756491" cy="5632311"/>
          </a:xfrm>
          <a:prstGeom prst="rect">
            <a:avLst/>
          </a:prstGeom>
          <a:noFill/>
        </p:spPr>
        <p:txBody>
          <a:bodyPr wrap="square">
            <a:spAutoFit/>
          </a:bodyPr>
          <a:lstStyle/>
          <a:p>
            <a:r>
              <a:rPr lang="es-MX" b="1" dirty="0"/>
              <a:t>Principio: </a:t>
            </a:r>
            <a:r>
              <a:rPr lang="es-MX" b="1" dirty="0" err="1"/>
              <a:t>Keep</a:t>
            </a:r>
            <a:r>
              <a:rPr lang="es-MX" b="1" dirty="0"/>
              <a:t> </a:t>
            </a:r>
            <a:r>
              <a:rPr lang="es-MX" b="1" dirty="0" err="1"/>
              <a:t>it</a:t>
            </a:r>
            <a:r>
              <a:rPr lang="es-MX" b="1" dirty="0"/>
              <a:t> simple (</a:t>
            </a:r>
            <a:r>
              <a:rPr lang="es-MX" b="1" dirty="0" err="1"/>
              <a:t>Mantengalo</a:t>
            </a:r>
            <a:r>
              <a:rPr lang="es-MX" b="1" dirty="0"/>
              <a:t> simple)</a:t>
            </a:r>
            <a:endParaRPr lang="es-MX" dirty="0"/>
          </a:p>
          <a:p>
            <a:endParaRPr lang="es-MX" dirty="0"/>
          </a:p>
          <a:p>
            <a:r>
              <a:rPr lang="es-MX" dirty="0"/>
              <a:t>Si un proyecto aún está en fases muy tempranas no tiene sentido obsesionarse con métricas muy detalladas. En cambio, se debe mantener la simplicidad y enfocarse en métricas más macro y accionables.</a:t>
            </a:r>
          </a:p>
          <a:p>
            <a:endParaRPr lang="es-MX" dirty="0"/>
          </a:p>
          <a:p>
            <a:pPr marL="285750" indent="-285750">
              <a:buFont typeface="Arial" panose="020B0604020202020204" pitchFamily="34" charset="0"/>
              <a:buChar char="•"/>
            </a:pPr>
            <a:r>
              <a:rPr lang="es-MX" b="1" dirty="0"/>
              <a:t>¿Nos da más información que la que tenemos ahora? ¿Aporta mas valor?</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¿Es esta información de beneficio práctico? ¿Ayuda a tomar decisiones?</a:t>
            </a:r>
          </a:p>
          <a:p>
            <a:endParaRPr lang="es-MX" b="1" dirty="0"/>
          </a:p>
          <a:p>
            <a:pPr marL="285750" indent="-285750">
              <a:buFont typeface="Arial" panose="020B0604020202020204" pitchFamily="34" charset="0"/>
              <a:buChar char="•"/>
            </a:pPr>
            <a:r>
              <a:rPr lang="es-MX" b="1" dirty="0"/>
              <a:t>¿Nos dice lo que queremos saber? ¿Está alineada con nuestros objetivos reales?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r>
              <a:rPr lang="es-MX" b="1" dirty="0">
                <a:solidFill>
                  <a:srgbClr val="FF0000"/>
                </a:solidFill>
              </a:rPr>
              <a:t>Ejemplo: </a:t>
            </a:r>
            <a:r>
              <a:rPr lang="es-MX" dirty="0">
                <a:solidFill>
                  <a:srgbClr val="FF0000"/>
                </a:solidFill>
              </a:rPr>
              <a:t>Un proyecto recién empieza y ya miden cobertura de código y precisión por hora. Aún no saben si el rumbo es correcto, pero ya están afinando detalles.</a:t>
            </a:r>
          </a:p>
          <a:p>
            <a:pPr marL="285750" indent="-285750">
              <a:buFont typeface="Arial" panose="020B0604020202020204" pitchFamily="34" charset="0"/>
              <a:buChar char="•"/>
            </a:pPr>
            <a:endParaRPr lang="es-MX" b="1" dirty="0"/>
          </a:p>
        </p:txBody>
      </p:sp>
      <p:pic>
        <p:nvPicPr>
          <p:cNvPr id="6" name="Imagen 5">
            <a:extLst>
              <a:ext uri="{FF2B5EF4-FFF2-40B4-BE49-F238E27FC236}">
                <a16:creationId xmlns:a16="http://schemas.microsoft.com/office/drawing/2014/main" id="{3D748B98-BE1F-3D6D-AB82-D2E14FFAE4F8}"/>
              </a:ext>
            </a:extLst>
          </p:cNvPr>
          <p:cNvPicPr>
            <a:picLocks noChangeAspect="1"/>
          </p:cNvPicPr>
          <p:nvPr/>
        </p:nvPicPr>
        <p:blipFill>
          <a:blip r:embed="rId2"/>
          <a:stretch>
            <a:fillRect/>
          </a:stretch>
        </p:blipFill>
        <p:spPr>
          <a:xfrm>
            <a:off x="126370" y="3932245"/>
            <a:ext cx="6925434" cy="1473626"/>
          </a:xfrm>
          <a:prstGeom prst="rect">
            <a:avLst/>
          </a:prstGeom>
        </p:spPr>
      </p:pic>
    </p:spTree>
    <p:extLst>
      <p:ext uri="{BB962C8B-B14F-4D97-AF65-F5344CB8AC3E}">
        <p14:creationId xmlns:p14="http://schemas.microsoft.com/office/powerpoint/2010/main" val="1481312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C8C5-DBD6-F45D-ED92-E04800BA369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95B756B-93BD-1155-16C5-E44D0BAB12B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MONITOREO Y CONTROL</a:t>
            </a:r>
            <a:endParaRPr lang="es-AR" dirty="0"/>
          </a:p>
        </p:txBody>
      </p:sp>
      <p:sp>
        <p:nvSpPr>
          <p:cNvPr id="5" name="CuadroTexto 4">
            <a:extLst>
              <a:ext uri="{FF2B5EF4-FFF2-40B4-BE49-F238E27FC236}">
                <a16:creationId xmlns:a16="http://schemas.microsoft.com/office/drawing/2014/main" id="{2DE6DFE4-3CEC-2FB6-C80A-AF20DE65F599}"/>
              </a:ext>
            </a:extLst>
          </p:cNvPr>
          <p:cNvSpPr txBox="1"/>
          <p:nvPr/>
        </p:nvSpPr>
        <p:spPr>
          <a:xfrm>
            <a:off x="521110" y="1081743"/>
            <a:ext cx="11395586" cy="2862322"/>
          </a:xfrm>
          <a:prstGeom prst="rect">
            <a:avLst/>
          </a:prstGeom>
          <a:noFill/>
        </p:spPr>
        <p:txBody>
          <a:bodyPr wrap="square">
            <a:spAutoFit/>
          </a:bodyPr>
          <a:lstStyle/>
          <a:p>
            <a:pPr marL="285750" indent="-285750">
              <a:buFont typeface="Arial" panose="020B0604020202020204" pitchFamily="34" charset="0"/>
              <a:buChar char="•"/>
            </a:pPr>
            <a:r>
              <a:rPr lang="es-MX" dirty="0"/>
              <a:t>El </a:t>
            </a:r>
            <a:r>
              <a:rPr lang="es-MX" b="1" dirty="0"/>
              <a:t>control </a:t>
            </a:r>
            <a:r>
              <a:rPr lang="es-MX" dirty="0"/>
              <a:t>de proyectos se refiere a comparar el progreso con respecto al plan, con el objetivo de verificar si el proyecto esta bien encaminado, de no ser así generar medidas preventivas y  correctivas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a:t>
            </a:r>
            <a:r>
              <a:rPr lang="es-MX" b="1" dirty="0"/>
              <a:t>monitoreo </a:t>
            </a:r>
            <a:r>
              <a:rPr lang="es-MX" dirty="0"/>
              <a:t>tiene como objetivo determinar el estado del proyecto: </a:t>
            </a:r>
          </a:p>
          <a:p>
            <a:pPr marL="285750" indent="-285750">
              <a:buFont typeface="Arial" panose="020B0604020202020204" pitchFamily="34" charset="0"/>
              <a:buChar char="•"/>
            </a:pPr>
            <a:endParaRPr lang="es-MX" dirty="0"/>
          </a:p>
          <a:p>
            <a:pPr marL="742950" lvl="1" indent="-285750">
              <a:buFont typeface="Arial" panose="020B0604020202020204" pitchFamily="34" charset="0"/>
              <a:buChar char="•"/>
            </a:pPr>
            <a:r>
              <a:rPr lang="es-MX" b="1" dirty="0"/>
              <a:t>Proyecto bajo control: </a:t>
            </a:r>
            <a:r>
              <a:rPr lang="es-MX" dirty="0"/>
              <a:t>Se están alcanzando los hitos del proyecto a tiempo con los recursos estimados y nivel de calidad esperado.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b="1" dirty="0"/>
              <a:t>Proyecto fuera de control: </a:t>
            </a:r>
            <a:r>
              <a:rPr lang="es-MX" dirty="0"/>
              <a:t>Se deberá replanificar y renegociar el plan. </a:t>
            </a:r>
          </a:p>
          <a:p>
            <a:endParaRPr lang="es-MX" dirty="0"/>
          </a:p>
        </p:txBody>
      </p:sp>
    </p:spTree>
    <p:extLst>
      <p:ext uri="{BB962C8B-B14F-4D97-AF65-F5344CB8AC3E}">
        <p14:creationId xmlns:p14="http://schemas.microsoft.com/office/powerpoint/2010/main" val="3961004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9E9C-893D-2994-8F8D-1A7CE2DC132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D2FADE6-45EF-34A2-4C90-9A1924EFA73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MONITOREO Y CONTROL</a:t>
            </a:r>
            <a:endParaRPr lang="es-AR" dirty="0"/>
          </a:p>
        </p:txBody>
      </p:sp>
      <p:sp>
        <p:nvSpPr>
          <p:cNvPr id="5" name="CuadroTexto 4">
            <a:extLst>
              <a:ext uri="{FF2B5EF4-FFF2-40B4-BE49-F238E27FC236}">
                <a16:creationId xmlns:a16="http://schemas.microsoft.com/office/drawing/2014/main" id="{E0FDD235-9978-59EE-EB50-92922E11EFEC}"/>
              </a:ext>
            </a:extLst>
          </p:cNvPr>
          <p:cNvSpPr txBox="1"/>
          <p:nvPr/>
        </p:nvSpPr>
        <p:spPr>
          <a:xfrm>
            <a:off x="521110" y="1081743"/>
            <a:ext cx="11395586" cy="3970318"/>
          </a:xfrm>
          <a:prstGeom prst="rect">
            <a:avLst/>
          </a:prstGeom>
          <a:noFill/>
        </p:spPr>
        <p:txBody>
          <a:bodyPr wrap="square">
            <a:spAutoFit/>
          </a:bodyPr>
          <a:lstStyle/>
          <a:p>
            <a:r>
              <a:rPr lang="es-MX" b="1" dirty="0"/>
              <a:t>¿Qué características tiene el monitoreo y el control?</a:t>
            </a:r>
          </a:p>
          <a:p>
            <a:endParaRPr lang="es-MX" dirty="0"/>
          </a:p>
          <a:p>
            <a:pPr marL="342900" indent="-342900">
              <a:buFont typeface="+mj-lt"/>
              <a:buAutoNum type="arabicPeriod"/>
            </a:pPr>
            <a:r>
              <a:rPr lang="es-MX" dirty="0"/>
              <a:t>Para el seguimiento se realizan reuniones semanales que pueden incluir encuentros con el cliente.</a:t>
            </a:r>
          </a:p>
          <a:p>
            <a:pPr marL="342900" indent="-342900">
              <a:buFont typeface="+mj-lt"/>
              <a:buAutoNum type="arabicPeriod"/>
            </a:pPr>
            <a:endParaRPr lang="es-MX" dirty="0"/>
          </a:p>
          <a:p>
            <a:pPr marL="342900" indent="-342900">
              <a:buFont typeface="+mj-lt"/>
              <a:buAutoNum type="arabicPeriod"/>
            </a:pPr>
            <a:r>
              <a:rPr lang="es-MX" dirty="0"/>
              <a:t>Sobre el grafico Gantt se puede estimar el porcentaje de tareas no finalizadas y que aún no han comenzado, debiendo haberlo hecho. </a:t>
            </a:r>
          </a:p>
          <a:p>
            <a:pPr marL="342900" indent="-342900">
              <a:buFont typeface="+mj-lt"/>
              <a:buAutoNum type="arabicPeriod"/>
            </a:pPr>
            <a:endParaRPr lang="es-MX" dirty="0"/>
          </a:p>
          <a:p>
            <a:pPr marL="342900" indent="-342900">
              <a:buFont typeface="+mj-lt"/>
              <a:buAutoNum type="arabicPeriod"/>
            </a:pPr>
            <a:r>
              <a:rPr lang="es-MX" dirty="0"/>
              <a:t>Se realiza seguimiento para minimizar riesgos, aceptar la realidad y tomar acciones correctivas. </a:t>
            </a:r>
          </a:p>
          <a:p>
            <a:pPr marL="342900" indent="-342900">
              <a:buFont typeface="+mj-lt"/>
              <a:buAutoNum type="arabicPeriod"/>
            </a:pPr>
            <a:endParaRPr lang="es-MX" dirty="0"/>
          </a:p>
          <a:p>
            <a:pPr marL="342900" indent="-342900">
              <a:buFont typeface="+mj-lt"/>
              <a:buAutoNum type="arabicPeriod"/>
            </a:pPr>
            <a:r>
              <a:rPr lang="es-MX" dirty="0"/>
              <a:t>Es importante realizar </a:t>
            </a:r>
            <a:r>
              <a:rPr lang="es-MX" b="1" dirty="0"/>
              <a:t>un seguimiento diario del proyecto.</a:t>
            </a:r>
          </a:p>
          <a:p>
            <a:pPr marL="342900" indent="-342900">
              <a:buFont typeface="+mj-lt"/>
              <a:buAutoNum type="arabicPeriod"/>
            </a:pPr>
            <a:endParaRPr lang="es-MX" b="1" dirty="0"/>
          </a:p>
          <a:p>
            <a:pPr marL="342900" indent="-342900">
              <a:buFont typeface="+mj-lt"/>
              <a:buAutoNum type="arabicPeriod"/>
            </a:pPr>
            <a:r>
              <a:rPr lang="es-MX" dirty="0"/>
              <a:t>El </a:t>
            </a:r>
            <a:r>
              <a:rPr lang="es-MX" b="1" dirty="0"/>
              <a:t>seguimiento de proceso </a:t>
            </a:r>
            <a:r>
              <a:rPr lang="es-MX" dirty="0"/>
              <a:t>realiza un control por hitos o por tareas y el </a:t>
            </a:r>
            <a:r>
              <a:rPr lang="es-MX" b="1" dirty="0"/>
              <a:t>seguimiento de producto</a:t>
            </a:r>
            <a:r>
              <a:rPr lang="es-MX" dirty="0"/>
              <a:t> realiza un control sobre los entregables.</a:t>
            </a:r>
          </a:p>
          <a:p>
            <a:endParaRPr lang="es-MX" dirty="0"/>
          </a:p>
        </p:txBody>
      </p:sp>
    </p:spTree>
    <p:extLst>
      <p:ext uri="{BB962C8B-B14F-4D97-AF65-F5344CB8AC3E}">
        <p14:creationId xmlns:p14="http://schemas.microsoft.com/office/powerpoint/2010/main" val="4175596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6A630-B37A-C00F-7D8D-F518ED85213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AFE213E-B5D6-EE6E-E075-936B0AA4E4D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MONITOREO Y CONTROL</a:t>
            </a:r>
            <a:endParaRPr lang="es-AR" dirty="0"/>
          </a:p>
        </p:txBody>
      </p:sp>
      <p:sp>
        <p:nvSpPr>
          <p:cNvPr id="5" name="CuadroTexto 4">
            <a:extLst>
              <a:ext uri="{FF2B5EF4-FFF2-40B4-BE49-F238E27FC236}">
                <a16:creationId xmlns:a16="http://schemas.microsoft.com/office/drawing/2014/main" id="{2DC0F0D9-A19D-5EF5-C5FB-9404D0157D03}"/>
              </a:ext>
            </a:extLst>
          </p:cNvPr>
          <p:cNvSpPr txBox="1"/>
          <p:nvPr/>
        </p:nvSpPr>
        <p:spPr>
          <a:xfrm>
            <a:off x="245806" y="865433"/>
            <a:ext cx="11395586" cy="5632311"/>
          </a:xfrm>
          <a:prstGeom prst="rect">
            <a:avLst/>
          </a:prstGeom>
          <a:noFill/>
        </p:spPr>
        <p:txBody>
          <a:bodyPr wrap="square">
            <a:spAutoFit/>
          </a:bodyPr>
          <a:lstStyle/>
          <a:p>
            <a:r>
              <a:rPr lang="es-MX" b="1" dirty="0"/>
              <a:t>Factores para el éxito de un proyecto: </a:t>
            </a:r>
            <a:r>
              <a:rPr lang="es-MX" dirty="0"/>
              <a:t>Monitoreo &amp; Feedback, Misión/objetivos claros, Comunicación </a:t>
            </a:r>
          </a:p>
          <a:p>
            <a:endParaRPr lang="es-MX" b="1" dirty="0"/>
          </a:p>
          <a:p>
            <a:r>
              <a:rPr lang="es-MX" b="1" dirty="0"/>
              <a:t>Factores para el fracaso de un proyecto </a:t>
            </a:r>
          </a:p>
          <a:p>
            <a:endParaRPr lang="es-MX" b="1" dirty="0"/>
          </a:p>
          <a:p>
            <a:pPr marL="285750" indent="-285750">
              <a:buFont typeface="Arial" panose="020B0604020202020204" pitchFamily="34" charset="0"/>
              <a:buChar char="•"/>
            </a:pPr>
            <a:r>
              <a:rPr lang="es-MX" dirty="0"/>
              <a:t>Fallas al definir el problema </a:t>
            </a:r>
          </a:p>
          <a:p>
            <a:pPr marL="285750" indent="-285750">
              <a:buFont typeface="Arial" panose="020B0604020202020204" pitchFamily="34" charset="0"/>
              <a:buChar char="•"/>
            </a:pPr>
            <a:r>
              <a:rPr lang="es-MX" dirty="0"/>
              <a:t>Planificación basada en datos insuficientes </a:t>
            </a:r>
          </a:p>
          <a:p>
            <a:pPr marL="285750" indent="-285750">
              <a:buFont typeface="Arial" panose="020B0604020202020204" pitchFamily="34" charset="0"/>
              <a:buChar char="•"/>
            </a:pPr>
            <a:r>
              <a:rPr lang="es-MX" dirty="0"/>
              <a:t>Planificación realizada por grupo de planificaciones </a:t>
            </a:r>
          </a:p>
          <a:p>
            <a:pPr marL="285750" indent="-285750">
              <a:buFont typeface="Arial" panose="020B0604020202020204" pitchFamily="34" charset="0"/>
              <a:buChar char="•"/>
            </a:pPr>
            <a:r>
              <a:rPr lang="es-MX" dirty="0"/>
              <a:t>No hay seguimiento del plan de proyecto </a:t>
            </a:r>
          </a:p>
          <a:p>
            <a:pPr marL="285750" indent="-285750">
              <a:buFont typeface="Arial" panose="020B0604020202020204" pitchFamily="34" charset="0"/>
              <a:buChar char="•"/>
            </a:pPr>
            <a:r>
              <a:rPr lang="es-MX" dirty="0"/>
              <a:t>Mala planificación de recursos</a:t>
            </a:r>
          </a:p>
          <a:p>
            <a:pPr marL="285750" indent="-285750">
              <a:buFont typeface="Arial" panose="020B0604020202020204" pitchFamily="34" charset="0"/>
              <a:buChar char="•"/>
            </a:pPr>
            <a:r>
              <a:rPr lang="es-MX" dirty="0"/>
              <a:t>Estimaciones basadas en supuestos sin consultar datos históricos </a:t>
            </a:r>
          </a:p>
          <a:p>
            <a:pPr marL="285750" indent="-285750">
              <a:buFont typeface="Arial" panose="020B0604020202020204" pitchFamily="34" charset="0"/>
              <a:buChar char="•"/>
            </a:pPr>
            <a:r>
              <a:rPr lang="es-MX" dirty="0"/>
              <a:t>Nadie estaba a cargo</a:t>
            </a:r>
          </a:p>
          <a:p>
            <a:pPr marL="285750" indent="-285750">
              <a:buFont typeface="Arial" panose="020B0604020202020204" pitchFamily="34" charset="0"/>
              <a:buChar char="•"/>
            </a:pPr>
            <a:endParaRPr lang="es-MX" dirty="0"/>
          </a:p>
          <a:p>
            <a:r>
              <a:rPr lang="es-MX" b="1" dirty="0"/>
              <a:t>¿Cómo se corrigen las desviaciones de un proyecto?</a:t>
            </a:r>
          </a:p>
          <a:p>
            <a:r>
              <a:rPr lang="es-MX" dirty="0"/>
              <a:t>Aplicando acciones correctivas según la causa del y el impacto.</a:t>
            </a:r>
          </a:p>
          <a:p>
            <a:endParaRPr lang="es-MX" dirty="0"/>
          </a:p>
          <a:p>
            <a:pPr marL="285750" indent="-285750">
              <a:buFont typeface="Arial" panose="020B0604020202020204" pitchFamily="34" charset="0"/>
              <a:buChar char="•"/>
            </a:pPr>
            <a:r>
              <a:rPr lang="es-MX" b="1" dirty="0"/>
              <a:t>Replanificar tareas:</a:t>
            </a:r>
            <a:r>
              <a:rPr lang="es-MX" dirty="0"/>
              <a:t> ajustar cronogramas, reasignar tareas o mover dependencias.</a:t>
            </a:r>
          </a:p>
          <a:p>
            <a:pPr marL="285750" indent="-285750">
              <a:buFont typeface="Arial" panose="020B0604020202020204" pitchFamily="34" charset="0"/>
              <a:buChar char="•"/>
            </a:pPr>
            <a:r>
              <a:rPr lang="es-MX" b="1" dirty="0"/>
              <a:t>Aumentar recursos</a:t>
            </a:r>
          </a:p>
          <a:p>
            <a:pPr marL="285750" indent="-285750">
              <a:buFont typeface="Arial" panose="020B0604020202020204" pitchFamily="34" charset="0"/>
              <a:buChar char="•"/>
            </a:pPr>
            <a:r>
              <a:rPr lang="es-MX" b="1" dirty="0"/>
              <a:t>Reducir alcance:</a:t>
            </a:r>
            <a:r>
              <a:rPr lang="es-MX" dirty="0"/>
              <a:t> eliminar o postergar funcionalidades no críticas.</a:t>
            </a:r>
          </a:p>
          <a:p>
            <a:pPr marL="285750" indent="-285750">
              <a:buFont typeface="Arial" panose="020B0604020202020204" pitchFamily="34" charset="0"/>
              <a:buChar char="•"/>
            </a:pPr>
            <a:r>
              <a:rPr lang="es-MX" b="1" dirty="0"/>
              <a:t>Mejorar procesos:</a:t>
            </a:r>
            <a:r>
              <a:rPr lang="es-MX" dirty="0"/>
              <a:t> si hay fallas de comunicación, documentación o coordinación, se ajusta el flujo de trabajo.</a:t>
            </a:r>
          </a:p>
          <a:p>
            <a:endParaRPr lang="es-MX" b="1" dirty="0"/>
          </a:p>
        </p:txBody>
      </p:sp>
    </p:spTree>
    <p:extLst>
      <p:ext uri="{BB962C8B-B14F-4D97-AF65-F5344CB8AC3E}">
        <p14:creationId xmlns:p14="http://schemas.microsoft.com/office/powerpoint/2010/main" val="289615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A5303-51EE-5F26-150B-39C113CD485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AE0E1E0-11D8-274E-2083-6519CE5954E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 DE SOFTWARE: FOQUE DE TRES PATAS</a:t>
            </a:r>
            <a:endParaRPr lang="es-AR" dirty="0"/>
          </a:p>
        </p:txBody>
      </p:sp>
      <p:sp>
        <p:nvSpPr>
          <p:cNvPr id="3" name="CuadroTexto 2">
            <a:extLst>
              <a:ext uri="{FF2B5EF4-FFF2-40B4-BE49-F238E27FC236}">
                <a16:creationId xmlns:a16="http://schemas.microsoft.com/office/drawing/2014/main" id="{12B368F7-3771-104A-5F58-44FE9C121153}"/>
              </a:ext>
            </a:extLst>
          </p:cNvPr>
          <p:cNvSpPr txBox="1"/>
          <p:nvPr/>
        </p:nvSpPr>
        <p:spPr>
          <a:xfrm>
            <a:off x="521110" y="1493198"/>
            <a:ext cx="6096000" cy="3416320"/>
          </a:xfrm>
          <a:prstGeom prst="rect">
            <a:avLst/>
          </a:prstGeom>
          <a:noFill/>
        </p:spPr>
        <p:txBody>
          <a:bodyPr wrap="square">
            <a:spAutoFit/>
          </a:bodyPr>
          <a:lstStyle/>
          <a:p>
            <a:pPr marL="342900" indent="-342900">
              <a:buAutoNum type="arabicPeriod"/>
            </a:pPr>
            <a:r>
              <a:rPr lang="es-MX" b="1" dirty="0"/>
              <a:t>Procedimientos y métodos</a:t>
            </a:r>
            <a:r>
              <a:rPr lang="es-MX" dirty="0"/>
              <a:t>: Es la documentación de lo que se desea hacer, las tareas que se van a realizar.</a:t>
            </a:r>
          </a:p>
          <a:p>
            <a:pPr marL="342900" indent="-342900">
              <a:buAutoNum type="arabicPeriod"/>
            </a:pPr>
            <a:endParaRPr lang="es-MX" dirty="0"/>
          </a:p>
          <a:p>
            <a:pPr marL="342900" indent="-342900">
              <a:buAutoNum type="arabicPeriod"/>
            </a:pPr>
            <a:r>
              <a:rPr lang="es-MX" b="1" dirty="0"/>
              <a:t>Personas con habilidades, entrenamiento y motivación</a:t>
            </a:r>
            <a:r>
              <a:rPr lang="es-MX" dirty="0"/>
              <a:t>: Las personas involucradas en el proceso deben estar capacitadas, estar formadas y poseer conocimiento técnico para realizar su trabajo. Estas personas además deben estar motivadas, tener ganas de trabajar. </a:t>
            </a:r>
          </a:p>
          <a:p>
            <a:pPr marL="342900" indent="-342900">
              <a:buAutoNum type="arabicPeriod"/>
            </a:pPr>
            <a:endParaRPr lang="es-MX" dirty="0"/>
          </a:p>
          <a:p>
            <a:pPr marL="342900" indent="-342900">
              <a:buAutoNum type="arabicPeriod"/>
            </a:pPr>
            <a:r>
              <a:rPr lang="es-MX" b="1" dirty="0"/>
              <a:t>Herramientas y equipos: </a:t>
            </a:r>
            <a:r>
              <a:rPr lang="es-MX" dirty="0"/>
              <a:t>Sirven de soporte para los procedimientos del proceso.</a:t>
            </a:r>
            <a:endParaRPr lang="es-AR" dirty="0"/>
          </a:p>
        </p:txBody>
      </p:sp>
      <p:pic>
        <p:nvPicPr>
          <p:cNvPr id="7" name="Imagen 6">
            <a:extLst>
              <a:ext uri="{FF2B5EF4-FFF2-40B4-BE49-F238E27FC236}">
                <a16:creationId xmlns:a16="http://schemas.microsoft.com/office/drawing/2014/main" id="{53D683AF-ACC8-908D-3FC3-C3AFD3381EEA}"/>
              </a:ext>
            </a:extLst>
          </p:cNvPr>
          <p:cNvPicPr>
            <a:picLocks noChangeAspect="1"/>
          </p:cNvPicPr>
          <p:nvPr/>
        </p:nvPicPr>
        <p:blipFill>
          <a:blip r:embed="rId2"/>
          <a:stretch>
            <a:fillRect/>
          </a:stretch>
        </p:blipFill>
        <p:spPr>
          <a:xfrm>
            <a:off x="6843922" y="1944379"/>
            <a:ext cx="5072775" cy="2331061"/>
          </a:xfrm>
          <a:prstGeom prst="rect">
            <a:avLst/>
          </a:prstGeom>
        </p:spPr>
      </p:pic>
    </p:spTree>
    <p:extLst>
      <p:ext uri="{BB962C8B-B14F-4D97-AF65-F5344CB8AC3E}">
        <p14:creationId xmlns:p14="http://schemas.microsoft.com/office/powerpoint/2010/main" val="3378075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17698-1908-074F-B5E7-FB7085C5A83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14064BEB-B6ED-08C3-3C83-1B103DBF197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MANIFIESTO AGIL</a:t>
            </a:r>
            <a:endParaRPr lang="es-AR" dirty="0"/>
          </a:p>
        </p:txBody>
      </p:sp>
      <p:sp>
        <p:nvSpPr>
          <p:cNvPr id="5" name="CuadroTexto 4">
            <a:extLst>
              <a:ext uri="{FF2B5EF4-FFF2-40B4-BE49-F238E27FC236}">
                <a16:creationId xmlns:a16="http://schemas.microsoft.com/office/drawing/2014/main" id="{6729374D-9083-67A2-1C2A-04205E12CD81}"/>
              </a:ext>
            </a:extLst>
          </p:cNvPr>
          <p:cNvSpPr txBox="1"/>
          <p:nvPr/>
        </p:nvSpPr>
        <p:spPr>
          <a:xfrm>
            <a:off x="226142" y="806440"/>
            <a:ext cx="11395586" cy="5909310"/>
          </a:xfrm>
          <a:prstGeom prst="rect">
            <a:avLst/>
          </a:prstGeom>
          <a:noFill/>
        </p:spPr>
        <p:txBody>
          <a:bodyPr wrap="square">
            <a:spAutoFit/>
          </a:bodyPr>
          <a:lstStyle/>
          <a:p>
            <a:r>
              <a:rPr lang="es-MX" b="1" dirty="0"/>
              <a:t>¿Qué es la agile?</a:t>
            </a:r>
          </a:p>
          <a:p>
            <a:endParaRPr lang="es-MX" dirty="0"/>
          </a:p>
          <a:p>
            <a:r>
              <a:rPr lang="es-MX" dirty="0"/>
              <a:t>Agile NO es una metodología o proceso, es una ideología con un conjunto definido de principios que guían el desarrollo del producto. Ágil no es ser indisciplinado, es el balance entre ningún proceso y demasiado proceso. La diferencia inmediata es la exigencia de una menor cantidad de documentación</a:t>
            </a:r>
          </a:p>
          <a:p>
            <a:endParaRPr lang="es-MX" dirty="0"/>
          </a:p>
          <a:p>
            <a:pPr marL="285750" indent="-285750">
              <a:buFont typeface="Arial" panose="020B0604020202020204" pitchFamily="34" charset="0"/>
              <a:buChar char="•"/>
            </a:pPr>
            <a:r>
              <a:rPr lang="es-MX" b="1" dirty="0"/>
              <a:t>Los métodos ágiles son adaptables en lugar de predictivos: </a:t>
            </a:r>
            <a:r>
              <a:rPr lang="es-MX" dirty="0"/>
              <a:t>Se ajustan a los cambios durante el desarrollo del software en lugar de intentar predecir todo desde el inicio con un plan fijo.</a:t>
            </a:r>
          </a:p>
          <a:p>
            <a:endParaRPr lang="es-MX" dirty="0"/>
          </a:p>
          <a:p>
            <a:pPr marL="285750" indent="-285750">
              <a:buFont typeface="Arial" panose="020B0604020202020204" pitchFamily="34" charset="0"/>
              <a:buChar char="•"/>
            </a:pPr>
            <a:r>
              <a:rPr lang="es-MX" b="1" dirty="0"/>
              <a:t>Los métodos ágiles son orientados a la gente en lugar de orientados al proceso: </a:t>
            </a:r>
            <a:r>
              <a:rPr lang="es-MX" dirty="0"/>
              <a:t>Lo mas importante son las personas y la comunicación.</a:t>
            </a:r>
          </a:p>
          <a:p>
            <a:endParaRPr lang="es-MX" dirty="0"/>
          </a:p>
          <a:p>
            <a:pPr marL="285750" indent="-285750">
              <a:buFont typeface="Arial" panose="020B0604020202020204" pitchFamily="34" charset="0"/>
              <a:buChar char="•"/>
            </a:pPr>
            <a:r>
              <a:rPr lang="es-MX" b="1" dirty="0"/>
              <a:t>Agile es empírico: </a:t>
            </a:r>
            <a:r>
              <a:rPr lang="es-MX" dirty="0"/>
              <a:t>Se basa en la experiencia real y en los resultados concretos, inspeccionar y adaptar es mandatorio, el equipo debe revisar constantemente cómo van las cosas, qué funciona y qué no, y luego adaptar para mejorar</a:t>
            </a:r>
          </a:p>
          <a:p>
            <a:endParaRPr lang="es-MX" dirty="0"/>
          </a:p>
          <a:p>
            <a:r>
              <a:rPr lang="es-MX" b="1" dirty="0"/>
              <a:t>¿Cuál es la relación entre agilidad y proceso </a:t>
            </a:r>
            <a:r>
              <a:rPr lang="es-MX" b="1" dirty="0" err="1"/>
              <a:t>empirico</a:t>
            </a:r>
            <a:r>
              <a:rPr lang="es-MX" b="1" dirty="0"/>
              <a:t>?</a:t>
            </a:r>
          </a:p>
          <a:p>
            <a:r>
              <a:rPr lang="es-MX" dirty="0"/>
              <a:t>Los procesos ágiles usan el enfoque empírico porque el desarrollo de software es impredecible y cambia constantemente. Esto quiere decir que las decisiones se toman a partir de la observación y la experiencia, no de suposiciones o planes rígidos.</a:t>
            </a:r>
          </a:p>
          <a:p>
            <a:endParaRPr lang="es-MX" b="1" dirty="0"/>
          </a:p>
        </p:txBody>
      </p:sp>
    </p:spTree>
    <p:extLst>
      <p:ext uri="{BB962C8B-B14F-4D97-AF65-F5344CB8AC3E}">
        <p14:creationId xmlns:p14="http://schemas.microsoft.com/office/powerpoint/2010/main" val="361363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C6526-28B2-0835-62C0-F71385CCFF7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1B6E36F-F907-D687-B0B4-684D8F99D5A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MANIFIESTO AGIL</a:t>
            </a:r>
            <a:endParaRPr lang="es-AR" dirty="0"/>
          </a:p>
        </p:txBody>
      </p:sp>
      <p:sp>
        <p:nvSpPr>
          <p:cNvPr id="5" name="CuadroTexto 4">
            <a:extLst>
              <a:ext uri="{FF2B5EF4-FFF2-40B4-BE49-F238E27FC236}">
                <a16:creationId xmlns:a16="http://schemas.microsoft.com/office/drawing/2014/main" id="{B9D14554-CF06-2F1D-DC86-5C31B6B4CB94}"/>
              </a:ext>
            </a:extLst>
          </p:cNvPr>
          <p:cNvSpPr txBox="1"/>
          <p:nvPr/>
        </p:nvSpPr>
        <p:spPr>
          <a:xfrm>
            <a:off x="226142" y="806440"/>
            <a:ext cx="11395586" cy="5355312"/>
          </a:xfrm>
          <a:prstGeom prst="rect">
            <a:avLst/>
          </a:prstGeom>
          <a:noFill/>
        </p:spPr>
        <p:txBody>
          <a:bodyPr wrap="square">
            <a:spAutoFit/>
          </a:bodyPr>
          <a:lstStyle/>
          <a:p>
            <a:r>
              <a:rPr lang="es-MX" b="1" dirty="0"/>
              <a:t>¿Cuál es el objetivo del enfoque ágil?</a:t>
            </a:r>
          </a:p>
          <a:p>
            <a:endParaRPr lang="es-MX" b="1" dirty="0"/>
          </a:p>
          <a:p>
            <a:r>
              <a:rPr lang="es-MX" dirty="0"/>
              <a:t>Construir software de forma rápida para aprovechar las actuales oportunidades y responder ante la amenaza competitiva y el entorno cambiante, convirtiendo la velocidad de entrega en el requerimiento fundamental de los sistemas</a:t>
            </a:r>
          </a:p>
          <a:p>
            <a:endParaRPr lang="es-MX" dirty="0"/>
          </a:p>
          <a:p>
            <a:r>
              <a:rPr lang="es-MX" b="1" dirty="0"/>
              <a:t>¿Dónde se utilizan los desarrollos agiles?</a:t>
            </a:r>
          </a:p>
          <a:p>
            <a:r>
              <a:rPr lang="es-MX" dirty="0"/>
              <a:t>En entornos con requerimientos cambiantes, ya que los clientes no pueden predecir como el sistema va a afectar sus operacionales o que cambios habrá en el entorno.</a:t>
            </a:r>
          </a:p>
          <a:p>
            <a:endParaRPr lang="es-MX" dirty="0"/>
          </a:p>
          <a:p>
            <a:endParaRPr lang="es-MX" dirty="0"/>
          </a:p>
          <a:p>
            <a:r>
              <a:rPr lang="es-MX" b="1" dirty="0"/>
              <a:t>¿En que se basa el desarrollo </a:t>
            </a:r>
            <a:r>
              <a:rPr lang="es-MX" b="1" dirty="0" err="1"/>
              <a:t>agil</a:t>
            </a:r>
            <a:r>
              <a:rPr lang="es-MX" b="1" dirty="0"/>
              <a:t>?</a:t>
            </a:r>
          </a:p>
          <a:p>
            <a:r>
              <a:rPr lang="es-MX" dirty="0"/>
              <a:t>En desarrollar rápidamente software útil, en una serie de incrementos, donde cada uno incluye una nueva funcionalidad, involucrando a los clientes en el proceso para una rápida retroalimentación de requerimientos y minimización de documentos usando comunicaciones mas informales. </a:t>
            </a:r>
          </a:p>
          <a:p>
            <a:endParaRPr lang="es-MX" dirty="0"/>
          </a:p>
          <a:p>
            <a:pPr marL="285750" indent="-285750">
              <a:buFont typeface="Arial" panose="020B0604020202020204" pitchFamily="34" charset="0"/>
              <a:buChar char="•"/>
            </a:pPr>
            <a:r>
              <a:rPr lang="es-MX" dirty="0"/>
              <a:t>En general se crean nuevas versiones del sistema cada 2 o 3 semanas y se pone a disposición del cliente.</a:t>
            </a:r>
          </a:p>
          <a:p>
            <a:endParaRPr lang="es-MX" dirty="0"/>
          </a:p>
          <a:p>
            <a:endParaRPr lang="es-MX" dirty="0"/>
          </a:p>
        </p:txBody>
      </p:sp>
    </p:spTree>
    <p:extLst>
      <p:ext uri="{BB962C8B-B14F-4D97-AF65-F5344CB8AC3E}">
        <p14:creationId xmlns:p14="http://schemas.microsoft.com/office/powerpoint/2010/main" val="150892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A4F6-1814-26E1-7FB2-65FE5CAD314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DAE7DC6-1CDD-9057-BE26-AE48278743C4}"/>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VALORES DEL MANIFIESTO AGIL</a:t>
            </a:r>
            <a:endParaRPr lang="es-AR" dirty="0"/>
          </a:p>
        </p:txBody>
      </p:sp>
      <p:sp>
        <p:nvSpPr>
          <p:cNvPr id="5" name="CuadroTexto 4">
            <a:extLst>
              <a:ext uri="{FF2B5EF4-FFF2-40B4-BE49-F238E27FC236}">
                <a16:creationId xmlns:a16="http://schemas.microsoft.com/office/drawing/2014/main" id="{70323E9A-87CA-2C70-1397-6A79EAE52403}"/>
              </a:ext>
            </a:extLst>
          </p:cNvPr>
          <p:cNvSpPr txBox="1"/>
          <p:nvPr/>
        </p:nvSpPr>
        <p:spPr>
          <a:xfrm>
            <a:off x="226142" y="806440"/>
            <a:ext cx="11395586" cy="5355312"/>
          </a:xfrm>
          <a:prstGeom prst="rect">
            <a:avLst/>
          </a:prstGeom>
          <a:noFill/>
        </p:spPr>
        <p:txBody>
          <a:bodyPr wrap="square">
            <a:spAutoFit/>
          </a:bodyPr>
          <a:lstStyle/>
          <a:p>
            <a:pPr marL="342900" indent="-342900">
              <a:buAutoNum type="arabicPeriod"/>
            </a:pPr>
            <a:r>
              <a:rPr lang="es-MX" b="1" dirty="0"/>
              <a:t>Individuos e interacciones sobre procesos y herramientas: </a:t>
            </a:r>
            <a:r>
              <a:rPr lang="es-MX" dirty="0"/>
              <a:t>Se valora más la comunicación y colaboración efectiva entre personas que el apego estricto a procesos formales o el uso de herramientas específicas. Las herramientas ayudan, pero son las personas quienes hacen el trabajo.</a:t>
            </a:r>
          </a:p>
          <a:p>
            <a:pPr marL="342900" indent="-342900">
              <a:buAutoNum type="arabicPeriod"/>
            </a:pPr>
            <a:endParaRPr lang="es-MX" dirty="0"/>
          </a:p>
          <a:p>
            <a:pPr marL="342900" indent="-342900">
              <a:buAutoNum type="arabicPeriod"/>
            </a:pPr>
            <a:endParaRPr lang="es-MX" dirty="0"/>
          </a:p>
          <a:p>
            <a:pPr marL="342900" indent="-342900">
              <a:buAutoNum type="arabicPeriod"/>
            </a:pPr>
            <a:r>
              <a:rPr lang="es-MX" b="1" dirty="0"/>
              <a:t>Software funcionando sobre documentación extensiva: </a:t>
            </a:r>
            <a:r>
              <a:rPr lang="es-MX" dirty="0"/>
              <a:t>Se prioriza la entrega de software que funcione correctamente, aunque tenga documentación mínima, en lugar de producir grandes volúmenes de documentación que retrasen o dificulten el avance. La documentación es útil, pero no debe reemplazar el producto real.</a:t>
            </a:r>
          </a:p>
          <a:p>
            <a:pPr marL="342900" indent="-342900">
              <a:buAutoNum type="arabicPeriod"/>
            </a:pPr>
            <a:endParaRPr lang="es-MX" dirty="0"/>
          </a:p>
          <a:p>
            <a:pPr marL="342900" indent="-342900">
              <a:buAutoNum type="arabicPeriod"/>
            </a:pPr>
            <a:endParaRPr lang="es-MX" b="1" dirty="0"/>
          </a:p>
          <a:p>
            <a:pPr marL="342900" indent="-342900">
              <a:buAutoNum type="arabicPeriod"/>
            </a:pPr>
            <a:r>
              <a:rPr lang="es-MX" b="1" dirty="0"/>
              <a:t>Colaboración con el cliente sobre negociación contractual: </a:t>
            </a:r>
            <a:r>
              <a:rPr lang="es-MX" dirty="0"/>
              <a:t>Se promueve una relación cercana y constante con el cliente, adaptándose a sus necesidades cambiantes, en lugar de centrarse exclusivamente en cumplir un contrato. Se busca que el cliente participe activamente durante todo el proceso.</a:t>
            </a:r>
          </a:p>
          <a:p>
            <a:pPr marL="342900" indent="-342900">
              <a:buAutoNum type="arabicPeriod"/>
            </a:pPr>
            <a:endParaRPr lang="es-MX" dirty="0"/>
          </a:p>
          <a:p>
            <a:pPr marL="342900" indent="-342900">
              <a:buAutoNum type="arabicPeriod"/>
            </a:pPr>
            <a:endParaRPr lang="es-MX" dirty="0"/>
          </a:p>
          <a:p>
            <a:pPr marL="342900" indent="-342900">
              <a:buAutoNum type="arabicPeriod"/>
            </a:pPr>
            <a:r>
              <a:rPr lang="es-MX" b="1" dirty="0"/>
              <a:t>Responder al cambio sobre seguir un plan</a:t>
            </a:r>
            <a:r>
              <a:rPr lang="es-MX" dirty="0"/>
              <a:t>: Se acepta y se espera que haya cambios, y se adapta el trabajo según sea necesario, en vez de seguir ciegamente un plan inicial. La flexibilidad y la capacidad de adaptación se consideran fundamentales.</a:t>
            </a:r>
          </a:p>
        </p:txBody>
      </p:sp>
    </p:spTree>
    <p:extLst>
      <p:ext uri="{BB962C8B-B14F-4D97-AF65-F5344CB8AC3E}">
        <p14:creationId xmlns:p14="http://schemas.microsoft.com/office/powerpoint/2010/main" val="252976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3E2C3-BBDE-6F4A-ACD4-3475CF25299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75686E1-7A9A-4403-9390-3440BBF2596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PRINCIPIOS DEL MANIFIESTO AGIL</a:t>
            </a:r>
            <a:endParaRPr lang="es-AR" dirty="0"/>
          </a:p>
        </p:txBody>
      </p:sp>
      <p:sp>
        <p:nvSpPr>
          <p:cNvPr id="16" name="CuadroTexto 15">
            <a:extLst>
              <a:ext uri="{FF2B5EF4-FFF2-40B4-BE49-F238E27FC236}">
                <a16:creationId xmlns:a16="http://schemas.microsoft.com/office/drawing/2014/main" id="{A995BFD9-8EB3-9C4F-3E85-E117B1423CCD}"/>
              </a:ext>
            </a:extLst>
          </p:cNvPr>
          <p:cNvSpPr txBox="1"/>
          <p:nvPr/>
        </p:nvSpPr>
        <p:spPr>
          <a:xfrm>
            <a:off x="521110" y="771771"/>
            <a:ext cx="10972800" cy="4801314"/>
          </a:xfrm>
          <a:prstGeom prst="rect">
            <a:avLst/>
          </a:prstGeom>
          <a:noFill/>
        </p:spPr>
        <p:txBody>
          <a:bodyPr wrap="square">
            <a:spAutoFit/>
          </a:bodyPr>
          <a:lstStyle/>
          <a:p>
            <a:pPr marL="342900" indent="-342900">
              <a:buAutoNum type="arabicPeriod"/>
            </a:pPr>
            <a:r>
              <a:rPr lang="es-MX" b="1" dirty="0"/>
              <a:t>Satisfacción del cliente mediante entregas tempranas y continuas: </a:t>
            </a:r>
            <a:r>
              <a:rPr lang="es-MX" dirty="0"/>
              <a:t>Se prioriza al cliente, entregando software funcional lo antes posible y de manera frecuente para generar valor desde el principio.</a:t>
            </a:r>
          </a:p>
          <a:p>
            <a:pPr marL="342900" indent="-342900">
              <a:buAutoNum type="arabicPeriod"/>
            </a:pPr>
            <a:endParaRPr lang="es-MX" b="1" dirty="0"/>
          </a:p>
          <a:p>
            <a:pPr marL="342900" indent="-342900">
              <a:buAutoNum type="arabicPeriod"/>
            </a:pPr>
            <a:r>
              <a:rPr lang="es-MX" b="1" dirty="0"/>
              <a:t>Aceptar cambios, incluso en etapas tardías: </a:t>
            </a:r>
            <a:r>
              <a:rPr lang="es-MX" dirty="0"/>
              <a:t>El cambio es bienvenido, aunque el proyecto ya esté avanzado. La capacidad de adaptación es clave para una ventaja competitiva.</a:t>
            </a:r>
          </a:p>
          <a:p>
            <a:pPr marL="342900" indent="-342900">
              <a:buAutoNum type="arabicPeriod"/>
            </a:pPr>
            <a:endParaRPr lang="es-MX" dirty="0"/>
          </a:p>
          <a:p>
            <a:pPr marL="342900" indent="-342900">
              <a:buAutoNum type="arabicPeriod"/>
            </a:pPr>
            <a:r>
              <a:rPr lang="es-MX" b="1" dirty="0"/>
              <a:t>Entregar software funcionando frecuentemente:</a:t>
            </a:r>
            <a:r>
              <a:rPr lang="es-MX" dirty="0"/>
              <a:t> Las entregas deben ser regulares con preferencia por los períodos más cortos. Esto permite validar avances constantemente.</a:t>
            </a:r>
          </a:p>
          <a:p>
            <a:pPr marL="342900" indent="-342900">
              <a:buAutoNum type="arabicPeriod"/>
            </a:pPr>
            <a:endParaRPr lang="es-MX" dirty="0"/>
          </a:p>
          <a:p>
            <a:pPr marL="342900" indent="-342900">
              <a:buAutoNum type="arabicPeriod"/>
            </a:pPr>
            <a:r>
              <a:rPr lang="es-MX" b="1" dirty="0"/>
              <a:t>Colaboración diaria entre negocio y desarrollo: </a:t>
            </a:r>
            <a:r>
              <a:rPr lang="es-MX" dirty="0"/>
              <a:t>El equipo técnico y el cliente deben trabajar juntos todos los días para asegurar alineación y comunicación fluida.</a:t>
            </a:r>
          </a:p>
          <a:p>
            <a:pPr marL="342900" indent="-342900">
              <a:buAutoNum type="arabicPeriod"/>
            </a:pPr>
            <a:endParaRPr lang="es-MX" b="1" dirty="0"/>
          </a:p>
          <a:p>
            <a:pPr marL="342900" indent="-342900">
              <a:buAutoNum type="arabicPeriod"/>
            </a:pPr>
            <a:r>
              <a:rPr lang="es-MX" b="1" dirty="0"/>
              <a:t>Construir proyectos con individuos motivados: </a:t>
            </a:r>
            <a:r>
              <a:rPr lang="es-MX" dirty="0"/>
              <a:t>La confianza en el equipo es fundamental. Se les debe proporcionar el entorno, apoyo y autonomía necesarios para lograr buenos resultados.</a:t>
            </a:r>
          </a:p>
          <a:p>
            <a:pPr marL="342900" indent="-342900">
              <a:buAutoNum type="arabicPeriod"/>
            </a:pPr>
            <a:endParaRPr lang="es-MX" dirty="0"/>
          </a:p>
          <a:p>
            <a:pPr marL="342900" indent="-342900">
              <a:buAutoNum type="arabicPeriod"/>
            </a:pPr>
            <a:r>
              <a:rPr lang="es-MX" b="1" dirty="0"/>
              <a:t>La comunicación cara a cara es la más efectiva: </a:t>
            </a:r>
            <a:r>
              <a:rPr lang="es-MX" dirty="0"/>
              <a:t>El diálogo directo es la mejor forma de transmitir información. Aunque se puede usar tecnología, la interacción humana es preferible.</a:t>
            </a:r>
            <a:endParaRPr lang="es-AR" dirty="0"/>
          </a:p>
        </p:txBody>
      </p:sp>
    </p:spTree>
    <p:extLst>
      <p:ext uri="{BB962C8B-B14F-4D97-AF65-F5344CB8AC3E}">
        <p14:creationId xmlns:p14="http://schemas.microsoft.com/office/powerpoint/2010/main" val="2980148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BF75A-08AC-0AFE-4636-CA40A1A1111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6D00C48-4AA2-DD47-1601-AF66AA82A5E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PRINCIPIOS DEL MANIFIESTO AGIL</a:t>
            </a:r>
            <a:endParaRPr lang="es-AR" dirty="0"/>
          </a:p>
        </p:txBody>
      </p:sp>
      <p:sp>
        <p:nvSpPr>
          <p:cNvPr id="16" name="CuadroTexto 15">
            <a:extLst>
              <a:ext uri="{FF2B5EF4-FFF2-40B4-BE49-F238E27FC236}">
                <a16:creationId xmlns:a16="http://schemas.microsoft.com/office/drawing/2014/main" id="{5931608A-43B7-088F-7FEA-7155328DE4CF}"/>
              </a:ext>
            </a:extLst>
          </p:cNvPr>
          <p:cNvSpPr txBox="1"/>
          <p:nvPr/>
        </p:nvSpPr>
        <p:spPr>
          <a:xfrm>
            <a:off x="521110" y="771771"/>
            <a:ext cx="10972800" cy="4801314"/>
          </a:xfrm>
          <a:prstGeom prst="rect">
            <a:avLst/>
          </a:prstGeom>
          <a:noFill/>
        </p:spPr>
        <p:txBody>
          <a:bodyPr wrap="square">
            <a:spAutoFit/>
          </a:bodyPr>
          <a:lstStyle/>
          <a:p>
            <a:pPr marL="342900" indent="-342900">
              <a:buFont typeface="+mj-lt"/>
              <a:buAutoNum type="arabicPeriod" startAt="7"/>
            </a:pPr>
            <a:r>
              <a:rPr lang="es-MX" b="1" dirty="0"/>
              <a:t>Software funcionando es la principal medida de progreso: </a:t>
            </a:r>
            <a:r>
              <a:rPr lang="es-MX" dirty="0"/>
              <a:t>Más allá de documentación o reuniones, lo que realmente importa es que el software funcione correctamente y entregue valor real</a:t>
            </a:r>
          </a:p>
          <a:p>
            <a:pPr marL="342900" indent="-342900">
              <a:buFont typeface="+mj-lt"/>
              <a:buAutoNum type="arabicPeriod" startAt="7"/>
            </a:pPr>
            <a:endParaRPr lang="es-MX" dirty="0"/>
          </a:p>
          <a:p>
            <a:pPr marL="342900" indent="-342900">
              <a:buFont typeface="+mj-lt"/>
              <a:buAutoNum type="arabicPeriod" startAt="7"/>
            </a:pPr>
            <a:r>
              <a:rPr lang="es-MX" b="1" dirty="0"/>
              <a:t>Desarrollo sostenible: </a:t>
            </a:r>
            <a:r>
              <a:rPr lang="es-MX" dirty="0"/>
              <a:t>El ritmo debe ser constante y sostenible. El equipo debe poder mantener la velocidad de trabajo indefinidamente, sin agotarse.</a:t>
            </a:r>
          </a:p>
          <a:p>
            <a:pPr marL="342900" indent="-342900">
              <a:buFont typeface="+mj-lt"/>
              <a:buAutoNum type="arabicPeriod" startAt="7"/>
            </a:pPr>
            <a:endParaRPr lang="es-MX" dirty="0"/>
          </a:p>
          <a:p>
            <a:pPr marL="342900" indent="-342900">
              <a:buFont typeface="+mj-lt"/>
              <a:buAutoNum type="arabicPeriod" startAt="7"/>
            </a:pPr>
            <a:r>
              <a:rPr lang="es-MX" b="1" dirty="0"/>
              <a:t>Atención continua a la excelencia técnica y buen diseño: </a:t>
            </a:r>
            <a:r>
              <a:rPr lang="es-MX" dirty="0"/>
              <a:t>La calidad del código y el diseño del software son fundamentales. Invertir en buenas prácticas técnicas mejora la agilidad a largo plazo.</a:t>
            </a:r>
          </a:p>
          <a:p>
            <a:pPr marL="342900" indent="-342900">
              <a:buFont typeface="+mj-lt"/>
              <a:buAutoNum type="arabicPeriod" startAt="7"/>
            </a:pPr>
            <a:endParaRPr lang="es-MX" b="1" dirty="0"/>
          </a:p>
          <a:p>
            <a:pPr marL="342900" indent="-342900">
              <a:buFont typeface="+mj-lt"/>
              <a:buAutoNum type="arabicPeriod" startAt="7"/>
            </a:pPr>
            <a:r>
              <a:rPr lang="es-MX" b="1" dirty="0"/>
              <a:t>Simplicidad: el arte de maximizar el trabajo no hecho: </a:t>
            </a:r>
            <a:r>
              <a:rPr lang="es-MX" dirty="0"/>
              <a:t>Menos es más. Se busca hacer solo lo necesario para cumplir con el objetivo, evitando tareas innecesarias o soluciones complejas.</a:t>
            </a:r>
          </a:p>
          <a:p>
            <a:pPr marL="342900" indent="-342900">
              <a:buFont typeface="+mj-lt"/>
              <a:buAutoNum type="arabicPeriod" startAt="7"/>
            </a:pPr>
            <a:endParaRPr lang="es-MX" dirty="0"/>
          </a:p>
          <a:p>
            <a:pPr marL="342900" indent="-342900">
              <a:buFont typeface="+mj-lt"/>
              <a:buAutoNum type="arabicPeriod" startAt="7"/>
            </a:pPr>
            <a:r>
              <a:rPr lang="es-MX" b="1" dirty="0"/>
              <a:t>Equipos autoorganizados generan mejores resultados: </a:t>
            </a:r>
            <a:r>
              <a:rPr lang="es-MX" dirty="0"/>
              <a:t>Los mejores productos surgen de equipos que se autogestionan, toman decisiones y se organizan según sus fortalezas y conocimientos.</a:t>
            </a:r>
          </a:p>
          <a:p>
            <a:pPr marL="342900" indent="-342900">
              <a:buFont typeface="+mj-lt"/>
              <a:buAutoNum type="arabicPeriod" startAt="7"/>
            </a:pPr>
            <a:endParaRPr lang="es-MX" dirty="0"/>
          </a:p>
          <a:p>
            <a:pPr marL="342900" indent="-342900">
              <a:buFont typeface="+mj-lt"/>
              <a:buAutoNum type="arabicPeriod" startAt="7"/>
            </a:pPr>
            <a:r>
              <a:rPr lang="es-MX" b="1" dirty="0"/>
              <a:t> Reflexión periódica para mejorar: </a:t>
            </a:r>
            <a:r>
              <a:rPr lang="es-MX" dirty="0"/>
              <a:t>Regularmente, el equipo evalúa cómo trabajar mejor y ajusta su comportamiento y procesos para ser más eficiente y eficaz.</a:t>
            </a:r>
            <a:endParaRPr lang="es-AR" dirty="0"/>
          </a:p>
        </p:txBody>
      </p:sp>
    </p:spTree>
    <p:extLst>
      <p:ext uri="{BB962C8B-B14F-4D97-AF65-F5344CB8AC3E}">
        <p14:creationId xmlns:p14="http://schemas.microsoft.com/office/powerpoint/2010/main" val="352556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49738-F36D-C47D-A60C-731BE9B1771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097914C-9B3F-6C95-CDF3-AC6878B23C9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VALORES DE LOS EQUIPÓS AGILES</a:t>
            </a:r>
            <a:endParaRPr lang="es-AR" dirty="0"/>
          </a:p>
        </p:txBody>
      </p:sp>
      <p:sp>
        <p:nvSpPr>
          <p:cNvPr id="15" name="CuadroTexto 14">
            <a:extLst>
              <a:ext uri="{FF2B5EF4-FFF2-40B4-BE49-F238E27FC236}">
                <a16:creationId xmlns:a16="http://schemas.microsoft.com/office/drawing/2014/main" id="{BA7EE427-CE52-8AD0-28D8-A385CB444B23}"/>
              </a:ext>
            </a:extLst>
          </p:cNvPr>
          <p:cNvSpPr txBox="1"/>
          <p:nvPr/>
        </p:nvSpPr>
        <p:spPr>
          <a:xfrm>
            <a:off x="452283" y="929251"/>
            <a:ext cx="10038735" cy="5078313"/>
          </a:xfrm>
          <a:prstGeom prst="rect">
            <a:avLst/>
          </a:prstGeom>
          <a:noFill/>
        </p:spPr>
        <p:txBody>
          <a:bodyPr wrap="square">
            <a:spAutoFit/>
          </a:bodyPr>
          <a:lstStyle/>
          <a:p>
            <a:pPr marL="342900" indent="-342900">
              <a:buAutoNum type="arabicPeriod"/>
            </a:pPr>
            <a:r>
              <a:rPr lang="es-MX" b="1" dirty="0"/>
              <a:t>Planificación continua multinivel: </a:t>
            </a:r>
            <a:r>
              <a:rPr lang="es-MX" dirty="0"/>
              <a:t>La planificación no se hace solo al principio, sino de forma continua y en distintos niveles; alto nivel (visión general del producto o proyecto), nivel medio (planificación de releases) y nivel bajo (planificación detallada de cada sprint).</a:t>
            </a:r>
          </a:p>
          <a:p>
            <a:pPr marL="342900" indent="-342900">
              <a:buAutoNum type="arabicPeriod"/>
            </a:pPr>
            <a:endParaRPr lang="es-MX" dirty="0"/>
          </a:p>
          <a:p>
            <a:pPr marL="342900" indent="-342900">
              <a:buAutoNum type="arabicPeriod"/>
            </a:pPr>
            <a:r>
              <a:rPr lang="es-MX" b="1" dirty="0"/>
              <a:t>Equipos facultados, autoorganizados y completos: </a:t>
            </a:r>
            <a:r>
              <a:rPr lang="es-MX" dirty="0"/>
              <a:t>Son facultados (tienen autonomía para decidir), autoorganizados y tienen todas las habilidades necesarias para entregar software funcional.</a:t>
            </a:r>
          </a:p>
          <a:p>
            <a:pPr marL="342900" indent="-342900">
              <a:buAutoNum type="arabicPeriod"/>
            </a:pPr>
            <a:endParaRPr lang="es-MX" b="1" dirty="0"/>
          </a:p>
          <a:p>
            <a:pPr marL="342900" indent="-342900">
              <a:buAutoNum type="arabicPeriod"/>
            </a:pPr>
            <a:r>
              <a:rPr lang="es-MX" b="1" dirty="0"/>
              <a:t>Entregas frecuentes, iterativas y priorizadas: </a:t>
            </a:r>
            <a:r>
              <a:rPr lang="es-MX" dirty="0"/>
              <a:t>El trabajo se entrega en ciclos cortos y con una frecuencia alta, entregando siempre funcionalidades importantes primero</a:t>
            </a:r>
          </a:p>
          <a:p>
            <a:pPr marL="342900" indent="-342900">
              <a:buAutoNum type="arabicPeriod"/>
            </a:pPr>
            <a:endParaRPr lang="es-MX" dirty="0"/>
          </a:p>
          <a:p>
            <a:pPr marL="342900" indent="-342900">
              <a:buAutoNum type="arabicPeriod"/>
            </a:pPr>
            <a:r>
              <a:rPr lang="es-MX" b="1" dirty="0"/>
              <a:t>Prácticas de ingeniería disciplinadas: </a:t>
            </a:r>
            <a:r>
              <a:rPr lang="es-MX" dirty="0"/>
              <a:t>Se aplican prácticas sólidas como revisión de código, refactorización, automatización de pruebas, etc.</a:t>
            </a:r>
          </a:p>
          <a:p>
            <a:pPr marL="342900" indent="-342900">
              <a:buAutoNum type="arabicPeriod"/>
            </a:pPr>
            <a:endParaRPr lang="es-MX" dirty="0"/>
          </a:p>
          <a:p>
            <a:pPr marL="342900" indent="-342900">
              <a:buAutoNum type="arabicPeriod"/>
            </a:pPr>
            <a:r>
              <a:rPr lang="es-MX" b="1" dirty="0"/>
              <a:t>Integración continua: </a:t>
            </a:r>
            <a:r>
              <a:rPr lang="es-MX" dirty="0"/>
              <a:t>Es una práctica donde el código nuevo se integra frecuentemente en un repositorio central. </a:t>
            </a:r>
          </a:p>
          <a:p>
            <a:pPr marL="342900" indent="-342900">
              <a:buAutoNum type="arabicPeriod"/>
            </a:pPr>
            <a:endParaRPr lang="es-MX" dirty="0"/>
          </a:p>
          <a:p>
            <a:pPr marL="342900" indent="-342900">
              <a:buAutoNum type="arabicPeriod"/>
            </a:pPr>
            <a:r>
              <a:rPr lang="es-MX" b="1" dirty="0"/>
              <a:t>Testing concurrente: </a:t>
            </a:r>
            <a:r>
              <a:rPr lang="es-MX" dirty="0"/>
              <a:t>Las pruebas no se hacen al final, sino al mismo tiempo que el desarrollo. </a:t>
            </a:r>
            <a:endParaRPr lang="es-AR" dirty="0"/>
          </a:p>
        </p:txBody>
      </p:sp>
    </p:spTree>
    <p:extLst>
      <p:ext uri="{BB962C8B-B14F-4D97-AF65-F5344CB8AC3E}">
        <p14:creationId xmlns:p14="http://schemas.microsoft.com/office/powerpoint/2010/main" val="2068702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093A1-D235-D0BB-E1C3-246DFB4962D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78B184A5-64F7-EF81-516B-7FFF71CF6A8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FRAMEWORKS AGILES</a:t>
            </a:r>
            <a:endParaRPr lang="es-AR" dirty="0"/>
          </a:p>
        </p:txBody>
      </p:sp>
      <p:sp>
        <p:nvSpPr>
          <p:cNvPr id="15" name="CuadroTexto 14">
            <a:extLst>
              <a:ext uri="{FF2B5EF4-FFF2-40B4-BE49-F238E27FC236}">
                <a16:creationId xmlns:a16="http://schemas.microsoft.com/office/drawing/2014/main" id="{D280EFF8-3D1A-1B13-134F-1318F5A0259F}"/>
              </a:ext>
            </a:extLst>
          </p:cNvPr>
          <p:cNvSpPr txBox="1"/>
          <p:nvPr/>
        </p:nvSpPr>
        <p:spPr>
          <a:xfrm>
            <a:off x="452283" y="929251"/>
            <a:ext cx="10038735" cy="3970318"/>
          </a:xfrm>
          <a:prstGeom prst="rect">
            <a:avLst/>
          </a:prstGeom>
          <a:noFill/>
        </p:spPr>
        <p:txBody>
          <a:bodyPr wrap="square">
            <a:spAutoFit/>
          </a:bodyPr>
          <a:lstStyle/>
          <a:p>
            <a:pPr marL="342900" indent="-342900">
              <a:buAutoNum type="arabicPeriod"/>
            </a:pPr>
            <a:r>
              <a:rPr lang="es-MX" b="1" dirty="0"/>
              <a:t>Scrum: </a:t>
            </a:r>
            <a:r>
              <a:rPr lang="es-MX" dirty="0"/>
              <a:t>Se basa en trabajar en sprints con un equipo que se autoorganiza y tiene roles bien definidos, es ideal para proyectos con requisitos cambiantes</a:t>
            </a:r>
          </a:p>
          <a:p>
            <a:pPr marL="342900" indent="-342900">
              <a:buAutoNum type="arabicPeriod"/>
            </a:pPr>
            <a:endParaRPr lang="es-MX" b="1" dirty="0"/>
          </a:p>
          <a:p>
            <a:pPr marL="342900" indent="-342900">
              <a:buAutoNum type="arabicPeriod"/>
            </a:pPr>
            <a:r>
              <a:rPr lang="es-MX" b="1" dirty="0"/>
              <a:t>XP (Extreme </a:t>
            </a:r>
            <a:r>
              <a:rPr lang="es-MX" b="1" dirty="0" err="1"/>
              <a:t>Programming</a:t>
            </a:r>
            <a:r>
              <a:rPr lang="es-MX" b="1" dirty="0"/>
              <a:t>): </a:t>
            </a:r>
            <a:r>
              <a:rPr lang="es-MX" dirty="0"/>
              <a:t>Enfocado en prácticas, técnicas y calidad del código, busca principalmente la robustez técnica.</a:t>
            </a:r>
            <a:endParaRPr lang="es-MX" b="1" dirty="0"/>
          </a:p>
          <a:p>
            <a:pPr marL="342900" indent="-342900">
              <a:buAutoNum type="arabicPeriod"/>
            </a:pPr>
            <a:endParaRPr lang="es-MX" b="1" dirty="0"/>
          </a:p>
          <a:p>
            <a:pPr marL="342900" indent="-342900">
              <a:buAutoNum type="arabicPeriod"/>
            </a:pPr>
            <a:r>
              <a:rPr lang="es-MX" b="1" dirty="0" err="1"/>
              <a:t>Crystal</a:t>
            </a:r>
            <a:r>
              <a:rPr lang="es-MX" b="1" dirty="0"/>
              <a:t>:</a:t>
            </a:r>
            <a:r>
              <a:rPr lang="es-MX" dirty="0"/>
              <a:t> Es una familia de métodos ágiles que se adapta al tamaño del equipo y la criticidad del proyecto, valora la comunicación directa, personas y entrega frecuente.</a:t>
            </a:r>
          </a:p>
          <a:p>
            <a:pPr marL="342900" indent="-342900">
              <a:buAutoNum type="arabicPeriod"/>
            </a:pPr>
            <a:endParaRPr lang="es-MX" b="1" dirty="0"/>
          </a:p>
          <a:p>
            <a:pPr marL="342900" indent="-342900">
              <a:buAutoNum type="arabicPeriod"/>
            </a:pPr>
            <a:r>
              <a:rPr lang="es-MX" b="1" dirty="0"/>
              <a:t>FDD (</a:t>
            </a:r>
            <a:r>
              <a:rPr lang="es-MX" b="1" dirty="0" err="1"/>
              <a:t>Feature</a:t>
            </a:r>
            <a:r>
              <a:rPr lang="es-MX" b="1" dirty="0"/>
              <a:t>-Driven </a:t>
            </a:r>
            <a:r>
              <a:rPr lang="es-MX" b="1" dirty="0" err="1"/>
              <a:t>Development</a:t>
            </a:r>
            <a:r>
              <a:rPr lang="es-MX" b="1" dirty="0"/>
              <a:t>): </a:t>
            </a:r>
            <a:r>
              <a:rPr lang="es-MX" dirty="0"/>
              <a:t>Se centra en desarrollar por funcionalidades específicas del SW. Sigue un enfoque más estructurado y útil para proyectos grandes con enfoque técnico</a:t>
            </a:r>
          </a:p>
          <a:p>
            <a:pPr marL="342900" indent="-342900">
              <a:buAutoNum type="arabicPeriod"/>
            </a:pPr>
            <a:endParaRPr lang="es-MX" b="1" dirty="0"/>
          </a:p>
          <a:p>
            <a:pPr marL="342900" indent="-342900">
              <a:buAutoNum type="arabicPeriod"/>
            </a:pPr>
            <a:r>
              <a:rPr lang="es-MX" b="1" dirty="0"/>
              <a:t>ATDD (</a:t>
            </a:r>
            <a:r>
              <a:rPr lang="es-MX" b="1" dirty="0" err="1"/>
              <a:t>Acceptance</a:t>
            </a:r>
            <a:r>
              <a:rPr lang="es-MX" b="1" dirty="0"/>
              <a:t> Test-Driven </a:t>
            </a:r>
            <a:r>
              <a:rPr lang="es-MX" b="1" dirty="0" err="1"/>
              <a:t>Development</a:t>
            </a:r>
            <a:r>
              <a:rPr lang="es-MX" b="1" dirty="0"/>
              <a:t>): </a:t>
            </a:r>
            <a:r>
              <a:rPr lang="es-MX" dirty="0"/>
              <a:t>Enfoque donde las pruebas de aceptación se definen antes de programar. </a:t>
            </a:r>
            <a:endParaRPr lang="es-AR" dirty="0"/>
          </a:p>
        </p:txBody>
      </p:sp>
    </p:spTree>
    <p:extLst>
      <p:ext uri="{BB962C8B-B14F-4D97-AF65-F5344CB8AC3E}">
        <p14:creationId xmlns:p14="http://schemas.microsoft.com/office/powerpoint/2010/main" val="2122602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C513A-480B-F456-D950-4CD26BC55AF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00542BA-93B6-EB89-5096-325C64367DB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¿CUANDO CONVIENE USAR AGILE O CUANDO ES APLICABLE?</a:t>
            </a:r>
            <a:endParaRPr lang="es-AR" dirty="0"/>
          </a:p>
        </p:txBody>
      </p:sp>
      <p:pic>
        <p:nvPicPr>
          <p:cNvPr id="3" name="Imagen 2">
            <a:extLst>
              <a:ext uri="{FF2B5EF4-FFF2-40B4-BE49-F238E27FC236}">
                <a16:creationId xmlns:a16="http://schemas.microsoft.com/office/drawing/2014/main" id="{220C95EA-1418-03DD-864E-069624D31701}"/>
              </a:ext>
            </a:extLst>
          </p:cNvPr>
          <p:cNvPicPr>
            <a:picLocks noChangeAspect="1"/>
          </p:cNvPicPr>
          <p:nvPr/>
        </p:nvPicPr>
        <p:blipFill>
          <a:blip r:embed="rId2"/>
          <a:stretch>
            <a:fillRect/>
          </a:stretch>
        </p:blipFill>
        <p:spPr>
          <a:xfrm>
            <a:off x="0" y="1332421"/>
            <a:ext cx="5649113" cy="4448796"/>
          </a:xfrm>
          <a:prstGeom prst="rect">
            <a:avLst/>
          </a:prstGeom>
        </p:spPr>
      </p:pic>
      <p:sp>
        <p:nvSpPr>
          <p:cNvPr id="8" name="CuadroTexto 7">
            <a:extLst>
              <a:ext uri="{FF2B5EF4-FFF2-40B4-BE49-F238E27FC236}">
                <a16:creationId xmlns:a16="http://schemas.microsoft.com/office/drawing/2014/main" id="{A7F3F67E-25D8-693B-0F24-670B4569FAF3}"/>
              </a:ext>
            </a:extLst>
          </p:cNvPr>
          <p:cNvSpPr txBox="1"/>
          <p:nvPr/>
        </p:nvSpPr>
        <p:spPr>
          <a:xfrm>
            <a:off x="5649113" y="879078"/>
            <a:ext cx="6096000" cy="3416320"/>
          </a:xfrm>
          <a:prstGeom prst="rect">
            <a:avLst/>
          </a:prstGeom>
          <a:noFill/>
        </p:spPr>
        <p:txBody>
          <a:bodyPr wrap="square">
            <a:spAutoFit/>
          </a:bodyPr>
          <a:lstStyle/>
          <a:p>
            <a:pPr>
              <a:buNone/>
            </a:pPr>
            <a:r>
              <a:rPr lang="es-MX" b="1" dirty="0"/>
              <a:t>🔹 Proyectos Simples: </a:t>
            </a:r>
            <a:r>
              <a:rPr lang="es-MX" dirty="0"/>
              <a:t>Hay mucha certeza y acuerdo sobre lo que hay que hacer. No requiere Ágil.</a:t>
            </a:r>
            <a:endParaRPr lang="es-MX" b="1" dirty="0"/>
          </a:p>
          <a:p>
            <a:pPr>
              <a:buNone/>
            </a:pPr>
            <a:endParaRPr lang="es-MX" b="1" dirty="0"/>
          </a:p>
          <a:p>
            <a:pPr>
              <a:buNone/>
            </a:pPr>
            <a:r>
              <a:rPr lang="es-MX" b="1" dirty="0"/>
              <a:t>🔹 Proyectos Complicados: </a:t>
            </a:r>
            <a:r>
              <a:rPr lang="es-MX" dirty="0"/>
              <a:t>Son más difíciles, pero aún predecibles aunque requiere expertos. Puede beneficiarse de algunas prácticas ágiles, pero no es imprescindible.</a:t>
            </a:r>
          </a:p>
          <a:p>
            <a:pPr>
              <a:buNone/>
            </a:pPr>
            <a:endParaRPr lang="es-MX" dirty="0"/>
          </a:p>
          <a:p>
            <a:pPr>
              <a:buNone/>
            </a:pPr>
            <a:r>
              <a:rPr lang="es-MX" b="1" dirty="0"/>
              <a:t>🔹 Proyectos Complejos:  </a:t>
            </a:r>
            <a:r>
              <a:rPr lang="es-MX" dirty="0"/>
              <a:t>No se sabe con certeza qué hacer ni cómo, es ideal para metodologías Ágiles.</a:t>
            </a:r>
          </a:p>
          <a:p>
            <a:pPr>
              <a:buNone/>
            </a:pPr>
            <a:endParaRPr lang="es-MX" dirty="0"/>
          </a:p>
          <a:p>
            <a:pPr>
              <a:buNone/>
            </a:pPr>
            <a:r>
              <a:rPr lang="es-MX" b="1" dirty="0"/>
              <a:t>🔹 Proyectos Anarchy: </a:t>
            </a:r>
            <a:r>
              <a:rPr lang="es-MX" dirty="0"/>
              <a:t>No hay certeza ni acuerdo, ningún enfoque funciona bien, requiere exploración total.</a:t>
            </a:r>
          </a:p>
        </p:txBody>
      </p:sp>
    </p:spTree>
    <p:extLst>
      <p:ext uri="{BB962C8B-B14F-4D97-AF65-F5344CB8AC3E}">
        <p14:creationId xmlns:p14="http://schemas.microsoft.com/office/powerpoint/2010/main" val="678672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ED938-691B-B69B-2BB6-D72867A7C94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AC5D6A2-E805-1CEA-56EA-EE68E8FB71A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¿CUANDO CONVIENE USAR AGILE O CUANDO ES APLICABLE?</a:t>
            </a:r>
            <a:endParaRPr lang="es-AR" dirty="0"/>
          </a:p>
        </p:txBody>
      </p:sp>
      <p:pic>
        <p:nvPicPr>
          <p:cNvPr id="3" name="Imagen 2">
            <a:extLst>
              <a:ext uri="{FF2B5EF4-FFF2-40B4-BE49-F238E27FC236}">
                <a16:creationId xmlns:a16="http://schemas.microsoft.com/office/drawing/2014/main" id="{33B5A766-011F-73C1-05B3-9278B99DC012}"/>
              </a:ext>
            </a:extLst>
          </p:cNvPr>
          <p:cNvPicPr>
            <a:picLocks noChangeAspect="1"/>
          </p:cNvPicPr>
          <p:nvPr/>
        </p:nvPicPr>
        <p:blipFill>
          <a:blip r:embed="rId2"/>
          <a:stretch>
            <a:fillRect/>
          </a:stretch>
        </p:blipFill>
        <p:spPr>
          <a:xfrm>
            <a:off x="0" y="1332421"/>
            <a:ext cx="5649113" cy="4448796"/>
          </a:xfrm>
          <a:prstGeom prst="rect">
            <a:avLst/>
          </a:prstGeom>
        </p:spPr>
      </p:pic>
      <p:sp>
        <p:nvSpPr>
          <p:cNvPr id="6" name="CuadroTexto 5">
            <a:extLst>
              <a:ext uri="{FF2B5EF4-FFF2-40B4-BE49-F238E27FC236}">
                <a16:creationId xmlns:a16="http://schemas.microsoft.com/office/drawing/2014/main" id="{B19428E9-B872-3814-335A-5F3CC1CB8983}"/>
              </a:ext>
            </a:extLst>
          </p:cNvPr>
          <p:cNvSpPr txBox="1"/>
          <p:nvPr/>
        </p:nvSpPr>
        <p:spPr>
          <a:xfrm>
            <a:off x="5820697" y="1823317"/>
            <a:ext cx="5801032" cy="3416320"/>
          </a:xfrm>
          <a:prstGeom prst="rect">
            <a:avLst/>
          </a:prstGeom>
          <a:noFill/>
        </p:spPr>
        <p:txBody>
          <a:bodyPr wrap="square">
            <a:spAutoFit/>
          </a:bodyPr>
          <a:lstStyle/>
          <a:p>
            <a:pPr marL="285750" indent="-285750">
              <a:buFont typeface="Arial" panose="020B0604020202020204" pitchFamily="34" charset="0"/>
              <a:buChar char="•"/>
            </a:pPr>
            <a:r>
              <a:rPr lang="es-MX" b="1" dirty="0"/>
              <a:t>Desarrollo de nuevos productos y </a:t>
            </a:r>
            <a:r>
              <a:rPr lang="es-MX" b="1" dirty="0" err="1"/>
              <a:t>Knowledge</a:t>
            </a:r>
            <a:r>
              <a:rPr lang="es-MX" b="1" dirty="0"/>
              <a:t> </a:t>
            </a:r>
            <a:r>
              <a:rPr lang="es-MX" b="1" dirty="0" err="1"/>
              <a:t>Work</a:t>
            </a:r>
            <a:r>
              <a:rPr lang="es-MX" b="1" dirty="0"/>
              <a:t>  (trabajo que se basa principalmente en pensar, analizar, resolver problemas y tomar decisiones): </a:t>
            </a:r>
            <a:r>
              <a:rPr lang="es-MX" dirty="0"/>
              <a:t>tiende a esta dentro de Complex</a:t>
            </a:r>
          </a:p>
          <a:p>
            <a:endParaRPr lang="es-MX" dirty="0"/>
          </a:p>
          <a:p>
            <a:pPr marL="285750" indent="-285750">
              <a:buFont typeface="Arial" panose="020B0604020202020204" pitchFamily="34" charset="0"/>
              <a:buChar char="•"/>
            </a:pPr>
            <a:r>
              <a:rPr lang="es-MX" b="1" dirty="0"/>
              <a:t>Investigación </a:t>
            </a:r>
            <a:r>
              <a:rPr lang="es-MX" dirty="0"/>
              <a:t>está dentro de Anarchy</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Mantenimiento correctivo repetitivo </a:t>
            </a:r>
            <a:r>
              <a:rPr lang="es-MX" dirty="0"/>
              <a:t>probablemente esté en lo Simple.</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Mantenimiento evolutivo o adaptativo: </a:t>
            </a:r>
            <a:r>
              <a:rPr lang="es-MX" dirty="0"/>
              <a:t>puede entrar en lo Complicated o incluso Complex.</a:t>
            </a:r>
            <a:endParaRPr lang="es-AR" dirty="0"/>
          </a:p>
        </p:txBody>
      </p:sp>
    </p:spTree>
    <p:extLst>
      <p:ext uri="{BB962C8B-B14F-4D97-AF65-F5344CB8AC3E}">
        <p14:creationId xmlns:p14="http://schemas.microsoft.com/office/powerpoint/2010/main" val="830491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E4AFB-F097-5D20-64A0-40709C13786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9231E90-C1D4-7E99-1BDC-03EB79FEA4B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BENEFICIOS DE AGILE</a:t>
            </a:r>
            <a:endParaRPr lang="es-AR" dirty="0"/>
          </a:p>
        </p:txBody>
      </p:sp>
      <p:sp>
        <p:nvSpPr>
          <p:cNvPr id="7" name="CuadroTexto 6">
            <a:extLst>
              <a:ext uri="{FF2B5EF4-FFF2-40B4-BE49-F238E27FC236}">
                <a16:creationId xmlns:a16="http://schemas.microsoft.com/office/drawing/2014/main" id="{81ADFE52-95CD-ADB1-F282-4B4CB8A14A4D}"/>
              </a:ext>
            </a:extLst>
          </p:cNvPr>
          <p:cNvSpPr txBox="1"/>
          <p:nvPr/>
        </p:nvSpPr>
        <p:spPr>
          <a:xfrm>
            <a:off x="521110" y="1248300"/>
            <a:ext cx="6096000" cy="4247317"/>
          </a:xfrm>
          <a:prstGeom prst="rect">
            <a:avLst/>
          </a:prstGeom>
          <a:noFill/>
        </p:spPr>
        <p:txBody>
          <a:bodyPr wrap="square">
            <a:spAutoFit/>
          </a:bodyPr>
          <a:lstStyle/>
          <a:p>
            <a:pPr marL="342900" indent="-342900">
              <a:buAutoNum type="arabicPeriod"/>
            </a:pPr>
            <a:r>
              <a:rPr lang="es-MX" dirty="0"/>
              <a:t>Permite adaptarse fácilmente a cambios de prioridades.</a:t>
            </a:r>
          </a:p>
          <a:p>
            <a:pPr marL="342900" indent="-342900">
              <a:buAutoNum type="arabicPeriod"/>
            </a:pPr>
            <a:endParaRPr lang="es-MX" dirty="0"/>
          </a:p>
          <a:p>
            <a:pPr marL="342900" indent="-342900">
              <a:buAutoNum type="arabicPeriod"/>
            </a:pPr>
            <a:r>
              <a:rPr lang="es-MX" dirty="0"/>
              <a:t>Aumenta la productividad del equipo.</a:t>
            </a:r>
          </a:p>
          <a:p>
            <a:pPr marL="342900" indent="-342900">
              <a:buAutoNum type="arabicPeriod"/>
            </a:pPr>
            <a:endParaRPr lang="es-MX" dirty="0"/>
          </a:p>
          <a:p>
            <a:pPr marL="342900" indent="-342900">
              <a:buAutoNum type="arabicPeriod"/>
            </a:pPr>
            <a:r>
              <a:rPr lang="es-MX" dirty="0"/>
              <a:t>Mejora la visibilidad del proyecto, es decir, permite un seguimiento más claro del progreso.</a:t>
            </a:r>
          </a:p>
          <a:p>
            <a:pPr marL="342900" indent="-342900">
              <a:buAutoNum type="arabicPeriod"/>
            </a:pPr>
            <a:endParaRPr lang="es-AR" dirty="0"/>
          </a:p>
          <a:p>
            <a:pPr marL="342900" indent="-342900">
              <a:buAutoNum type="arabicPeriod"/>
            </a:pPr>
            <a:r>
              <a:rPr lang="es-MX" dirty="0"/>
              <a:t>Acelera la entrega de productos.</a:t>
            </a:r>
          </a:p>
          <a:p>
            <a:pPr marL="342900" indent="-342900">
              <a:buAutoNum type="arabicPeriod"/>
            </a:pPr>
            <a:endParaRPr lang="es-MX" dirty="0"/>
          </a:p>
          <a:p>
            <a:pPr marL="342900" indent="-342900">
              <a:buAutoNum type="arabicPeriod"/>
            </a:pPr>
            <a:r>
              <a:rPr lang="es-MX" dirty="0"/>
              <a:t>Gestiona mejor los cambios en los requerimientos o prioridades</a:t>
            </a:r>
          </a:p>
          <a:p>
            <a:pPr marL="342900" indent="-342900">
              <a:buAutoNum type="arabicPeriod"/>
            </a:pPr>
            <a:endParaRPr lang="es-MX" dirty="0"/>
          </a:p>
          <a:p>
            <a:pPr marL="342900" indent="-342900">
              <a:buAutoNum type="arabicPeriod"/>
            </a:pPr>
            <a:r>
              <a:rPr lang="es-MX" dirty="0"/>
              <a:t>Incrementa la productividad, calidad del software y alineación entre negocio y tecnología.</a:t>
            </a:r>
          </a:p>
          <a:p>
            <a:pPr marL="342900" indent="-342900">
              <a:buAutoNum type="arabicPeriod"/>
            </a:pPr>
            <a:endParaRPr lang="es-MX" dirty="0"/>
          </a:p>
        </p:txBody>
      </p:sp>
    </p:spTree>
    <p:extLst>
      <p:ext uri="{BB962C8B-B14F-4D97-AF65-F5344CB8AC3E}">
        <p14:creationId xmlns:p14="http://schemas.microsoft.com/office/powerpoint/2010/main" val="105512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0AFBF-3F2F-A5F1-C324-140DC08F413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5FEC022-1041-D946-FDED-EAC050ED008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 DEFINIDO </a:t>
            </a:r>
            <a:endParaRPr lang="es-AR" dirty="0"/>
          </a:p>
        </p:txBody>
      </p:sp>
      <p:sp>
        <p:nvSpPr>
          <p:cNvPr id="3" name="CuadroTexto 2">
            <a:extLst>
              <a:ext uri="{FF2B5EF4-FFF2-40B4-BE49-F238E27FC236}">
                <a16:creationId xmlns:a16="http://schemas.microsoft.com/office/drawing/2014/main" id="{19355653-B650-2EB4-FB64-1AD6D4BF1B9E}"/>
              </a:ext>
            </a:extLst>
          </p:cNvPr>
          <p:cNvSpPr txBox="1"/>
          <p:nvPr/>
        </p:nvSpPr>
        <p:spPr>
          <a:xfrm>
            <a:off x="904568" y="1124378"/>
            <a:ext cx="10009238" cy="3693319"/>
          </a:xfrm>
          <a:prstGeom prst="rect">
            <a:avLst/>
          </a:prstGeom>
          <a:noFill/>
        </p:spPr>
        <p:txBody>
          <a:bodyPr wrap="square">
            <a:spAutoFit/>
          </a:bodyPr>
          <a:lstStyle/>
          <a:p>
            <a:r>
              <a:rPr lang="es-MX" b="1" dirty="0"/>
              <a:t>Proceso definido: </a:t>
            </a:r>
          </a:p>
          <a:p>
            <a:endParaRPr lang="es-MX" b="1" dirty="0"/>
          </a:p>
          <a:p>
            <a:pPr marL="285750" indent="-285750">
              <a:buFont typeface="Arial" panose="020B0604020202020204" pitchFamily="34" charset="0"/>
              <a:buChar char="•"/>
            </a:pPr>
            <a:r>
              <a:rPr lang="es-MX" dirty="0"/>
              <a:t>Aquel que asume que podemos repetir el mismo proceso una y otra vez, indefinidamente, y obtener los mismos resultados. Estos procesos están inspirados en las líneas de producción y su administración y control provienen de la predictibilidad del proceso.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Plantean la necesidad de tener definido el paso a paso a realizar en cada momento. Así, se desagrega un conjunto de actividades y se define de manera explícita cuáles son las tareas, quién las realiza y en qué momento, cuáles son las entradas y salidas de cada tarea y qué artefactos son generados. </a:t>
            </a:r>
          </a:p>
          <a:p>
            <a:endParaRPr lang="es-MX" dirty="0"/>
          </a:p>
          <a:p>
            <a:r>
              <a:rPr lang="es-MX" dirty="0">
                <a:solidFill>
                  <a:srgbClr val="FF0000"/>
                </a:solidFill>
              </a:rPr>
              <a:t>Ejemplo: PUD junto con su evolución RUP</a:t>
            </a:r>
            <a:endParaRPr lang="es-MX"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60388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F7E8C-06D5-6E7B-862F-E4FCBE399B9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F439E59-3CCD-5276-01BD-473FAD30DBBA}"/>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TECNICAS DE AGILE</a:t>
            </a:r>
            <a:endParaRPr lang="es-AR" dirty="0"/>
          </a:p>
        </p:txBody>
      </p:sp>
      <p:sp>
        <p:nvSpPr>
          <p:cNvPr id="7" name="CuadroTexto 6">
            <a:extLst>
              <a:ext uri="{FF2B5EF4-FFF2-40B4-BE49-F238E27FC236}">
                <a16:creationId xmlns:a16="http://schemas.microsoft.com/office/drawing/2014/main" id="{0F58C504-E3F9-65D2-5E10-D41B0BC127B0}"/>
              </a:ext>
            </a:extLst>
          </p:cNvPr>
          <p:cNvSpPr txBox="1"/>
          <p:nvPr/>
        </p:nvSpPr>
        <p:spPr>
          <a:xfrm>
            <a:off x="521110" y="1248300"/>
            <a:ext cx="10087896" cy="3970318"/>
          </a:xfrm>
          <a:prstGeom prst="rect">
            <a:avLst/>
          </a:prstGeom>
          <a:noFill/>
        </p:spPr>
        <p:txBody>
          <a:bodyPr wrap="square">
            <a:spAutoFit/>
          </a:bodyPr>
          <a:lstStyle/>
          <a:p>
            <a:pPr marL="342900" indent="-342900">
              <a:buAutoNum type="arabicPeriod"/>
            </a:pPr>
            <a:r>
              <a:rPr lang="es-MX" b="1" dirty="0"/>
              <a:t>Daily </a:t>
            </a:r>
            <a:r>
              <a:rPr lang="es-MX" b="1" dirty="0" err="1"/>
              <a:t>Standup</a:t>
            </a:r>
            <a:r>
              <a:rPr lang="es-MX" b="1" dirty="0"/>
              <a:t>: </a:t>
            </a:r>
            <a:r>
              <a:rPr lang="es-MX" dirty="0"/>
              <a:t>Reunión diaria breve donde todo el equipo comparte lo que hizo, lo que planea hacer </a:t>
            </a:r>
          </a:p>
          <a:p>
            <a:pPr marL="342900" indent="-342900">
              <a:buAutoNum type="arabicPeriod"/>
            </a:pPr>
            <a:endParaRPr lang="es-MX" dirty="0"/>
          </a:p>
          <a:p>
            <a:pPr marL="342900" indent="-342900">
              <a:buAutoNum type="arabicPeriod"/>
            </a:pPr>
            <a:r>
              <a:rPr lang="es-MX" b="1" dirty="0" err="1"/>
              <a:t>Prioritized</a:t>
            </a:r>
            <a:r>
              <a:rPr lang="es-MX" b="1" dirty="0"/>
              <a:t> Backlogs: </a:t>
            </a:r>
            <a:r>
              <a:rPr lang="es-MX" dirty="0"/>
              <a:t>Lista ordenada de tareas o historias de usuario que representan el trabajo pendiente, organizadas según el valor que aportan</a:t>
            </a:r>
          </a:p>
          <a:p>
            <a:pPr marL="342900" indent="-342900">
              <a:buAutoNum type="arabicPeriod"/>
            </a:pPr>
            <a:endParaRPr lang="es-MX" dirty="0"/>
          </a:p>
          <a:p>
            <a:pPr marL="342900" indent="-342900">
              <a:buAutoNum type="arabicPeriod"/>
            </a:pPr>
            <a:r>
              <a:rPr lang="es-MX" b="1" dirty="0"/>
              <a:t>Short </a:t>
            </a:r>
            <a:r>
              <a:rPr lang="es-MX" b="1" dirty="0" err="1"/>
              <a:t>Iterations</a:t>
            </a:r>
            <a:r>
              <a:rPr lang="es-MX" b="1" dirty="0"/>
              <a:t>: </a:t>
            </a:r>
            <a:r>
              <a:rPr lang="es-MX" dirty="0"/>
              <a:t>Ciclos de trabajo breves y regulares, donde el equipo desarrolla y entrega funcionalidades completas. </a:t>
            </a:r>
          </a:p>
          <a:p>
            <a:pPr marL="342900" indent="-342900">
              <a:buAutoNum type="arabicPeriod"/>
            </a:pPr>
            <a:endParaRPr lang="es-MX" dirty="0"/>
          </a:p>
          <a:p>
            <a:pPr marL="342900" indent="-342900">
              <a:buAutoNum type="arabicPeriod"/>
            </a:pPr>
            <a:r>
              <a:rPr lang="es-MX" b="1" dirty="0"/>
              <a:t>Retrospectives</a:t>
            </a:r>
            <a:r>
              <a:rPr lang="es-MX" dirty="0"/>
              <a:t>: Reunión que se realiza al finalizar cada iteración. El equipo reflexiona sobre lo que funcionó, lo que se puede mejorar y acuerda acciones concretas para el siguiente ciclo.</a:t>
            </a:r>
          </a:p>
          <a:p>
            <a:pPr marL="342900" indent="-342900">
              <a:buAutoNum type="arabicPeriod"/>
            </a:pPr>
            <a:endParaRPr lang="es-MX" dirty="0"/>
          </a:p>
          <a:p>
            <a:pPr marL="342900" indent="-342900">
              <a:buAutoNum type="arabicPeriod"/>
            </a:pPr>
            <a:r>
              <a:rPr lang="es-MX" b="1" dirty="0" err="1"/>
              <a:t>Iteration</a:t>
            </a:r>
            <a:r>
              <a:rPr lang="es-MX" b="1" dirty="0"/>
              <a:t> Planning: </a:t>
            </a:r>
            <a:r>
              <a:rPr lang="es-MX" dirty="0"/>
              <a:t>Reunión donde el equipo analiza el backlog, selecciona qué trabajo realizará durante el próximo ciclo y estima el esfuerzo necesario. </a:t>
            </a:r>
          </a:p>
        </p:txBody>
      </p:sp>
    </p:spTree>
    <p:extLst>
      <p:ext uri="{BB962C8B-B14F-4D97-AF65-F5344CB8AC3E}">
        <p14:creationId xmlns:p14="http://schemas.microsoft.com/office/powerpoint/2010/main" val="3760909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4C99-41BB-2BBB-96E9-14D78BEEAC88}"/>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DBBE5F4-4113-8C2D-8152-EF4A89BD0D4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¿SER AGIL ES SER INDISCIPLINADO?</a:t>
            </a:r>
            <a:endParaRPr lang="es-AR" dirty="0"/>
          </a:p>
        </p:txBody>
      </p:sp>
      <p:sp>
        <p:nvSpPr>
          <p:cNvPr id="3" name="CuadroTexto 2">
            <a:extLst>
              <a:ext uri="{FF2B5EF4-FFF2-40B4-BE49-F238E27FC236}">
                <a16:creationId xmlns:a16="http://schemas.microsoft.com/office/drawing/2014/main" id="{A215ED9E-9A05-AE2A-0F64-C2A459BBD795}"/>
              </a:ext>
            </a:extLst>
          </p:cNvPr>
          <p:cNvSpPr txBox="1"/>
          <p:nvPr/>
        </p:nvSpPr>
        <p:spPr>
          <a:xfrm>
            <a:off x="521110" y="1479187"/>
            <a:ext cx="3962400" cy="3693319"/>
          </a:xfrm>
          <a:prstGeom prst="rect">
            <a:avLst/>
          </a:prstGeom>
          <a:noFill/>
        </p:spPr>
        <p:txBody>
          <a:bodyPr wrap="square">
            <a:spAutoFit/>
          </a:bodyPr>
          <a:lstStyle/>
          <a:p>
            <a:pPr marL="285750" indent="-285750">
              <a:buFont typeface="Arial" panose="020B0604020202020204" pitchFamily="34" charset="0"/>
              <a:buChar char="•"/>
            </a:pPr>
            <a:r>
              <a:rPr lang="es-MX" dirty="0"/>
              <a:t>No, ser ágil no es ser indisciplinado, los equipos ágiles efectivos no trabajan sin plan o sin arquitectura pero tampoco hacen planes y diseños rígidos como en muchos proyectos tradicionales.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enfoque correcto es tener una </a:t>
            </a:r>
            <a:r>
              <a:rPr lang="es-MX" b="1" dirty="0"/>
              <a:t>planificación y arquitectura adaptativas</a:t>
            </a:r>
            <a:r>
              <a:rPr lang="es-MX" dirty="0"/>
              <a:t>, lo suficientemente estructuradas para guiar al equipo, pero flexibles para cambiar cuando sea necesario. </a:t>
            </a:r>
            <a:endParaRPr lang="es-AR" dirty="0"/>
          </a:p>
        </p:txBody>
      </p:sp>
      <p:pic>
        <p:nvPicPr>
          <p:cNvPr id="6" name="Imagen 5">
            <a:extLst>
              <a:ext uri="{FF2B5EF4-FFF2-40B4-BE49-F238E27FC236}">
                <a16:creationId xmlns:a16="http://schemas.microsoft.com/office/drawing/2014/main" id="{058D4D77-E583-5B9A-BA24-8050479F18DA}"/>
              </a:ext>
            </a:extLst>
          </p:cNvPr>
          <p:cNvPicPr>
            <a:picLocks noChangeAspect="1"/>
          </p:cNvPicPr>
          <p:nvPr/>
        </p:nvPicPr>
        <p:blipFill>
          <a:blip r:embed="rId2"/>
          <a:stretch>
            <a:fillRect/>
          </a:stretch>
        </p:blipFill>
        <p:spPr>
          <a:xfrm>
            <a:off x="4650120" y="1240679"/>
            <a:ext cx="7430120" cy="4441545"/>
          </a:xfrm>
          <a:prstGeom prst="rect">
            <a:avLst/>
          </a:prstGeom>
        </p:spPr>
      </p:pic>
    </p:spTree>
    <p:extLst>
      <p:ext uri="{BB962C8B-B14F-4D97-AF65-F5344CB8AC3E}">
        <p14:creationId xmlns:p14="http://schemas.microsoft.com/office/powerpoint/2010/main" val="3702363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4A2FD-33F1-B5F1-83DA-9169CDD1D18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D9EA5B7-E34D-8AD7-58CF-C0A5E74F339F}"/>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REQUERIMIENTOS AGILES</a:t>
            </a:r>
            <a:endParaRPr lang="es-AR" dirty="0"/>
          </a:p>
        </p:txBody>
      </p:sp>
      <p:sp>
        <p:nvSpPr>
          <p:cNvPr id="3" name="CuadroTexto 2">
            <a:extLst>
              <a:ext uri="{FF2B5EF4-FFF2-40B4-BE49-F238E27FC236}">
                <a16:creationId xmlns:a16="http://schemas.microsoft.com/office/drawing/2014/main" id="{9D8E62AB-BD7B-A945-A632-3B5496D0EE95}"/>
              </a:ext>
            </a:extLst>
          </p:cNvPr>
          <p:cNvSpPr txBox="1"/>
          <p:nvPr/>
        </p:nvSpPr>
        <p:spPr>
          <a:xfrm>
            <a:off x="255638" y="987574"/>
            <a:ext cx="11395587" cy="5632311"/>
          </a:xfrm>
          <a:prstGeom prst="rect">
            <a:avLst/>
          </a:prstGeom>
          <a:noFill/>
        </p:spPr>
        <p:txBody>
          <a:bodyPr wrap="square">
            <a:spAutoFit/>
          </a:bodyPr>
          <a:lstStyle/>
          <a:p>
            <a:r>
              <a:rPr lang="es-MX" b="1" dirty="0"/>
              <a:t>¿Qué son los Requerimientos Ágiles?</a:t>
            </a:r>
          </a:p>
          <a:p>
            <a:endParaRPr lang="es-MX" dirty="0"/>
          </a:p>
          <a:p>
            <a:pPr marL="285750" indent="-285750">
              <a:buFont typeface="Arial" panose="020B0604020202020204" pitchFamily="34" charset="0"/>
              <a:buChar char="•"/>
            </a:pPr>
            <a:r>
              <a:rPr lang="es-MX" dirty="0"/>
              <a:t>En métodos ágiles, los requerimientos no se documentan exhaustivamente al inicio, sino que se descubren y refinan a lo largo del proyecto. El foco está en entregar valor, adaptarse a los cambios y construir lo que realmente necesita el usuario.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Primero se identifica el problema, necesidad u oportunidad, se define un camino efectivo hacia la solución en lugar de hacer planes rígidos y se entregan soluciones.</a:t>
            </a:r>
          </a:p>
          <a:p>
            <a:endParaRPr lang="es-MX" dirty="0"/>
          </a:p>
          <a:p>
            <a:endParaRPr lang="es-MX" dirty="0"/>
          </a:p>
          <a:p>
            <a:r>
              <a:rPr lang="es-MX" b="1" dirty="0"/>
              <a:t>Principios clave para trabajar con requerimientos en Agile</a:t>
            </a:r>
          </a:p>
          <a:p>
            <a:endParaRPr lang="es-MX" dirty="0"/>
          </a:p>
          <a:p>
            <a:pPr marL="342900" indent="-342900">
              <a:buAutoNum type="arabicPeriod"/>
            </a:pPr>
            <a:r>
              <a:rPr lang="es-MX" b="1" dirty="0"/>
              <a:t>Usar el valor para construir el producto perfecto: </a:t>
            </a:r>
            <a:r>
              <a:rPr lang="es-MX" dirty="0"/>
              <a:t>Antes de decidir qué construir, se define qué aporta más valor al usuario o al negocio. </a:t>
            </a:r>
          </a:p>
          <a:p>
            <a:pPr marL="342900" indent="-342900">
              <a:buAutoNum type="arabicPeriod"/>
            </a:pPr>
            <a:endParaRPr lang="es-MX" dirty="0"/>
          </a:p>
          <a:p>
            <a:pPr marL="342900" indent="-342900">
              <a:buAutoNum type="arabicPeriod"/>
            </a:pPr>
            <a:r>
              <a:rPr lang="es-MX" b="1" dirty="0"/>
              <a:t>Utilizar historias de usuario y modelos para mostrar que construir: </a:t>
            </a:r>
            <a:r>
              <a:rPr lang="es-MX" dirty="0"/>
              <a:t>En vez de largos documentos, se utilizan historias de usuario, esquemas, etc., que facilitan entender qué construir.</a:t>
            </a:r>
          </a:p>
          <a:p>
            <a:pPr marL="342900" indent="-342900">
              <a:buAutoNum type="arabicPeriod"/>
            </a:pPr>
            <a:endParaRPr lang="es-MX" dirty="0"/>
          </a:p>
          <a:p>
            <a:pPr marL="342900" indent="-342900">
              <a:buAutoNum type="arabicPeriod"/>
            </a:pPr>
            <a:r>
              <a:rPr lang="es-MX" b="1" dirty="0"/>
              <a:t>Construir solo lo suficiente: </a:t>
            </a:r>
            <a:r>
              <a:rPr lang="es-MX" dirty="0"/>
              <a:t>Se define solo lo que es necesario para comenzar a construir y entregar valor temprano sin tareas o funcionalidades que no aporten valor real.</a:t>
            </a:r>
            <a:endParaRPr lang="es-AR" dirty="0"/>
          </a:p>
        </p:txBody>
      </p:sp>
    </p:spTree>
    <p:extLst>
      <p:ext uri="{BB962C8B-B14F-4D97-AF65-F5344CB8AC3E}">
        <p14:creationId xmlns:p14="http://schemas.microsoft.com/office/powerpoint/2010/main" val="2870170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07FEE-F1D6-31CD-AB60-52A832A32C3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9C5EDD0-2B51-8B36-0D5D-7E0E2BCA518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BRUF</a:t>
            </a:r>
            <a:endParaRPr lang="es-AR" dirty="0"/>
          </a:p>
        </p:txBody>
      </p:sp>
      <p:sp>
        <p:nvSpPr>
          <p:cNvPr id="3" name="CuadroTexto 2">
            <a:extLst>
              <a:ext uri="{FF2B5EF4-FFF2-40B4-BE49-F238E27FC236}">
                <a16:creationId xmlns:a16="http://schemas.microsoft.com/office/drawing/2014/main" id="{FFC1EB85-E36A-E015-7A2C-D1DB79466158}"/>
              </a:ext>
            </a:extLst>
          </p:cNvPr>
          <p:cNvSpPr txBox="1"/>
          <p:nvPr/>
        </p:nvSpPr>
        <p:spPr>
          <a:xfrm>
            <a:off x="255638" y="987574"/>
            <a:ext cx="11395587" cy="3416320"/>
          </a:xfrm>
          <a:prstGeom prst="rect">
            <a:avLst/>
          </a:prstGeom>
          <a:noFill/>
        </p:spPr>
        <p:txBody>
          <a:bodyPr wrap="square">
            <a:spAutoFit/>
          </a:bodyPr>
          <a:lstStyle/>
          <a:p>
            <a:r>
              <a:rPr lang="es-MX" b="1" dirty="0"/>
              <a:t>¿Qué es BRUF?</a:t>
            </a:r>
          </a:p>
          <a:p>
            <a:endParaRPr lang="es-MX" b="1" dirty="0"/>
          </a:p>
          <a:p>
            <a:r>
              <a:rPr lang="es-MX" dirty="0"/>
              <a:t>Big Requirements Up Front es un enfoque tradicional donde se definen todos los requisitos del proyecto desde el inicio, antes de comenzar a desarrollar, genera mucho desperdicio porque:</a:t>
            </a:r>
          </a:p>
          <a:p>
            <a:endParaRPr lang="es-MX" dirty="0"/>
          </a:p>
          <a:p>
            <a:pPr marL="285750" indent="-285750">
              <a:buFont typeface="Arial" panose="020B0604020202020204" pitchFamily="34" charset="0"/>
              <a:buChar char="•"/>
            </a:pPr>
            <a:r>
              <a:rPr lang="es-MX" dirty="0"/>
              <a:t>Se planifica demasiado pronto, cuando todavía se sabe poco sobre el producto o las necesidades reales del usuario.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Muchas funcionalidades nunca se usan, porque los requisitos cambian o no aportan valor.</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Se pierde tiempo y recursos en construir cosas innecesarias.</a:t>
            </a:r>
          </a:p>
          <a:p>
            <a:endParaRPr lang="es-AR" dirty="0"/>
          </a:p>
        </p:txBody>
      </p:sp>
    </p:spTree>
    <p:extLst>
      <p:ext uri="{BB962C8B-B14F-4D97-AF65-F5344CB8AC3E}">
        <p14:creationId xmlns:p14="http://schemas.microsoft.com/office/powerpoint/2010/main" val="3483721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90D5-A5F0-4AB4-BEBF-73FD0832AD9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309C03D-2F69-2625-2966-AE3234DA3D8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GESTION AGIL DE REQUERIMIENTOS; PRODUCT BACKLOG</a:t>
            </a:r>
            <a:endParaRPr lang="es-AR" dirty="0"/>
          </a:p>
        </p:txBody>
      </p:sp>
      <p:sp>
        <p:nvSpPr>
          <p:cNvPr id="3" name="CuadroTexto 2">
            <a:extLst>
              <a:ext uri="{FF2B5EF4-FFF2-40B4-BE49-F238E27FC236}">
                <a16:creationId xmlns:a16="http://schemas.microsoft.com/office/drawing/2014/main" id="{B8CB9205-7143-BF69-85D7-A15BE98F5D70}"/>
              </a:ext>
            </a:extLst>
          </p:cNvPr>
          <p:cNvSpPr txBox="1"/>
          <p:nvPr/>
        </p:nvSpPr>
        <p:spPr>
          <a:xfrm>
            <a:off x="255639" y="987574"/>
            <a:ext cx="4935794" cy="5632311"/>
          </a:xfrm>
          <a:prstGeom prst="rect">
            <a:avLst/>
          </a:prstGeom>
          <a:noFill/>
        </p:spPr>
        <p:txBody>
          <a:bodyPr wrap="square">
            <a:spAutoFit/>
          </a:bodyPr>
          <a:lstStyle/>
          <a:p>
            <a:r>
              <a:rPr lang="es-MX" b="1" dirty="0"/>
              <a:t>¿Cómo se gestionan los requerimientos en agile?</a:t>
            </a:r>
          </a:p>
          <a:p>
            <a:endParaRPr lang="es-MX" b="1" dirty="0"/>
          </a:p>
          <a:p>
            <a:pPr marL="285750" indent="-285750">
              <a:buFont typeface="Arial" panose="020B0604020202020204" pitchFamily="34" charset="0"/>
              <a:buChar char="•"/>
            </a:pPr>
            <a:r>
              <a:rPr lang="es-MX" dirty="0"/>
              <a:t>Se organizan en una pila priorizados de más importante a menos, en cada iteración, el equipo trabaja solo con los de mayor prioridad.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nuevos requisitos se pueden agregar y reordenar en cualquier momento, y también se pueden eliminar si ya no son necesarios.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Product Backlog es definido por el Product Owner, este es quien </a:t>
            </a:r>
            <a:r>
              <a:rPr lang="es-MX" dirty="0" err="1"/>
              <a:t>proriza</a:t>
            </a:r>
            <a:r>
              <a:rPr lang="es-MX" dirty="0"/>
              <a:t> las </a:t>
            </a:r>
            <a:r>
              <a:rPr lang="es-MX" dirty="0" err="1"/>
              <a:t>user</a:t>
            </a:r>
            <a:r>
              <a:rPr lang="es-MX" dirty="0"/>
              <a:t> </a:t>
            </a:r>
            <a:r>
              <a:rPr lang="es-MX" dirty="0" err="1"/>
              <a:t>stories</a:t>
            </a:r>
            <a:r>
              <a:rPr lang="es-MX" dirty="0"/>
              <a: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Las </a:t>
            </a:r>
            <a:r>
              <a:rPr lang="es-MX" dirty="0" err="1"/>
              <a:t>user</a:t>
            </a:r>
            <a:r>
              <a:rPr lang="es-MX" dirty="0"/>
              <a:t> </a:t>
            </a:r>
            <a:r>
              <a:rPr lang="es-MX" dirty="0" err="1"/>
              <a:t>stories</a:t>
            </a:r>
            <a:r>
              <a:rPr lang="es-MX" dirty="0"/>
              <a:t> con mas prioridad son modeladas con mas detalles que las otras.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ítems del Product Backlog pueden ser requerimientos, US, etc.</a:t>
            </a:r>
            <a:endParaRPr lang="es-AR" dirty="0"/>
          </a:p>
        </p:txBody>
      </p:sp>
      <p:pic>
        <p:nvPicPr>
          <p:cNvPr id="5" name="Imagen 4">
            <a:extLst>
              <a:ext uri="{FF2B5EF4-FFF2-40B4-BE49-F238E27FC236}">
                <a16:creationId xmlns:a16="http://schemas.microsoft.com/office/drawing/2014/main" id="{26BE78EE-B4BA-5184-C4AC-98241EF944F9}"/>
              </a:ext>
            </a:extLst>
          </p:cNvPr>
          <p:cNvPicPr>
            <a:picLocks noChangeAspect="1"/>
          </p:cNvPicPr>
          <p:nvPr/>
        </p:nvPicPr>
        <p:blipFill>
          <a:blip r:embed="rId2"/>
          <a:srcRect l="13950" t="26709" r="26487" b="4187"/>
          <a:stretch>
            <a:fillRect/>
          </a:stretch>
        </p:blipFill>
        <p:spPr>
          <a:xfrm>
            <a:off x="5309418" y="1695551"/>
            <a:ext cx="6341807" cy="4355505"/>
          </a:xfrm>
          <a:prstGeom prst="rect">
            <a:avLst/>
          </a:prstGeom>
        </p:spPr>
      </p:pic>
    </p:spTree>
    <p:extLst>
      <p:ext uri="{BB962C8B-B14F-4D97-AF65-F5344CB8AC3E}">
        <p14:creationId xmlns:p14="http://schemas.microsoft.com/office/powerpoint/2010/main" val="298334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5622F-0B2E-811C-61F7-4CE00836E3D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090D6EA-48B2-5F17-6780-59B67D87A7B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JUST IN TIME</a:t>
            </a:r>
            <a:endParaRPr lang="es-AR" dirty="0"/>
          </a:p>
        </p:txBody>
      </p:sp>
      <p:sp>
        <p:nvSpPr>
          <p:cNvPr id="3" name="CuadroTexto 2">
            <a:extLst>
              <a:ext uri="{FF2B5EF4-FFF2-40B4-BE49-F238E27FC236}">
                <a16:creationId xmlns:a16="http://schemas.microsoft.com/office/drawing/2014/main" id="{34D8B6D2-8853-72DC-65EC-B47B62F3025F}"/>
              </a:ext>
            </a:extLst>
          </p:cNvPr>
          <p:cNvSpPr txBox="1"/>
          <p:nvPr/>
        </p:nvSpPr>
        <p:spPr>
          <a:xfrm>
            <a:off x="255639" y="987574"/>
            <a:ext cx="7875638" cy="4247317"/>
          </a:xfrm>
          <a:prstGeom prst="rect">
            <a:avLst/>
          </a:prstGeom>
          <a:noFill/>
        </p:spPr>
        <p:txBody>
          <a:bodyPr wrap="square">
            <a:spAutoFit/>
          </a:bodyPr>
          <a:lstStyle/>
          <a:p>
            <a:r>
              <a:rPr lang="es-MX" b="1" dirty="0"/>
              <a:t>¿Qué es Just In Time?</a:t>
            </a:r>
          </a:p>
          <a:p>
            <a:endParaRPr lang="es-MX" b="1" dirty="0"/>
          </a:p>
          <a:p>
            <a:r>
              <a:rPr lang="es-MX" dirty="0"/>
              <a:t>Principio que recomienda realizar el trabajo y tomar decisiones en el momento preciso en que son necesarios, evitando la planificación excesiva y la creación de elementos con demasiada antelación.</a:t>
            </a:r>
          </a:p>
          <a:p>
            <a:endParaRPr lang="es-MX" b="1" dirty="0"/>
          </a:p>
          <a:p>
            <a:endParaRPr lang="es-MX" b="1" dirty="0"/>
          </a:p>
          <a:p>
            <a:r>
              <a:rPr lang="es-MX" b="1" dirty="0"/>
              <a:t>¿Qué es el valor?</a:t>
            </a:r>
          </a:p>
          <a:p>
            <a:endParaRPr lang="es-MX" b="1" dirty="0"/>
          </a:p>
          <a:p>
            <a:pPr marL="285750" indent="-285750">
              <a:buFont typeface="Arial" panose="020B0604020202020204" pitchFamily="34" charset="0"/>
              <a:buChar char="•"/>
            </a:pPr>
            <a:r>
              <a:rPr lang="es-MX" dirty="0"/>
              <a:t>Es la obtención de beneficio tangible o intangible</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dirty="0"/>
              <a:t>Es lo que se asocia a utilidad, beneficio, satisfacción que se ofrece a los usuarios finales por cada funcionalidad completa que se le entrega</a:t>
            </a:r>
          </a:p>
          <a:p>
            <a:endParaRPr lang="es-MX" b="1"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4287209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6D85-21B9-D190-B54B-5CA3802E04D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0F7BE9C-95DF-E289-2CC2-75E0E1817CC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CARA A CARA</a:t>
            </a:r>
            <a:endParaRPr lang="es-AR" dirty="0"/>
          </a:p>
        </p:txBody>
      </p:sp>
      <p:sp>
        <p:nvSpPr>
          <p:cNvPr id="3" name="CuadroTexto 2">
            <a:extLst>
              <a:ext uri="{FF2B5EF4-FFF2-40B4-BE49-F238E27FC236}">
                <a16:creationId xmlns:a16="http://schemas.microsoft.com/office/drawing/2014/main" id="{4664AF9D-C391-0E85-782A-1F834600CCF7}"/>
              </a:ext>
            </a:extLst>
          </p:cNvPr>
          <p:cNvSpPr txBox="1"/>
          <p:nvPr/>
        </p:nvSpPr>
        <p:spPr>
          <a:xfrm>
            <a:off x="255639" y="987574"/>
            <a:ext cx="7875638" cy="1754326"/>
          </a:xfrm>
          <a:prstGeom prst="rect">
            <a:avLst/>
          </a:prstGeom>
          <a:noFill/>
        </p:spPr>
        <p:txBody>
          <a:bodyPr wrap="square">
            <a:spAutoFit/>
          </a:bodyPr>
          <a:lstStyle/>
          <a:p>
            <a:r>
              <a:rPr lang="es-MX" b="1" dirty="0"/>
              <a:t>¿Cuál es la fundamentación del principio cara a cara?</a:t>
            </a:r>
          </a:p>
          <a:p>
            <a:endParaRPr lang="es-MX" dirty="0"/>
          </a:p>
          <a:p>
            <a:r>
              <a:rPr lang="es-MX" dirty="0"/>
              <a:t>La efectividad y riqueza de la comunicación crece exponencialmente conforme todos puedan estar trabajando reunidos físicamente en un mismo lugar mientras se comparte un pizarrón para poder debatir y construir juntos el producto que se necesita. </a:t>
            </a:r>
          </a:p>
        </p:txBody>
      </p:sp>
    </p:spTree>
    <p:extLst>
      <p:ext uri="{BB962C8B-B14F-4D97-AF65-F5344CB8AC3E}">
        <p14:creationId xmlns:p14="http://schemas.microsoft.com/office/powerpoint/2010/main" val="3562111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E66F9-055F-E218-CB6A-BD2069EA069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2148575-8226-4FF9-D090-84C573B9A3D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ENFOQUE TRADICIONAL VS AGILE</a:t>
            </a:r>
            <a:endParaRPr lang="es-AR" dirty="0"/>
          </a:p>
        </p:txBody>
      </p:sp>
      <p:sp>
        <p:nvSpPr>
          <p:cNvPr id="3" name="CuadroTexto 2">
            <a:extLst>
              <a:ext uri="{FF2B5EF4-FFF2-40B4-BE49-F238E27FC236}">
                <a16:creationId xmlns:a16="http://schemas.microsoft.com/office/drawing/2014/main" id="{20549A6E-78AA-07CC-18CF-88B97894F6FB}"/>
              </a:ext>
            </a:extLst>
          </p:cNvPr>
          <p:cNvSpPr txBox="1"/>
          <p:nvPr/>
        </p:nvSpPr>
        <p:spPr>
          <a:xfrm>
            <a:off x="255639" y="987574"/>
            <a:ext cx="11661058" cy="1754326"/>
          </a:xfrm>
          <a:prstGeom prst="rect">
            <a:avLst/>
          </a:prstGeom>
          <a:noFill/>
        </p:spPr>
        <p:txBody>
          <a:bodyPr wrap="square">
            <a:spAutoFit/>
          </a:bodyPr>
          <a:lstStyle/>
          <a:p>
            <a:r>
              <a:rPr lang="es-MX" b="1" dirty="0"/>
              <a:t>¿Cuál es la diferencia entre los enfoques?</a:t>
            </a:r>
          </a:p>
          <a:p>
            <a:endParaRPr lang="es-MX" b="1" dirty="0"/>
          </a:p>
          <a:p>
            <a:pPr marL="285750" indent="-285750">
              <a:buFont typeface="Arial" panose="020B0604020202020204" pitchFamily="34" charset="0"/>
              <a:buChar char="•"/>
            </a:pPr>
            <a:r>
              <a:rPr lang="es-MX" b="1" dirty="0"/>
              <a:t>Tradicional: </a:t>
            </a:r>
            <a:r>
              <a:rPr lang="es-MX" dirty="0"/>
              <a:t>Se fijan los requisitos para luego estimar el tiempo y recursos. El proyecto sigue un plan rígido.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Ágil: </a:t>
            </a:r>
            <a:r>
              <a:rPr lang="es-MX" dirty="0"/>
              <a:t>Se fijan los recursos y el tiempo, para luego estimar el alcance. El proyecto se adapta para entregar el máximo valor de forma incremental.</a:t>
            </a:r>
          </a:p>
        </p:txBody>
      </p:sp>
      <p:pic>
        <p:nvPicPr>
          <p:cNvPr id="6" name="Imagen 5">
            <a:extLst>
              <a:ext uri="{FF2B5EF4-FFF2-40B4-BE49-F238E27FC236}">
                <a16:creationId xmlns:a16="http://schemas.microsoft.com/office/drawing/2014/main" id="{C5760FA1-8B0F-4A2C-0DB2-71E5F8C79071}"/>
              </a:ext>
            </a:extLst>
          </p:cNvPr>
          <p:cNvPicPr>
            <a:picLocks noChangeAspect="1"/>
          </p:cNvPicPr>
          <p:nvPr/>
        </p:nvPicPr>
        <p:blipFill>
          <a:blip r:embed="rId2"/>
          <a:stretch>
            <a:fillRect/>
          </a:stretch>
        </p:blipFill>
        <p:spPr>
          <a:xfrm>
            <a:off x="2749495" y="3080545"/>
            <a:ext cx="6673345" cy="3458498"/>
          </a:xfrm>
          <a:prstGeom prst="rect">
            <a:avLst/>
          </a:prstGeom>
        </p:spPr>
      </p:pic>
    </p:spTree>
    <p:extLst>
      <p:ext uri="{BB962C8B-B14F-4D97-AF65-F5344CB8AC3E}">
        <p14:creationId xmlns:p14="http://schemas.microsoft.com/office/powerpoint/2010/main" val="3307227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67E5F-2ABF-4E95-3768-2D3E008DFB6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2DDA2A3-7C08-C7DC-8B72-BA5CE6048AA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TIPOS DE REQUERIMIENTOS</a:t>
            </a:r>
            <a:endParaRPr lang="es-AR" dirty="0"/>
          </a:p>
        </p:txBody>
      </p:sp>
      <p:sp>
        <p:nvSpPr>
          <p:cNvPr id="3" name="CuadroTexto 2">
            <a:extLst>
              <a:ext uri="{FF2B5EF4-FFF2-40B4-BE49-F238E27FC236}">
                <a16:creationId xmlns:a16="http://schemas.microsoft.com/office/drawing/2014/main" id="{EB425CA1-4382-6C2F-D64F-0B807033BB6C}"/>
              </a:ext>
            </a:extLst>
          </p:cNvPr>
          <p:cNvSpPr txBox="1"/>
          <p:nvPr/>
        </p:nvSpPr>
        <p:spPr>
          <a:xfrm>
            <a:off x="255639" y="987574"/>
            <a:ext cx="11661058" cy="4801314"/>
          </a:xfrm>
          <a:prstGeom prst="rect">
            <a:avLst/>
          </a:prstGeom>
          <a:noFill/>
        </p:spPr>
        <p:txBody>
          <a:bodyPr wrap="square">
            <a:spAutoFit/>
          </a:bodyPr>
          <a:lstStyle/>
          <a:p>
            <a:pPr marL="342900" indent="-342900">
              <a:buAutoNum type="arabicPeriod"/>
            </a:pPr>
            <a:r>
              <a:rPr lang="es-MX" b="1" dirty="0"/>
              <a:t>Requerimiento de Negocio: </a:t>
            </a:r>
            <a:r>
              <a:rPr lang="es-MX" dirty="0"/>
              <a:t>Es lo que la empresa busca alcanzar, se enfoca en el valor para la organización. </a:t>
            </a:r>
            <a:r>
              <a:rPr lang="es-MX" dirty="0">
                <a:solidFill>
                  <a:srgbClr val="FF0000"/>
                </a:solidFill>
              </a:rPr>
              <a:t>Ejemplo: Reducir en un 15% las tareas manuales de la fabrica.</a:t>
            </a:r>
          </a:p>
          <a:p>
            <a:pPr marL="342900" indent="-342900">
              <a:buAutoNum type="arabicPeriod"/>
            </a:pPr>
            <a:endParaRPr lang="es-MX" dirty="0"/>
          </a:p>
          <a:p>
            <a:pPr marL="342900" indent="-342900">
              <a:buAutoNum type="arabicPeriod"/>
            </a:pPr>
            <a:r>
              <a:rPr lang="es-MX" b="1" dirty="0"/>
              <a:t>Requerimiento de Usuario: </a:t>
            </a:r>
            <a:r>
              <a:rPr lang="es-MX" dirty="0"/>
              <a:t>Describe lo que un usuario final necesita hacer con el sistema para lograr sus objetivos</a:t>
            </a:r>
            <a:r>
              <a:rPr lang="es-MX" dirty="0">
                <a:solidFill>
                  <a:srgbClr val="FF0000"/>
                </a:solidFill>
              </a:rPr>
              <a:t>. Ejemplo: Como cliente, quiero poder chatear en línea con un representante de servicio al cliente para resolver mis dudas rápidamente</a:t>
            </a:r>
            <a:r>
              <a:rPr lang="es-MX" dirty="0"/>
              <a:t>.</a:t>
            </a:r>
          </a:p>
          <a:p>
            <a:pPr marL="342900" indent="-342900">
              <a:buAutoNum type="arabicPeriod"/>
            </a:pPr>
            <a:endParaRPr lang="es-MX" dirty="0"/>
          </a:p>
          <a:p>
            <a:pPr marL="342900" indent="-342900">
              <a:buAutoNum type="arabicPeriod"/>
            </a:pPr>
            <a:r>
              <a:rPr lang="es-MX" b="1" dirty="0"/>
              <a:t>Requerimiento Funcional: </a:t>
            </a:r>
            <a:r>
              <a:rPr lang="es-MX" dirty="0"/>
              <a:t>Son las funcionalidades concretas y acciones que el sistema debe poder realizar. Responden al "qué" hace el sistema. </a:t>
            </a:r>
            <a:r>
              <a:rPr lang="es-MX" dirty="0">
                <a:solidFill>
                  <a:srgbClr val="FF0000"/>
                </a:solidFill>
              </a:rPr>
              <a:t>Ejemplo: El sistema debe enviar notificaciones al agente cuando un nuevo chat esté esperando.</a:t>
            </a:r>
          </a:p>
          <a:p>
            <a:pPr marL="342900" indent="-342900">
              <a:buAutoNum type="arabicPeriod"/>
            </a:pPr>
            <a:endParaRPr lang="es-MX" dirty="0">
              <a:solidFill>
                <a:srgbClr val="FF0000"/>
              </a:solidFill>
            </a:endParaRPr>
          </a:p>
          <a:p>
            <a:pPr marL="342900" indent="-342900">
              <a:buAutoNum type="arabicPeriod"/>
            </a:pPr>
            <a:r>
              <a:rPr lang="es-MX" b="1" dirty="0"/>
              <a:t>Requerimiento No Funcional: </a:t>
            </a:r>
            <a:r>
              <a:rPr lang="es-MX" dirty="0"/>
              <a:t>Describe cómo debe funcionar el sistema, sin especificar su comportamiento funcional. Se refieren a criterios de calidad, rendimiento, seguridad, usabilidad, etc. </a:t>
            </a:r>
            <a:r>
              <a:rPr lang="es-MX" dirty="0">
                <a:solidFill>
                  <a:srgbClr val="FF0000"/>
                </a:solidFill>
              </a:rPr>
              <a:t>Ejemplo: El chat debe tener un tiempo de respuesta inferior a 2 segundos. La conexión de chat debe estar cifrada.</a:t>
            </a:r>
          </a:p>
          <a:p>
            <a:pPr marL="342900" indent="-342900">
              <a:buAutoNum type="arabicPeriod"/>
            </a:pPr>
            <a:endParaRPr lang="es-MX" dirty="0"/>
          </a:p>
          <a:p>
            <a:pPr marL="342900" indent="-342900">
              <a:buAutoNum type="arabicPeriod"/>
            </a:pPr>
            <a:r>
              <a:rPr lang="es-MX" b="1" dirty="0"/>
              <a:t>Requerimiento de Implementación: </a:t>
            </a:r>
            <a:r>
              <a:rPr lang="es-MX" dirty="0"/>
              <a:t>Detalles técnicos o de infraestructura necesarios para construir o desplegar el sistema. </a:t>
            </a:r>
            <a:r>
              <a:rPr lang="es-MX" dirty="0">
                <a:solidFill>
                  <a:srgbClr val="FF0000"/>
                </a:solidFill>
              </a:rPr>
              <a:t>Ejemplo: La base de datos del chat debe usar PostgreSQL.</a:t>
            </a:r>
          </a:p>
        </p:txBody>
      </p:sp>
    </p:spTree>
    <p:extLst>
      <p:ext uri="{BB962C8B-B14F-4D97-AF65-F5344CB8AC3E}">
        <p14:creationId xmlns:p14="http://schemas.microsoft.com/office/powerpoint/2010/main" val="955535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C739-C396-94EF-2825-3474614A9A5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B5FFF71-CFC9-72AF-145C-DEE268ADFE5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DOMINIO DEL PROBLEMA Y DE LA SOLUCIÓN</a:t>
            </a:r>
            <a:endParaRPr lang="es-AR" dirty="0"/>
          </a:p>
        </p:txBody>
      </p:sp>
      <p:pic>
        <p:nvPicPr>
          <p:cNvPr id="5" name="Imagen 4">
            <a:extLst>
              <a:ext uri="{FF2B5EF4-FFF2-40B4-BE49-F238E27FC236}">
                <a16:creationId xmlns:a16="http://schemas.microsoft.com/office/drawing/2014/main" id="{5DB21B66-BCB7-2E8D-A505-1E1815153126}"/>
              </a:ext>
            </a:extLst>
          </p:cNvPr>
          <p:cNvPicPr>
            <a:picLocks noChangeAspect="1"/>
          </p:cNvPicPr>
          <p:nvPr/>
        </p:nvPicPr>
        <p:blipFill>
          <a:blip r:embed="rId2"/>
          <a:stretch>
            <a:fillRect/>
          </a:stretch>
        </p:blipFill>
        <p:spPr>
          <a:xfrm>
            <a:off x="5214006" y="1221005"/>
            <a:ext cx="6456884" cy="3637936"/>
          </a:xfrm>
          <a:prstGeom prst="rect">
            <a:avLst/>
          </a:prstGeom>
        </p:spPr>
      </p:pic>
      <p:sp>
        <p:nvSpPr>
          <p:cNvPr id="8" name="CuadroTexto 7">
            <a:extLst>
              <a:ext uri="{FF2B5EF4-FFF2-40B4-BE49-F238E27FC236}">
                <a16:creationId xmlns:a16="http://schemas.microsoft.com/office/drawing/2014/main" id="{A2CE6771-68AC-9602-1710-9BB65DA80703}"/>
              </a:ext>
            </a:extLst>
          </p:cNvPr>
          <p:cNvSpPr txBox="1"/>
          <p:nvPr/>
        </p:nvSpPr>
        <p:spPr>
          <a:xfrm>
            <a:off x="285135" y="1221005"/>
            <a:ext cx="4513007" cy="5355312"/>
          </a:xfrm>
          <a:prstGeom prst="rect">
            <a:avLst/>
          </a:prstGeom>
          <a:noFill/>
        </p:spPr>
        <p:txBody>
          <a:bodyPr wrap="square">
            <a:spAutoFit/>
          </a:bodyPr>
          <a:lstStyle/>
          <a:p>
            <a:pPr marL="285750" indent="-285750">
              <a:buFont typeface="Arial" panose="020B0604020202020204" pitchFamily="34" charset="0"/>
              <a:buChar char="•"/>
            </a:pPr>
            <a:r>
              <a:rPr lang="es-MX" b="1" dirty="0"/>
              <a:t>Dominio del Problema: </a:t>
            </a:r>
            <a:r>
              <a:rPr lang="es-MX" dirty="0"/>
              <a:t>Se refiere al espacio de necesidades del usuario, y objetivos de negocio. El enfoque está en entender qué se necesita, sin pensar en cómo se construirá la solución.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Dominio de la Solución: </a:t>
            </a:r>
            <a:r>
              <a:rPr lang="es-MX" dirty="0"/>
              <a:t>Se refiere al espacio de las soluciones técnicas, diseño, la implementación y el despliegue del software. Es el "cómo" se va a construir el sistema para abordar las necesidades del Dominio del Problema.</a:t>
            </a:r>
          </a:p>
          <a:p>
            <a:endParaRPr lang="es-MX" dirty="0"/>
          </a:p>
          <a:p>
            <a:pPr marL="285750" indent="-285750">
              <a:buFont typeface="Arial" panose="020B0604020202020204" pitchFamily="34" charset="0"/>
              <a:buChar char="•"/>
            </a:pPr>
            <a:r>
              <a:rPr lang="es-MX" dirty="0"/>
              <a:t>Las </a:t>
            </a:r>
            <a:r>
              <a:rPr lang="es-MX" dirty="0" err="1"/>
              <a:t>user</a:t>
            </a:r>
            <a:r>
              <a:rPr lang="es-MX" dirty="0"/>
              <a:t> </a:t>
            </a:r>
            <a:r>
              <a:rPr lang="es-MX" dirty="0" err="1"/>
              <a:t>stories</a:t>
            </a:r>
            <a:r>
              <a:rPr lang="es-MX" dirty="0"/>
              <a:t> están ubicadas en requerimientos de usuario con foco hacia el negocio.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casos de uso están ubicados en requerimientos de software. </a:t>
            </a:r>
            <a:endParaRPr lang="es-AR" b="1" dirty="0"/>
          </a:p>
        </p:txBody>
      </p:sp>
    </p:spTree>
    <p:extLst>
      <p:ext uri="{BB962C8B-B14F-4D97-AF65-F5344CB8AC3E}">
        <p14:creationId xmlns:p14="http://schemas.microsoft.com/office/powerpoint/2010/main" val="301190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5CF66-6B1D-BA72-F61A-0125160ABEC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16FFA8D-C737-C557-A47E-7C533B8F087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PROCESOS EMPIRICOS</a:t>
            </a:r>
            <a:endParaRPr lang="es-AR" dirty="0"/>
          </a:p>
        </p:txBody>
      </p:sp>
      <p:sp>
        <p:nvSpPr>
          <p:cNvPr id="3" name="CuadroTexto 2">
            <a:extLst>
              <a:ext uri="{FF2B5EF4-FFF2-40B4-BE49-F238E27FC236}">
                <a16:creationId xmlns:a16="http://schemas.microsoft.com/office/drawing/2014/main" id="{340B7FD7-4909-2D4F-C2EA-B2E8551DC2FE}"/>
              </a:ext>
            </a:extLst>
          </p:cNvPr>
          <p:cNvSpPr txBox="1"/>
          <p:nvPr/>
        </p:nvSpPr>
        <p:spPr>
          <a:xfrm>
            <a:off x="904568" y="1124378"/>
            <a:ext cx="10009238" cy="4247317"/>
          </a:xfrm>
          <a:prstGeom prst="rect">
            <a:avLst/>
          </a:prstGeom>
          <a:noFill/>
        </p:spPr>
        <p:txBody>
          <a:bodyPr wrap="square">
            <a:spAutoFit/>
          </a:bodyPr>
          <a:lstStyle/>
          <a:p>
            <a:r>
              <a:rPr lang="es-MX" b="1" dirty="0"/>
              <a:t>Proceso Empírico</a:t>
            </a:r>
          </a:p>
          <a:p>
            <a:endParaRPr lang="es-MX" b="1" dirty="0"/>
          </a:p>
          <a:p>
            <a:pPr marL="285750" indent="-285750">
              <a:buFont typeface="Arial" panose="020B0604020202020204" pitchFamily="34" charset="0"/>
              <a:buChar char="•"/>
            </a:pPr>
            <a:r>
              <a:rPr lang="es-MX" dirty="0"/>
              <a:t>Es aquel que asume procesos complicados con variables cambiantes, si el proceso se repite, los resultados obtenidos pueden ser diferentes, se ajustan de mejor forma a procesos creativos y complejos. Su administración y control es por medio de inspecciones y adaptaciones. </a:t>
            </a:r>
          </a:p>
          <a:p>
            <a:endParaRPr lang="es-MX" dirty="0"/>
          </a:p>
          <a:p>
            <a:endParaRPr lang="es-MX" dirty="0"/>
          </a:p>
          <a:p>
            <a:pPr marL="285750" indent="-285750">
              <a:buFont typeface="Arial" panose="020B0604020202020204" pitchFamily="34" charset="0"/>
              <a:buChar char="•"/>
            </a:pPr>
            <a:r>
              <a:rPr lang="es-MX" dirty="0"/>
              <a:t>Tienen un fuerte arraigo en la experiencia que se gana sobre la base de la propia realimentación del equipo. Los procesos empíricos surgen en contraposición de los procesos definidos.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r>
              <a:rPr lang="es-MX" dirty="0">
                <a:solidFill>
                  <a:srgbClr val="FF0000"/>
                </a:solidFill>
              </a:rPr>
              <a:t>Ejemplo: Scrum </a:t>
            </a:r>
          </a:p>
          <a:p>
            <a:endParaRPr lang="es-MX" dirty="0"/>
          </a:p>
          <a:p>
            <a:endParaRPr lang="es-MX" dirty="0"/>
          </a:p>
        </p:txBody>
      </p:sp>
    </p:spTree>
    <p:extLst>
      <p:ext uri="{BB962C8B-B14F-4D97-AF65-F5344CB8AC3E}">
        <p14:creationId xmlns:p14="http://schemas.microsoft.com/office/powerpoint/2010/main" val="3695117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9D67-7D1A-307D-7063-D179A309C592}"/>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0937522-91C4-B092-8516-60B94330EBE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¿QUE DEBEMOS ASUMIR?</a:t>
            </a:r>
            <a:endParaRPr lang="es-AR" dirty="0"/>
          </a:p>
        </p:txBody>
      </p:sp>
      <p:sp>
        <p:nvSpPr>
          <p:cNvPr id="8" name="CuadroTexto 7">
            <a:extLst>
              <a:ext uri="{FF2B5EF4-FFF2-40B4-BE49-F238E27FC236}">
                <a16:creationId xmlns:a16="http://schemas.microsoft.com/office/drawing/2014/main" id="{01C97D4C-2643-7A45-5978-0C6C134BA3C4}"/>
              </a:ext>
            </a:extLst>
          </p:cNvPr>
          <p:cNvSpPr txBox="1"/>
          <p:nvPr/>
        </p:nvSpPr>
        <p:spPr>
          <a:xfrm>
            <a:off x="285135" y="1221005"/>
            <a:ext cx="9665110" cy="3970318"/>
          </a:xfrm>
          <a:prstGeom prst="rect">
            <a:avLst/>
          </a:prstGeom>
          <a:noFill/>
        </p:spPr>
        <p:txBody>
          <a:bodyPr wrap="square">
            <a:spAutoFit/>
          </a:bodyPr>
          <a:lstStyle/>
          <a:p>
            <a:pPr marL="285750" indent="-285750">
              <a:buFont typeface="Arial" panose="020B0604020202020204" pitchFamily="34" charset="0"/>
              <a:buChar char="•"/>
            </a:pPr>
            <a:r>
              <a:rPr lang="es-MX" b="1" dirty="0"/>
              <a:t>Los cambios son la única constante: </a:t>
            </a:r>
            <a:r>
              <a:rPr lang="es-MX" dirty="0"/>
              <a:t>Todo el tiempo va a haber cambios en los requerimientos.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Stakeholders: no son todos los que están: </a:t>
            </a:r>
            <a:r>
              <a:rPr lang="es-MX" dirty="0"/>
              <a:t>Puede ocurrir que haya stakeholders importantes que no están visiblemente involucrados al principio. El product Owner es el intermediario entre los stakeholders y el equipo.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Siempre se cumple que “el usuario dice lo que quiere cuando recibe lo que pidió”.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No hay técnicas ni herramientas que sirvan para todos los casos: </a:t>
            </a:r>
            <a:r>
              <a:rPr lang="es-MX" dirty="0"/>
              <a:t>Debemos detectar en cada situación la herramienta más adecuada.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 importante no es entregar una salida, un requerimiento, lo importante es entregar, un resultado, una solución de “valor”.</a:t>
            </a:r>
            <a:endParaRPr lang="es-AR" dirty="0"/>
          </a:p>
        </p:txBody>
      </p:sp>
    </p:spTree>
    <p:extLst>
      <p:ext uri="{BB962C8B-B14F-4D97-AF65-F5344CB8AC3E}">
        <p14:creationId xmlns:p14="http://schemas.microsoft.com/office/powerpoint/2010/main" val="4031830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0FB5B-FB5D-F529-13C6-DE7B3342DAF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5CDEAEC-9689-F6C0-3CE5-746D4BEA90D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PRINCIPIOS AGILES RELACIONADOS A REQUERIMIENTOS AGILES</a:t>
            </a:r>
            <a:endParaRPr lang="es-AR" dirty="0"/>
          </a:p>
        </p:txBody>
      </p:sp>
      <p:pic>
        <p:nvPicPr>
          <p:cNvPr id="6" name="Imagen 5">
            <a:extLst>
              <a:ext uri="{FF2B5EF4-FFF2-40B4-BE49-F238E27FC236}">
                <a16:creationId xmlns:a16="http://schemas.microsoft.com/office/drawing/2014/main" id="{FCD9888A-BD1F-E539-A8F8-AB8903592AE0}"/>
              </a:ext>
            </a:extLst>
          </p:cNvPr>
          <p:cNvPicPr>
            <a:picLocks noChangeAspect="1"/>
          </p:cNvPicPr>
          <p:nvPr/>
        </p:nvPicPr>
        <p:blipFill>
          <a:blip r:embed="rId2"/>
          <a:stretch>
            <a:fillRect/>
          </a:stretch>
        </p:blipFill>
        <p:spPr>
          <a:xfrm>
            <a:off x="2781191" y="736962"/>
            <a:ext cx="6629615" cy="2185644"/>
          </a:xfrm>
          <a:prstGeom prst="rect">
            <a:avLst/>
          </a:prstGeom>
        </p:spPr>
      </p:pic>
      <p:sp>
        <p:nvSpPr>
          <p:cNvPr id="11" name="CuadroTexto 10">
            <a:extLst>
              <a:ext uri="{FF2B5EF4-FFF2-40B4-BE49-F238E27FC236}">
                <a16:creationId xmlns:a16="http://schemas.microsoft.com/office/drawing/2014/main" id="{099BF2CC-222F-60E1-67DD-DE3ABBAE31D9}"/>
              </a:ext>
            </a:extLst>
          </p:cNvPr>
          <p:cNvSpPr txBox="1"/>
          <p:nvPr/>
        </p:nvSpPr>
        <p:spPr>
          <a:xfrm>
            <a:off x="137651" y="3010640"/>
            <a:ext cx="11916697" cy="3693319"/>
          </a:xfrm>
          <a:prstGeom prst="rect">
            <a:avLst/>
          </a:prstGeom>
          <a:noFill/>
        </p:spPr>
        <p:txBody>
          <a:bodyPr wrap="square">
            <a:spAutoFit/>
          </a:bodyPr>
          <a:lstStyle/>
          <a:p>
            <a:pPr marL="342900" indent="-342900">
              <a:buAutoNum type="arabicPeriod"/>
            </a:pPr>
            <a:r>
              <a:rPr lang="es-MX" dirty="0"/>
              <a:t>Permiten validar y refinar los requisitos constantemente con el cliente, se ajusta el rumbo con cada entrega.</a:t>
            </a:r>
          </a:p>
          <a:p>
            <a:pPr marL="342900" indent="-342900">
              <a:buAutoNum type="arabicPeriod"/>
            </a:pPr>
            <a:endParaRPr lang="es-MX" dirty="0"/>
          </a:p>
          <a:p>
            <a:pPr marL="342900" indent="-342900">
              <a:buAutoNum type="arabicPeriod"/>
            </a:pPr>
            <a:r>
              <a:rPr lang="es-MX" dirty="0"/>
              <a:t>Se asume que los requisitos evolucionarán. Los cambios son bienvenidos porque el objetivo es entregar valor real, y ese valor puede cambiar a medida que el proyecto avanza</a:t>
            </a:r>
          </a:p>
          <a:p>
            <a:pPr marL="342900" indent="-342900">
              <a:buAutoNum type="arabicPeriod"/>
            </a:pPr>
            <a:endParaRPr lang="es-MX" dirty="0"/>
          </a:p>
          <a:p>
            <a:pPr marL="342900" indent="-342900">
              <a:buAutoNum type="arabicPeriod"/>
            </a:pPr>
            <a:r>
              <a:rPr lang="es-MX" dirty="0"/>
              <a:t>Los requerimientos agiles se definen y entienden mejor con la colaboración directa entre quienes saben del negocio y quienes saben de la tecnología </a:t>
            </a:r>
          </a:p>
          <a:p>
            <a:pPr marL="342900" indent="-342900">
              <a:buAutoNum type="arabicPeriod"/>
            </a:pPr>
            <a:endParaRPr lang="es-MX" dirty="0"/>
          </a:p>
          <a:p>
            <a:pPr marL="342900" indent="-342900">
              <a:buAutoNum type="arabicPeriod"/>
            </a:pPr>
            <a:r>
              <a:rPr lang="es-MX" dirty="0"/>
              <a:t>Es la forma más eficiente de aclarar dudas y obtener feedback instantáneo sobre los requisitos, evita malentendidos que surgen con la documentación.</a:t>
            </a:r>
          </a:p>
          <a:p>
            <a:pPr marL="342900" indent="-342900">
              <a:buAutoNum type="arabicPeriod"/>
            </a:pPr>
            <a:endParaRPr lang="es-MX" dirty="0"/>
          </a:p>
          <a:p>
            <a:pPr marL="342900" indent="-342900">
              <a:buAutoNum type="arabicPeriod"/>
            </a:pPr>
            <a:r>
              <a:rPr lang="es-MX" dirty="0"/>
              <a:t>El equipo que desarrolla es el que mejor entiende cómo desglosar, priorizar y llevar a cabo los requerimientos agiles. Su autonomía fomenta soluciones innovadoras y un mayor compromiso.</a:t>
            </a:r>
            <a:endParaRPr lang="es-AR" dirty="0"/>
          </a:p>
        </p:txBody>
      </p:sp>
    </p:spTree>
    <p:extLst>
      <p:ext uri="{BB962C8B-B14F-4D97-AF65-F5344CB8AC3E}">
        <p14:creationId xmlns:p14="http://schemas.microsoft.com/office/powerpoint/2010/main" val="362139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3FBE5-70D6-D065-868E-A69A8C0DCC1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BBAF81E-615A-C32C-2C4B-167C339D98C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a:t>
            </a:r>
            <a:endParaRPr lang="es-AR" dirty="0"/>
          </a:p>
        </p:txBody>
      </p:sp>
      <p:sp>
        <p:nvSpPr>
          <p:cNvPr id="11" name="CuadroTexto 10">
            <a:extLst>
              <a:ext uri="{FF2B5EF4-FFF2-40B4-BE49-F238E27FC236}">
                <a16:creationId xmlns:a16="http://schemas.microsoft.com/office/drawing/2014/main" id="{1A29991B-9C08-D567-1178-9F7FDCE099A5}"/>
              </a:ext>
            </a:extLst>
          </p:cNvPr>
          <p:cNvSpPr txBox="1"/>
          <p:nvPr/>
        </p:nvSpPr>
        <p:spPr>
          <a:xfrm>
            <a:off x="137651" y="995026"/>
            <a:ext cx="11916697" cy="5909310"/>
          </a:xfrm>
          <a:prstGeom prst="rect">
            <a:avLst/>
          </a:prstGeom>
          <a:noFill/>
        </p:spPr>
        <p:txBody>
          <a:bodyPr wrap="square">
            <a:spAutoFit/>
          </a:bodyPr>
          <a:lstStyle/>
          <a:p>
            <a:r>
              <a:rPr lang="es-MX" b="1" dirty="0"/>
              <a:t>¿Qué son las historias de usuario?</a:t>
            </a:r>
          </a:p>
          <a:p>
            <a:endParaRPr lang="es-MX" b="1" dirty="0"/>
          </a:p>
          <a:p>
            <a:pPr marL="285750" indent="-285750">
              <a:buFont typeface="Arial" panose="020B0604020202020204" pitchFamily="34" charset="0"/>
              <a:buChar char="•"/>
            </a:pPr>
            <a:r>
              <a:rPr lang="es-MX" dirty="0"/>
              <a:t>La </a:t>
            </a:r>
            <a:r>
              <a:rPr lang="es-MX" dirty="0" err="1"/>
              <a:t>user</a:t>
            </a:r>
            <a:r>
              <a:rPr lang="es-MX" dirty="0"/>
              <a:t> story es una técnica de identificación de requerimientos que consiste en una descripción corta de una necesidad del usuario respecto del producto de software. Se la llama </a:t>
            </a:r>
            <a:r>
              <a:rPr lang="es-MX" b="1" dirty="0"/>
              <a:t>story</a:t>
            </a:r>
            <a:r>
              <a:rPr lang="es-MX" dirty="0"/>
              <a:t> porque se supone que el cliente cuenta una historia. Lo que se escribe en la tarjeta no es importante, lo que el cliente habla si.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parte más difícil de construir un sistema de software es decidir precisamente qué construir. Ninguna otra parte del trabajo conceptual es tan difícil como establecer los requerimientos técnicos detallados. Ninguna otra parte afecta tanto el sistema resultante si se hace incorrectamente y ninguna otra es tan difícil de rectificar más adelante.</a:t>
            </a:r>
          </a:p>
          <a:p>
            <a:pPr marL="285750" indent="-285750">
              <a:buFont typeface="Arial" panose="020B0604020202020204" pitchFamily="34" charset="0"/>
              <a:buChar char="•"/>
            </a:pPr>
            <a:endParaRPr lang="es-MX" dirty="0"/>
          </a:p>
          <a:p>
            <a:endParaRPr lang="es-MX" dirty="0"/>
          </a:p>
          <a:p>
            <a:r>
              <a:rPr lang="es-MX" b="1" dirty="0"/>
              <a:t>Características</a:t>
            </a:r>
          </a:p>
          <a:p>
            <a:endParaRPr lang="es-MX" dirty="0"/>
          </a:p>
          <a:p>
            <a:pPr marL="285750" indent="-285750">
              <a:buFont typeface="Arial" panose="020B0604020202020204" pitchFamily="34" charset="0"/>
              <a:buChar char="•"/>
            </a:pPr>
            <a:r>
              <a:rPr lang="es-MX" dirty="0"/>
              <a:t>Son una necesidad del usuario </a:t>
            </a:r>
          </a:p>
          <a:p>
            <a:pPr marL="285750" indent="-285750">
              <a:buFont typeface="Arial" panose="020B0604020202020204" pitchFamily="34" charset="0"/>
              <a:buChar char="•"/>
            </a:pPr>
            <a:r>
              <a:rPr lang="es-MX" dirty="0"/>
              <a:t>Son una descripción del producto</a:t>
            </a:r>
          </a:p>
          <a:p>
            <a:pPr marL="285750" indent="-285750">
              <a:buFont typeface="Arial" panose="020B0604020202020204" pitchFamily="34" charset="0"/>
              <a:buChar char="•"/>
            </a:pPr>
            <a:r>
              <a:rPr lang="es-MX" dirty="0"/>
              <a:t>Son un ítem de planificación de una iteración </a:t>
            </a:r>
          </a:p>
          <a:p>
            <a:pPr marL="285750" indent="-285750">
              <a:buFont typeface="Arial" panose="020B0604020202020204" pitchFamily="34" charset="0"/>
              <a:buChar char="•"/>
            </a:pPr>
            <a:r>
              <a:rPr lang="es-MX" b="1" dirty="0"/>
              <a:t>Son un token para una conversación</a:t>
            </a:r>
            <a:r>
              <a:rPr lang="es-MX" dirty="0"/>
              <a:t>: Lo escrito es solo un recordatorio, el dialogo real es donde se aclaran todos los detalles</a:t>
            </a:r>
          </a:p>
          <a:p>
            <a:pPr marL="285750" indent="-285750">
              <a:buFont typeface="Arial" panose="020B0604020202020204" pitchFamily="34" charset="0"/>
              <a:buChar char="•"/>
            </a:pPr>
            <a:r>
              <a:rPr lang="es-MX" dirty="0"/>
              <a:t>Son un mecanismo para diferir una conversación</a:t>
            </a:r>
          </a:p>
          <a:p>
            <a:pPr marL="285750" indent="-285750">
              <a:buFont typeface="Arial" panose="020B0604020202020204" pitchFamily="34" charset="0"/>
              <a:buChar char="•"/>
            </a:pPr>
            <a:r>
              <a:rPr lang="es-MX" dirty="0"/>
              <a:t>Son multipropósito: Por todo lo anterior</a:t>
            </a:r>
          </a:p>
          <a:p>
            <a:pPr marL="285750" indent="-285750">
              <a:buFont typeface="Arial" panose="020B0604020202020204" pitchFamily="34" charset="0"/>
              <a:buChar char="•"/>
            </a:pPr>
            <a:endParaRPr lang="es-AR" dirty="0"/>
          </a:p>
        </p:txBody>
      </p:sp>
    </p:spTree>
    <p:extLst>
      <p:ext uri="{BB962C8B-B14F-4D97-AF65-F5344CB8AC3E}">
        <p14:creationId xmlns:p14="http://schemas.microsoft.com/office/powerpoint/2010/main" val="3483513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B239B-787B-3E6E-3B8A-144E6789AC46}"/>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ED2E1A7A-2769-6643-F2B4-58281F7BCF2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a:t>
            </a:r>
            <a:endParaRPr lang="es-AR" dirty="0"/>
          </a:p>
        </p:txBody>
      </p:sp>
      <p:sp>
        <p:nvSpPr>
          <p:cNvPr id="11" name="CuadroTexto 10">
            <a:extLst>
              <a:ext uri="{FF2B5EF4-FFF2-40B4-BE49-F238E27FC236}">
                <a16:creationId xmlns:a16="http://schemas.microsoft.com/office/drawing/2014/main" id="{415B7D7B-C6B5-04DD-8299-10A87BAE7453}"/>
              </a:ext>
            </a:extLst>
          </p:cNvPr>
          <p:cNvSpPr txBox="1"/>
          <p:nvPr/>
        </p:nvSpPr>
        <p:spPr>
          <a:xfrm>
            <a:off x="137651" y="749220"/>
            <a:ext cx="11916697" cy="5909310"/>
          </a:xfrm>
          <a:prstGeom prst="rect">
            <a:avLst/>
          </a:prstGeom>
          <a:noFill/>
        </p:spPr>
        <p:txBody>
          <a:bodyPr wrap="square">
            <a:spAutoFit/>
          </a:bodyPr>
          <a:lstStyle/>
          <a:p>
            <a:r>
              <a:rPr lang="es-MX" b="1" dirty="0"/>
              <a:t>¿Qué otras características tienen las </a:t>
            </a:r>
            <a:r>
              <a:rPr lang="es-MX" b="1" dirty="0" err="1"/>
              <a:t>user</a:t>
            </a:r>
            <a:r>
              <a:rPr lang="es-MX" b="1" dirty="0"/>
              <a:t> </a:t>
            </a:r>
            <a:r>
              <a:rPr lang="es-MX" b="1" dirty="0" err="1"/>
              <a:t>stories</a:t>
            </a:r>
            <a:r>
              <a:rPr lang="es-MX" b="1" dirty="0"/>
              <a:t>?</a:t>
            </a:r>
          </a:p>
          <a:p>
            <a:endParaRPr lang="es-MX" b="1" dirty="0"/>
          </a:p>
          <a:p>
            <a:pPr marL="342900" indent="-342900">
              <a:buFontTx/>
              <a:buAutoNum type="arabicPeriod"/>
            </a:pPr>
            <a:r>
              <a:rPr lang="es-MX" dirty="0"/>
              <a:t>No son especificaciones detalladas de requerimientos (como casos de uso), no deben confundirse con documentos completos. Son declaraciones breves de intención funcional, que no necesitan detallar todos los aspectos desde el principio.</a:t>
            </a:r>
          </a:p>
          <a:p>
            <a:pPr marL="342900" indent="-342900">
              <a:buAutoNum type="arabicPeriod"/>
            </a:pPr>
            <a:endParaRPr lang="es-MX" dirty="0"/>
          </a:p>
          <a:p>
            <a:pPr marL="342900" indent="-342900">
              <a:buAutoNum type="arabicPeriod"/>
            </a:pPr>
            <a:r>
              <a:rPr lang="es-MX" dirty="0"/>
              <a:t>No se detallan por completo al inicio del proyecto, evitando sobreplanificación, retrasos de desarrollo y la acumulación innecesaria de requisitos.</a:t>
            </a:r>
          </a:p>
          <a:p>
            <a:pPr marL="342900" indent="-342900">
              <a:buAutoNum type="arabicPeriod"/>
            </a:pPr>
            <a:endParaRPr lang="es-MX" dirty="0"/>
          </a:p>
          <a:p>
            <a:pPr marL="342900" indent="-342900">
              <a:buAutoNum type="arabicPeriod"/>
            </a:pPr>
            <a:r>
              <a:rPr lang="es-MX" dirty="0"/>
              <a:t>Requieren poco o ningún mantenimiento y pueden ser descartadas una vez implementada la funcionalidad.</a:t>
            </a:r>
          </a:p>
          <a:p>
            <a:pPr marL="342900" indent="-342900">
              <a:buAutoNum type="arabicPeriod"/>
            </a:pPr>
            <a:endParaRPr lang="es-MX" dirty="0"/>
          </a:p>
          <a:p>
            <a:pPr marL="342900" indent="-342900">
              <a:buAutoNum type="arabicPeriod"/>
            </a:pPr>
            <a:r>
              <a:rPr lang="es-MX" dirty="0"/>
              <a:t>Junto con el código, sirven como base para la documentación, la cual se desarrolla de forma incremental a lo largo del proyecto.</a:t>
            </a:r>
          </a:p>
          <a:p>
            <a:pPr marL="342900" indent="-342900">
              <a:buAutoNum type="arabicPeriod"/>
            </a:pPr>
            <a:endParaRPr lang="es-MX" b="1" dirty="0"/>
          </a:p>
          <a:p>
            <a:pPr marL="342900" indent="-342900">
              <a:buAutoNum type="arabicPeriod"/>
            </a:pPr>
            <a:r>
              <a:rPr lang="es-MX" b="1" dirty="0"/>
              <a:t>Diferir el análisis detallado hasta el último momento responsable: </a:t>
            </a:r>
            <a:r>
              <a:rPr lang="es-MX" dirty="0"/>
              <a:t>No es necesario definir todo desde el principio. El análisis profundo debe postergarse hasta justo antes de comenzar el trabajo, cuando la información es confiable y relevante, evitando suposiciones innecesarias y reduciendo desperdicio.</a:t>
            </a:r>
          </a:p>
          <a:p>
            <a:pPr marL="342900" indent="-342900">
              <a:buAutoNum type="arabicPeriod"/>
            </a:pPr>
            <a:endParaRPr lang="es-MX" b="1" dirty="0"/>
          </a:p>
          <a:p>
            <a:pPr marL="342900" indent="-342900">
              <a:buAutoNum type="arabicPeriod"/>
            </a:pPr>
            <a:r>
              <a:rPr lang="es-MX" b="1" dirty="0"/>
              <a:t>Mientras tanto, se capturan requerimientos como US: </a:t>
            </a:r>
            <a:r>
              <a:rPr lang="es-MX" dirty="0"/>
              <a:t>En lugar de especificaciones extensas desde el inicio, se documentan necesidades y funcionalidades deseadas en forma de US, que son más simples y flexibles.</a:t>
            </a:r>
          </a:p>
          <a:p>
            <a:pPr marL="342900" indent="-342900">
              <a:buAutoNum type="arabicPeriod"/>
            </a:pPr>
            <a:endParaRPr lang="es-AR" dirty="0"/>
          </a:p>
        </p:txBody>
      </p:sp>
    </p:spTree>
    <p:extLst>
      <p:ext uri="{BB962C8B-B14F-4D97-AF65-F5344CB8AC3E}">
        <p14:creationId xmlns:p14="http://schemas.microsoft.com/office/powerpoint/2010/main" val="1625535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3077-E9A4-EB9F-1E4A-0882967876D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B634E2C-CD23-DDE1-336A-F0E9C6EC9FA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a:t>
            </a:r>
            <a:endParaRPr lang="es-AR" dirty="0"/>
          </a:p>
        </p:txBody>
      </p:sp>
      <p:sp>
        <p:nvSpPr>
          <p:cNvPr id="11" name="CuadroTexto 10">
            <a:extLst>
              <a:ext uri="{FF2B5EF4-FFF2-40B4-BE49-F238E27FC236}">
                <a16:creationId xmlns:a16="http://schemas.microsoft.com/office/drawing/2014/main" id="{1A91C322-54E8-B76B-CE09-8A0A6C3AF68A}"/>
              </a:ext>
            </a:extLst>
          </p:cNvPr>
          <p:cNvSpPr txBox="1"/>
          <p:nvPr/>
        </p:nvSpPr>
        <p:spPr>
          <a:xfrm>
            <a:off x="137651" y="749220"/>
            <a:ext cx="11916697" cy="4524315"/>
          </a:xfrm>
          <a:prstGeom prst="rect">
            <a:avLst/>
          </a:prstGeom>
          <a:noFill/>
        </p:spPr>
        <p:txBody>
          <a:bodyPr wrap="square">
            <a:spAutoFit/>
          </a:bodyPr>
          <a:lstStyle/>
          <a:p>
            <a:r>
              <a:rPr lang="es-MX" b="1" dirty="0"/>
              <a:t>¿Cómo hacer que las historias de usuario sean útiles para el equipo?</a:t>
            </a:r>
          </a:p>
          <a:p>
            <a:endParaRPr lang="es-MX" b="1" dirty="0"/>
          </a:p>
          <a:p>
            <a:pPr marL="342900" indent="-342900">
              <a:buAutoNum type="arabicPeriod"/>
            </a:pPr>
            <a:r>
              <a:rPr lang="es-MX" b="1" dirty="0"/>
              <a:t>Un paso a la vez: </a:t>
            </a:r>
            <a:r>
              <a:rPr lang="es-MX" dirty="0"/>
              <a:t>Evitar usar la palabra “y”, que suele indicar una mezcla de más de una necesidad en una misma historia.</a:t>
            </a:r>
          </a:p>
          <a:p>
            <a:pPr marL="342900" indent="-342900">
              <a:buAutoNum type="arabicPeriod"/>
            </a:pPr>
            <a:endParaRPr lang="es-MX" b="1" dirty="0"/>
          </a:p>
          <a:p>
            <a:pPr marL="342900" indent="-342900">
              <a:buAutoNum type="arabicPeriod"/>
            </a:pPr>
            <a:r>
              <a:rPr lang="es-MX" b="1" dirty="0"/>
              <a:t>Criterios de aceptación claros: </a:t>
            </a:r>
            <a:r>
              <a:rPr lang="es-MX" dirty="0"/>
              <a:t>Usar lenguaje preciso y sin ambigüedades para que todos entiendan cuándo una historia se considera completa.</a:t>
            </a:r>
          </a:p>
          <a:p>
            <a:pPr marL="342900" indent="-342900">
              <a:buAutoNum type="arabicPeriod"/>
            </a:pPr>
            <a:endParaRPr lang="es-MX" dirty="0"/>
          </a:p>
          <a:p>
            <a:pPr marL="342900" indent="-342900">
              <a:buAutoNum type="arabicPeriod"/>
            </a:pPr>
            <a:r>
              <a:rPr lang="es-MX" b="1" dirty="0"/>
              <a:t>No olvidar la parte invisible: </a:t>
            </a:r>
            <a:r>
              <a:rPr lang="es-MX" dirty="0"/>
              <a:t>La conversación que se genera en torno a la historia es clave, incluso más valiosa.</a:t>
            </a:r>
          </a:p>
          <a:p>
            <a:pPr marL="342900" indent="-342900">
              <a:buAutoNum type="arabicPeriod"/>
            </a:pPr>
            <a:endParaRPr lang="es-MX" b="1" dirty="0"/>
          </a:p>
          <a:p>
            <a:pPr marL="342900" indent="-342900">
              <a:buAutoNum type="arabicPeriod"/>
            </a:pPr>
            <a:r>
              <a:rPr lang="es-MX" b="1" dirty="0"/>
              <a:t>Escritas desde la perspectiva del usuario: </a:t>
            </a:r>
            <a:r>
              <a:rPr lang="es-MX" dirty="0"/>
              <a:t>Siempre reflejan lo que el usuario necesita o espera, no lo que el sistema “debería hacer”.</a:t>
            </a:r>
          </a:p>
          <a:p>
            <a:pPr marL="342900" indent="-342900">
              <a:buAutoNum type="arabicPeriod"/>
            </a:pPr>
            <a:endParaRPr lang="es-MX" b="1" dirty="0"/>
          </a:p>
          <a:p>
            <a:pPr marL="342900" indent="-342900">
              <a:buAutoNum type="arabicPeriod"/>
            </a:pPr>
            <a:r>
              <a:rPr lang="es-MX" b="1" dirty="0"/>
              <a:t>No todo debe forzarse como una User Story: </a:t>
            </a:r>
            <a:r>
              <a:rPr lang="es-MX" dirty="0"/>
              <a:t>Algunas tareas técnicas o actividades no encajan en este formato.</a:t>
            </a:r>
          </a:p>
          <a:p>
            <a:endParaRPr lang="es-MX" dirty="0"/>
          </a:p>
          <a:p>
            <a:pPr marL="342900" indent="-342900">
              <a:buAutoNum type="arabicPeriod"/>
            </a:pPr>
            <a:endParaRPr lang="es-AR" dirty="0"/>
          </a:p>
        </p:txBody>
      </p:sp>
    </p:spTree>
    <p:extLst>
      <p:ext uri="{BB962C8B-B14F-4D97-AF65-F5344CB8AC3E}">
        <p14:creationId xmlns:p14="http://schemas.microsoft.com/office/powerpoint/2010/main" val="928008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B87F1-B347-1FAF-CB90-910702E40BB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4FF3B9B-0E42-063E-DEEB-05067A94795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a:t>
            </a:r>
            <a:endParaRPr lang="es-AR" dirty="0"/>
          </a:p>
        </p:txBody>
      </p:sp>
      <p:pic>
        <p:nvPicPr>
          <p:cNvPr id="3" name="Imagen 2">
            <a:extLst>
              <a:ext uri="{FF2B5EF4-FFF2-40B4-BE49-F238E27FC236}">
                <a16:creationId xmlns:a16="http://schemas.microsoft.com/office/drawing/2014/main" id="{02479A9C-E2BC-853C-BB5B-4616A393A44A}"/>
              </a:ext>
            </a:extLst>
          </p:cNvPr>
          <p:cNvPicPr>
            <a:picLocks noChangeAspect="1"/>
          </p:cNvPicPr>
          <p:nvPr/>
        </p:nvPicPr>
        <p:blipFill>
          <a:blip r:embed="rId2"/>
          <a:stretch>
            <a:fillRect/>
          </a:stretch>
        </p:blipFill>
        <p:spPr>
          <a:xfrm>
            <a:off x="521110" y="1691605"/>
            <a:ext cx="6860296" cy="3912782"/>
          </a:xfrm>
          <a:prstGeom prst="rect">
            <a:avLst/>
          </a:prstGeom>
        </p:spPr>
      </p:pic>
      <p:pic>
        <p:nvPicPr>
          <p:cNvPr id="6" name="Imagen 5">
            <a:extLst>
              <a:ext uri="{FF2B5EF4-FFF2-40B4-BE49-F238E27FC236}">
                <a16:creationId xmlns:a16="http://schemas.microsoft.com/office/drawing/2014/main" id="{3F1B9348-8FB2-28B6-1BF3-83EE735DF8C7}"/>
              </a:ext>
            </a:extLst>
          </p:cNvPr>
          <p:cNvPicPr>
            <a:picLocks noChangeAspect="1"/>
          </p:cNvPicPr>
          <p:nvPr/>
        </p:nvPicPr>
        <p:blipFill>
          <a:blip r:embed="rId3"/>
          <a:stretch>
            <a:fillRect/>
          </a:stretch>
        </p:blipFill>
        <p:spPr>
          <a:xfrm>
            <a:off x="7712036" y="1691605"/>
            <a:ext cx="4204661" cy="1469922"/>
          </a:xfrm>
          <a:prstGeom prst="rect">
            <a:avLst/>
          </a:prstGeom>
        </p:spPr>
      </p:pic>
    </p:spTree>
    <p:extLst>
      <p:ext uri="{BB962C8B-B14F-4D97-AF65-F5344CB8AC3E}">
        <p14:creationId xmlns:p14="http://schemas.microsoft.com/office/powerpoint/2010/main" val="525924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05051-12A3-5D25-188C-4443C7861673}"/>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31CFBA8-7B7A-BA3F-BACC-BF782081BA0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a:t>
            </a:r>
            <a:endParaRPr lang="es-AR" dirty="0"/>
          </a:p>
        </p:txBody>
      </p:sp>
      <p:sp>
        <p:nvSpPr>
          <p:cNvPr id="5" name="CuadroTexto 4">
            <a:extLst>
              <a:ext uri="{FF2B5EF4-FFF2-40B4-BE49-F238E27FC236}">
                <a16:creationId xmlns:a16="http://schemas.microsoft.com/office/drawing/2014/main" id="{6422AEC0-E3BA-9644-4260-0E600652CBD1}"/>
              </a:ext>
            </a:extLst>
          </p:cNvPr>
          <p:cNvSpPr txBox="1"/>
          <p:nvPr/>
        </p:nvSpPr>
        <p:spPr>
          <a:xfrm>
            <a:off x="403123" y="1649727"/>
            <a:ext cx="6096000" cy="2308324"/>
          </a:xfrm>
          <a:prstGeom prst="rect">
            <a:avLst/>
          </a:prstGeom>
          <a:noFill/>
        </p:spPr>
        <p:txBody>
          <a:bodyPr wrap="square">
            <a:spAutoFit/>
          </a:bodyPr>
          <a:lstStyle/>
          <a:p>
            <a:r>
              <a:rPr lang="es-MX" b="1" dirty="0"/>
              <a:t>¿Por qué las </a:t>
            </a:r>
            <a:r>
              <a:rPr lang="es-MX" b="1" dirty="0" err="1"/>
              <a:t>user</a:t>
            </a:r>
            <a:r>
              <a:rPr lang="es-MX" b="1" dirty="0"/>
              <a:t> </a:t>
            </a:r>
            <a:r>
              <a:rPr lang="es-MX" b="1" dirty="0" err="1"/>
              <a:t>stories</a:t>
            </a:r>
            <a:r>
              <a:rPr lang="es-MX" b="1" dirty="0"/>
              <a:t> son porciones verticales?</a:t>
            </a:r>
          </a:p>
          <a:p>
            <a:endParaRPr lang="es-MX" dirty="0"/>
          </a:p>
          <a:p>
            <a:r>
              <a:rPr lang="es-MX" dirty="0"/>
              <a:t>Porque para poder entregar valor al cliente debemos tener un poco de interfaz, de lógica de negocio y de base de datos.</a:t>
            </a:r>
          </a:p>
          <a:p>
            <a:endParaRPr lang="es-MX" dirty="0"/>
          </a:p>
          <a:p>
            <a:r>
              <a:rPr lang="es-MX" dirty="0"/>
              <a:t>Debemos diseñar la porción de cada cosa que nos hace falta para que una determinada característica funcione.</a:t>
            </a:r>
            <a:endParaRPr lang="es-AR" dirty="0"/>
          </a:p>
        </p:txBody>
      </p:sp>
      <p:pic>
        <p:nvPicPr>
          <p:cNvPr id="8" name="Imagen 7">
            <a:extLst>
              <a:ext uri="{FF2B5EF4-FFF2-40B4-BE49-F238E27FC236}">
                <a16:creationId xmlns:a16="http://schemas.microsoft.com/office/drawing/2014/main" id="{6D5E7E97-8748-6221-BF0A-5120521C3616}"/>
              </a:ext>
            </a:extLst>
          </p:cNvPr>
          <p:cNvPicPr>
            <a:picLocks noChangeAspect="1"/>
          </p:cNvPicPr>
          <p:nvPr/>
        </p:nvPicPr>
        <p:blipFill>
          <a:blip r:embed="rId2"/>
          <a:stretch>
            <a:fillRect/>
          </a:stretch>
        </p:blipFill>
        <p:spPr>
          <a:xfrm>
            <a:off x="7139009" y="1542565"/>
            <a:ext cx="1886213" cy="2534004"/>
          </a:xfrm>
          <a:prstGeom prst="rect">
            <a:avLst/>
          </a:prstGeom>
        </p:spPr>
      </p:pic>
    </p:spTree>
    <p:extLst>
      <p:ext uri="{BB962C8B-B14F-4D97-AF65-F5344CB8AC3E}">
        <p14:creationId xmlns:p14="http://schemas.microsoft.com/office/powerpoint/2010/main" val="141550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76F53-928E-3585-746B-04EA7A1CA96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8891AFA4-B253-0CC8-D019-59384CF8223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 CRITERIOS DE ACEPTACIÓN</a:t>
            </a:r>
            <a:endParaRPr lang="es-AR" dirty="0"/>
          </a:p>
        </p:txBody>
      </p:sp>
      <p:sp>
        <p:nvSpPr>
          <p:cNvPr id="5" name="CuadroTexto 4">
            <a:extLst>
              <a:ext uri="{FF2B5EF4-FFF2-40B4-BE49-F238E27FC236}">
                <a16:creationId xmlns:a16="http://schemas.microsoft.com/office/drawing/2014/main" id="{DE59B2B0-5E52-9140-76F1-849516DA00EE}"/>
              </a:ext>
            </a:extLst>
          </p:cNvPr>
          <p:cNvSpPr txBox="1"/>
          <p:nvPr/>
        </p:nvSpPr>
        <p:spPr>
          <a:xfrm>
            <a:off x="294967" y="843481"/>
            <a:ext cx="11513575" cy="5632311"/>
          </a:xfrm>
          <a:prstGeom prst="rect">
            <a:avLst/>
          </a:prstGeom>
          <a:noFill/>
        </p:spPr>
        <p:txBody>
          <a:bodyPr wrap="square">
            <a:spAutoFit/>
          </a:bodyPr>
          <a:lstStyle/>
          <a:p>
            <a:r>
              <a:rPr lang="es-MX" b="1" dirty="0"/>
              <a:t>¿Qué son los criterios de aceptación?</a:t>
            </a:r>
          </a:p>
          <a:p>
            <a:endParaRPr lang="es-MX" dirty="0"/>
          </a:p>
          <a:p>
            <a:pPr marL="285750" indent="-285750">
              <a:buFont typeface="Arial" panose="020B0604020202020204" pitchFamily="34" charset="0"/>
              <a:buChar char="•"/>
            </a:pPr>
            <a:r>
              <a:rPr lang="es-MX" dirty="0"/>
              <a:t>Son condiciones claras y medibles que definen cuándo una funcionalidad está "hecha" y entrega el valor esperado.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Actúan como una lista de verificación mínima para que el Product Owner confirme que la historia cumple sus requisitos.</a:t>
            </a:r>
          </a:p>
          <a:p>
            <a:endParaRPr lang="es-MX" b="1" dirty="0"/>
          </a:p>
          <a:p>
            <a:r>
              <a:rPr lang="es-MX" b="1" dirty="0"/>
              <a:t>Características:</a:t>
            </a:r>
          </a:p>
          <a:p>
            <a:endParaRPr lang="es-MX" b="1" dirty="0"/>
          </a:p>
          <a:p>
            <a:pPr marL="342900" indent="-342900">
              <a:buAutoNum type="arabicPeriod"/>
            </a:pPr>
            <a:r>
              <a:rPr lang="es-MX" dirty="0"/>
              <a:t>Definen límites para una US</a:t>
            </a:r>
          </a:p>
          <a:p>
            <a:pPr marL="342900" indent="-342900">
              <a:buAutoNum type="arabicPeriod"/>
            </a:pPr>
            <a:endParaRPr lang="es-MX" dirty="0"/>
          </a:p>
          <a:p>
            <a:pPr marL="342900" indent="-342900">
              <a:buAutoNum type="arabicPeriod"/>
            </a:pPr>
            <a:r>
              <a:rPr lang="es-MX" dirty="0"/>
              <a:t>Ayudan a que el Product Owner responda lo que necesita para que la US provea valor, obligándolo a pensar en resultados concretos y el valor mínimo que la funcionalidad debe entregar.</a:t>
            </a:r>
          </a:p>
          <a:p>
            <a:pPr marL="342900" indent="-342900">
              <a:buAutoNum type="arabicPeriod"/>
            </a:pPr>
            <a:endParaRPr lang="es-MX" dirty="0"/>
          </a:p>
          <a:p>
            <a:pPr marL="342900" indent="-342900">
              <a:buAutoNum type="arabicPeriod"/>
            </a:pPr>
            <a:r>
              <a:rPr lang="es-MX" dirty="0"/>
              <a:t>Ayudan a que el equipo tenga una visión compartida de la US: Que todos la comprendan de la misma manera</a:t>
            </a:r>
          </a:p>
          <a:p>
            <a:pPr marL="342900" indent="-342900">
              <a:buAutoNum type="arabicPeriod"/>
            </a:pPr>
            <a:endParaRPr lang="es-MX" dirty="0"/>
          </a:p>
          <a:p>
            <a:pPr marL="342900" indent="-342900">
              <a:buAutoNum type="arabicPeriod"/>
            </a:pPr>
            <a:r>
              <a:rPr lang="es-MX" dirty="0"/>
              <a:t>Ayudan a desarrolladores y testers a derivar las pruebas. </a:t>
            </a:r>
          </a:p>
          <a:p>
            <a:pPr marL="342900" indent="-342900">
              <a:buAutoNum type="arabicPeriod"/>
            </a:pPr>
            <a:endParaRPr lang="es-MX" dirty="0"/>
          </a:p>
          <a:p>
            <a:pPr marL="342900" indent="-342900">
              <a:buAutoNum type="arabicPeriod"/>
            </a:pPr>
            <a:r>
              <a:rPr lang="es-MX" dirty="0"/>
              <a:t>Ayudan a los desarrolladores a saber cuando parar de agregar funcionalidad en una US </a:t>
            </a:r>
            <a:endParaRPr lang="es-MX" b="1" dirty="0"/>
          </a:p>
        </p:txBody>
      </p:sp>
    </p:spTree>
    <p:extLst>
      <p:ext uri="{BB962C8B-B14F-4D97-AF65-F5344CB8AC3E}">
        <p14:creationId xmlns:p14="http://schemas.microsoft.com/office/powerpoint/2010/main" val="2556811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0251C-015B-17AB-7C39-24A1D4BDB63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E2FC3C9-B5FC-7145-E9B1-7E6652E9C97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 CRITERIOS DE ACEPTACIÓN</a:t>
            </a:r>
            <a:endParaRPr lang="es-AR" dirty="0"/>
          </a:p>
        </p:txBody>
      </p:sp>
      <p:sp>
        <p:nvSpPr>
          <p:cNvPr id="5" name="CuadroTexto 4">
            <a:extLst>
              <a:ext uri="{FF2B5EF4-FFF2-40B4-BE49-F238E27FC236}">
                <a16:creationId xmlns:a16="http://schemas.microsoft.com/office/drawing/2014/main" id="{BEB9D56B-B06C-A9D1-44DF-876A672B2E84}"/>
              </a:ext>
            </a:extLst>
          </p:cNvPr>
          <p:cNvSpPr txBox="1"/>
          <p:nvPr/>
        </p:nvSpPr>
        <p:spPr>
          <a:xfrm>
            <a:off x="294967" y="843481"/>
            <a:ext cx="11513575" cy="5078313"/>
          </a:xfrm>
          <a:prstGeom prst="rect">
            <a:avLst/>
          </a:prstGeom>
          <a:noFill/>
        </p:spPr>
        <p:txBody>
          <a:bodyPr wrap="square">
            <a:spAutoFit/>
          </a:bodyPr>
          <a:lstStyle/>
          <a:p>
            <a:r>
              <a:rPr lang="es-MX" b="1" dirty="0"/>
              <a:t>¿Cuáles son los criterios de aceptación buenos?</a:t>
            </a:r>
          </a:p>
          <a:p>
            <a:endParaRPr lang="es-MX" b="1" dirty="0"/>
          </a:p>
          <a:p>
            <a:pPr marL="342900" indent="-342900">
              <a:buAutoNum type="arabicPeriod"/>
            </a:pPr>
            <a:r>
              <a:rPr lang="es-MX" dirty="0"/>
              <a:t>Definen una intención, no una solución </a:t>
            </a:r>
            <a:r>
              <a:rPr lang="es-MX" dirty="0">
                <a:solidFill>
                  <a:srgbClr val="FF0000"/>
                </a:solidFill>
              </a:rPr>
              <a:t>Ej.: El usuario debe elegir al menos una cuenta para operar </a:t>
            </a:r>
          </a:p>
          <a:p>
            <a:pPr marL="342900" indent="-342900">
              <a:buAutoNum type="arabicPeriod"/>
            </a:pPr>
            <a:endParaRPr lang="es-MX" dirty="0"/>
          </a:p>
          <a:p>
            <a:pPr marL="342900" indent="-342900">
              <a:buAutoNum type="arabicPeriod"/>
            </a:pPr>
            <a:r>
              <a:rPr lang="es-MX" dirty="0"/>
              <a:t>Son independientes de la implementación </a:t>
            </a:r>
          </a:p>
          <a:p>
            <a:pPr marL="342900" indent="-342900">
              <a:buAutoNum type="arabicPeriod"/>
            </a:pPr>
            <a:endParaRPr lang="es-MX" dirty="0"/>
          </a:p>
          <a:p>
            <a:pPr marL="342900" indent="-342900">
              <a:buAutoNum type="arabicPeriod"/>
            </a:pPr>
            <a:r>
              <a:rPr lang="es-MX" dirty="0"/>
              <a:t>Son relativamente de alto nivel, no es necesario que se escriba cada detalle </a:t>
            </a:r>
          </a:p>
          <a:p>
            <a:pPr marL="342900" indent="-342900">
              <a:buAutoNum type="arabicPeriod"/>
            </a:pPr>
            <a:endParaRPr lang="es-MX" b="1" dirty="0"/>
          </a:p>
          <a:p>
            <a:pPr marL="342900" indent="-342900">
              <a:buAutoNum type="arabicPeriod"/>
            </a:pPr>
            <a:endParaRPr lang="es-MX" b="1" dirty="0"/>
          </a:p>
          <a:p>
            <a:pPr marL="342900" indent="-342900">
              <a:buAutoNum type="arabicPeriod"/>
            </a:pPr>
            <a:endParaRPr lang="es-MX" b="1" dirty="0"/>
          </a:p>
          <a:p>
            <a:r>
              <a:rPr lang="es-MX" b="1" dirty="0"/>
              <a:t>¿Dónde van los detalles </a:t>
            </a:r>
            <a:r>
              <a:rPr lang="es-MX" b="1" dirty="0" err="1"/>
              <a:t>especificos</a:t>
            </a:r>
            <a:r>
              <a:rPr lang="es-MX" b="1" dirty="0"/>
              <a:t>?</a:t>
            </a:r>
          </a:p>
          <a:p>
            <a:endParaRPr lang="es-MX" b="1" dirty="0"/>
          </a:p>
          <a:p>
            <a:r>
              <a:rPr lang="es-MX" dirty="0"/>
              <a:t>Detalles, como nombres de campos, formatos de datos o tipos de controles de interfaz de usuario, no se incluyen en la historia de usuario. Se sugiere capturarlos en:</a:t>
            </a:r>
          </a:p>
          <a:p>
            <a:endParaRPr lang="es-MX" b="1" dirty="0"/>
          </a:p>
          <a:p>
            <a:pPr marL="285750" indent="-285750">
              <a:buFont typeface="Arial" panose="020B0604020202020204" pitchFamily="34" charset="0"/>
              <a:buChar char="•"/>
            </a:pPr>
            <a:r>
              <a:rPr lang="es-MX" b="1" dirty="0"/>
              <a:t>Documentación interna de los equipos</a:t>
            </a:r>
          </a:p>
          <a:p>
            <a:pPr marL="285750" indent="-285750">
              <a:buFont typeface="Arial" panose="020B0604020202020204" pitchFamily="34" charset="0"/>
              <a:buChar char="•"/>
            </a:pPr>
            <a:r>
              <a:rPr lang="es-MX" b="1" dirty="0"/>
              <a:t>Pruebas de aceptación automatizadas:</a:t>
            </a:r>
            <a:r>
              <a:rPr lang="es-MX" dirty="0"/>
              <a:t> Son scripts de código que verifican automáticamente que la funcionalidad se comporta exactamente como se espera, incluyendo estos detalles específicos. </a:t>
            </a:r>
            <a:endParaRPr lang="es-MX" b="1" dirty="0"/>
          </a:p>
        </p:txBody>
      </p:sp>
    </p:spTree>
    <p:extLst>
      <p:ext uri="{BB962C8B-B14F-4D97-AF65-F5344CB8AC3E}">
        <p14:creationId xmlns:p14="http://schemas.microsoft.com/office/powerpoint/2010/main" val="1028688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94EF6-BCD1-FDB0-F5F9-8A0EA594052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B3202B3-1700-4ED6-45CA-32926688136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USER STORIES: PRUEBAS DE ACEPTACIÓN</a:t>
            </a:r>
            <a:endParaRPr lang="es-AR" dirty="0"/>
          </a:p>
        </p:txBody>
      </p:sp>
      <p:sp>
        <p:nvSpPr>
          <p:cNvPr id="5" name="CuadroTexto 4">
            <a:extLst>
              <a:ext uri="{FF2B5EF4-FFF2-40B4-BE49-F238E27FC236}">
                <a16:creationId xmlns:a16="http://schemas.microsoft.com/office/drawing/2014/main" id="{B5919F95-F7AF-3493-B4F9-82D8F1F7FB60}"/>
              </a:ext>
            </a:extLst>
          </p:cNvPr>
          <p:cNvSpPr txBox="1"/>
          <p:nvPr/>
        </p:nvSpPr>
        <p:spPr>
          <a:xfrm>
            <a:off x="294967" y="843481"/>
            <a:ext cx="11513575" cy="2031325"/>
          </a:xfrm>
          <a:prstGeom prst="rect">
            <a:avLst/>
          </a:prstGeom>
          <a:noFill/>
        </p:spPr>
        <p:txBody>
          <a:bodyPr wrap="square">
            <a:spAutoFit/>
          </a:bodyPr>
          <a:lstStyle/>
          <a:p>
            <a:r>
              <a:rPr lang="es-MX" b="1" dirty="0"/>
              <a:t>¿Qué son las pruebas de aceptación?</a:t>
            </a:r>
          </a:p>
          <a:p>
            <a:endParaRPr lang="es-MX" dirty="0"/>
          </a:p>
          <a:p>
            <a:pPr marL="285750" indent="-285750">
              <a:buFont typeface="Arial" panose="020B0604020202020204" pitchFamily="34" charset="0"/>
              <a:buChar char="•"/>
            </a:pPr>
            <a:r>
              <a:rPr lang="es-MX" dirty="0"/>
              <a:t>Son los </a:t>
            </a:r>
            <a:r>
              <a:rPr lang="es-MX" b="1" dirty="0"/>
              <a:t>detalles </a:t>
            </a:r>
            <a:r>
              <a:rPr lang="es-MX" dirty="0"/>
              <a:t>que surgen de las conversaciones sobre una User Story, la </a:t>
            </a:r>
            <a:r>
              <a:rPr lang="es-MX" b="1" dirty="0"/>
              <a:t>complementan </a:t>
            </a:r>
            <a:r>
              <a:rPr lang="es-MX" dirty="0"/>
              <a:t>especificando cómo se verificará que la funcionalidad cumple con lo esperado. Debemos contemplar situaciones de éxito y fracaso</a:t>
            </a:r>
          </a:p>
          <a:p>
            <a:endParaRPr lang="es-MX" dirty="0"/>
          </a:p>
          <a:p>
            <a:pPr marL="285750" indent="-285750">
              <a:buFont typeface="Arial" panose="020B0604020202020204" pitchFamily="34" charset="0"/>
              <a:buChar char="•"/>
            </a:pPr>
            <a:r>
              <a:rPr lang="es-MX" dirty="0"/>
              <a:t>El proceso implica primero </a:t>
            </a:r>
            <a:r>
              <a:rPr lang="es-MX" b="1" dirty="0"/>
              <a:t>anotar brevemente los criterios clave</a:t>
            </a:r>
            <a:r>
              <a:rPr lang="es-MX" dirty="0"/>
              <a:t> (a menudo en el "dorso" de la historia), y luego </a:t>
            </a:r>
            <a:r>
              <a:rPr lang="es-MX" b="1" dirty="0"/>
              <a:t>diseñar pruebas más completas</a:t>
            </a:r>
            <a:r>
              <a:rPr lang="es-MX" dirty="0"/>
              <a:t> que aseguren que todos esos criterios se cumplen correctamente.</a:t>
            </a:r>
            <a:endParaRPr lang="es-MX" dirty="0">
              <a:effectLst/>
            </a:endParaRPr>
          </a:p>
        </p:txBody>
      </p:sp>
      <p:pic>
        <p:nvPicPr>
          <p:cNvPr id="3" name="Imagen 2">
            <a:extLst>
              <a:ext uri="{FF2B5EF4-FFF2-40B4-BE49-F238E27FC236}">
                <a16:creationId xmlns:a16="http://schemas.microsoft.com/office/drawing/2014/main" id="{0A7517C6-6933-5D94-3657-EE41A32040A0}"/>
              </a:ext>
            </a:extLst>
          </p:cNvPr>
          <p:cNvPicPr>
            <a:picLocks noChangeAspect="1"/>
          </p:cNvPicPr>
          <p:nvPr/>
        </p:nvPicPr>
        <p:blipFill>
          <a:blip r:embed="rId2"/>
          <a:stretch>
            <a:fillRect/>
          </a:stretch>
        </p:blipFill>
        <p:spPr>
          <a:xfrm>
            <a:off x="1946208" y="3069358"/>
            <a:ext cx="8299583" cy="3584797"/>
          </a:xfrm>
          <a:prstGeom prst="rect">
            <a:avLst/>
          </a:prstGeom>
        </p:spPr>
      </p:pic>
    </p:spTree>
    <p:extLst>
      <p:ext uri="{BB962C8B-B14F-4D97-AF65-F5344CB8AC3E}">
        <p14:creationId xmlns:p14="http://schemas.microsoft.com/office/powerpoint/2010/main" val="892214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1DE6-8DE6-982B-2A2C-A4E46101680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D7008F8-4A10-ACBC-D435-2D204ED9123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PROCESOS EMPIRICOS VS PROCESO DEFINIDO</a:t>
            </a:r>
            <a:endParaRPr lang="es-AR" dirty="0"/>
          </a:p>
        </p:txBody>
      </p:sp>
      <p:sp>
        <p:nvSpPr>
          <p:cNvPr id="3" name="CuadroTexto 2">
            <a:extLst>
              <a:ext uri="{FF2B5EF4-FFF2-40B4-BE49-F238E27FC236}">
                <a16:creationId xmlns:a16="http://schemas.microsoft.com/office/drawing/2014/main" id="{22A32864-C942-693E-52FE-4C0762318D2D}"/>
              </a:ext>
            </a:extLst>
          </p:cNvPr>
          <p:cNvSpPr txBox="1"/>
          <p:nvPr/>
        </p:nvSpPr>
        <p:spPr>
          <a:xfrm>
            <a:off x="294968" y="878572"/>
            <a:ext cx="11287432" cy="2585323"/>
          </a:xfrm>
          <a:prstGeom prst="rect">
            <a:avLst/>
          </a:prstGeom>
          <a:noFill/>
        </p:spPr>
        <p:txBody>
          <a:bodyPr wrap="square">
            <a:spAutoFit/>
          </a:bodyPr>
          <a:lstStyle/>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La diferencia principal es que los procesos definidos buscan ser repetibles para lograr tener visibilidad. Es decir, al saber qué pasos realizar y que entra y sale en todo momento, las personas involucradas pueden predecir qué es lo que va a suceder.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Los proceso empíricos no cubren jamás la totalidad de tareas que se deben realizar, y es gracias a esta característica que cada equipo cuando inicia un trabajo decide basado en la experiencia qué es lo que quieren hacer, cómo lo van a realizar y cuándo lo van a llevar a cabo. </a:t>
            </a:r>
          </a:p>
        </p:txBody>
      </p:sp>
    </p:spTree>
    <p:extLst>
      <p:ext uri="{BB962C8B-B14F-4D97-AF65-F5344CB8AC3E}">
        <p14:creationId xmlns:p14="http://schemas.microsoft.com/office/powerpoint/2010/main" val="157567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205A-4F5B-5228-7B98-E985489DA2C4}"/>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ADBCE30-F99F-1634-649C-469BAD104FB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DEFINITION OF READY – DEFINITION OF DONE</a:t>
            </a:r>
            <a:endParaRPr lang="es-AR" dirty="0"/>
          </a:p>
        </p:txBody>
      </p:sp>
      <p:sp>
        <p:nvSpPr>
          <p:cNvPr id="5" name="CuadroTexto 4">
            <a:extLst>
              <a:ext uri="{FF2B5EF4-FFF2-40B4-BE49-F238E27FC236}">
                <a16:creationId xmlns:a16="http://schemas.microsoft.com/office/drawing/2014/main" id="{F69B19F3-8659-062B-B4DB-4FC1A51281FE}"/>
              </a:ext>
            </a:extLst>
          </p:cNvPr>
          <p:cNvSpPr txBox="1"/>
          <p:nvPr/>
        </p:nvSpPr>
        <p:spPr>
          <a:xfrm>
            <a:off x="294967" y="843481"/>
            <a:ext cx="11513575" cy="2585323"/>
          </a:xfrm>
          <a:prstGeom prst="rect">
            <a:avLst/>
          </a:prstGeom>
          <a:noFill/>
        </p:spPr>
        <p:txBody>
          <a:bodyPr wrap="square">
            <a:spAutoFit/>
          </a:bodyPr>
          <a:lstStyle/>
          <a:p>
            <a:r>
              <a:rPr lang="es-MX" b="1" dirty="0"/>
              <a:t>¿Qué es </a:t>
            </a:r>
            <a:r>
              <a:rPr lang="es-MX" b="1" dirty="0" err="1"/>
              <a:t>Definition</a:t>
            </a:r>
            <a:r>
              <a:rPr lang="es-MX" b="1" dirty="0"/>
              <a:t> </a:t>
            </a:r>
            <a:r>
              <a:rPr lang="es-MX" b="1" dirty="0" err="1"/>
              <a:t>Of</a:t>
            </a:r>
            <a:r>
              <a:rPr lang="es-MX" b="1" dirty="0"/>
              <a:t> </a:t>
            </a:r>
            <a:r>
              <a:rPr lang="es-MX" b="1" dirty="0" err="1"/>
              <a:t>Ready</a:t>
            </a:r>
            <a:r>
              <a:rPr lang="es-MX" b="1" dirty="0"/>
              <a:t> y </a:t>
            </a:r>
            <a:r>
              <a:rPr lang="es-MX" b="1" dirty="0" err="1"/>
              <a:t>Definition</a:t>
            </a:r>
            <a:r>
              <a:rPr lang="es-MX" b="1" dirty="0"/>
              <a:t> </a:t>
            </a:r>
            <a:r>
              <a:rPr lang="es-MX" b="1" dirty="0" err="1"/>
              <a:t>of</a:t>
            </a:r>
            <a:r>
              <a:rPr lang="es-MX" b="1" dirty="0"/>
              <a:t> Done?</a:t>
            </a:r>
          </a:p>
          <a:p>
            <a:endParaRPr lang="es-MX" b="1" dirty="0"/>
          </a:p>
          <a:p>
            <a:r>
              <a:rPr lang="es-MX" dirty="0"/>
              <a:t>Son dos conjuntos de criterios cruciales, aunque con propósitos y momentos de aplicación distintos</a:t>
            </a:r>
            <a:endParaRPr lang="es-MX" b="1" dirty="0"/>
          </a:p>
          <a:p>
            <a:endParaRPr lang="es-MX" dirty="0"/>
          </a:p>
          <a:p>
            <a:pPr marL="285750" indent="-285750">
              <a:buFont typeface="Arial" panose="020B0604020202020204" pitchFamily="34" charset="0"/>
              <a:buChar char="•"/>
            </a:pPr>
            <a:r>
              <a:rPr lang="es-MX" b="1" dirty="0" err="1"/>
              <a:t>Definition</a:t>
            </a:r>
            <a:r>
              <a:rPr lang="es-MX" b="1" dirty="0"/>
              <a:t> </a:t>
            </a:r>
            <a:r>
              <a:rPr lang="es-MX" b="1" dirty="0" err="1"/>
              <a:t>of</a:t>
            </a:r>
            <a:r>
              <a:rPr lang="es-MX" b="1" dirty="0"/>
              <a:t> </a:t>
            </a:r>
            <a:r>
              <a:rPr lang="es-MX" b="1" dirty="0" err="1"/>
              <a:t>Ready</a:t>
            </a:r>
            <a:r>
              <a:rPr lang="es-MX" b="1" dirty="0"/>
              <a:t> (</a:t>
            </a:r>
            <a:r>
              <a:rPr lang="es-MX" b="1" dirty="0" err="1"/>
              <a:t>DoR</a:t>
            </a:r>
            <a:r>
              <a:rPr lang="es-MX" b="1" dirty="0"/>
              <a:t>): </a:t>
            </a:r>
            <a:r>
              <a:rPr lang="es-MX" dirty="0"/>
              <a:t>Se refiere a los criterios que un </a:t>
            </a:r>
            <a:r>
              <a:rPr lang="es-MX" dirty="0" err="1"/>
              <a:t>Item</a:t>
            </a:r>
            <a:r>
              <a:rPr lang="es-MX" dirty="0"/>
              <a:t> del Product Backlog (como una User Story) debe cumplir antes de que el equipo pueda empezar a trabajar en un Sprint.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err="1"/>
              <a:t>Definition</a:t>
            </a:r>
            <a:r>
              <a:rPr lang="es-MX" b="1" dirty="0"/>
              <a:t> </a:t>
            </a:r>
            <a:r>
              <a:rPr lang="es-MX" b="1" dirty="0" err="1"/>
              <a:t>of</a:t>
            </a:r>
            <a:r>
              <a:rPr lang="es-MX" b="1" dirty="0"/>
              <a:t> Done (</a:t>
            </a:r>
            <a:r>
              <a:rPr lang="es-MX" b="1" dirty="0" err="1"/>
              <a:t>DoD</a:t>
            </a:r>
            <a:r>
              <a:rPr lang="es-MX" b="1" dirty="0"/>
              <a:t>): </a:t>
            </a:r>
            <a:r>
              <a:rPr lang="es-MX" dirty="0"/>
              <a:t>Es una descripción del estado en el que un incremento de software debe estar para ser considerado "terminado" y potencialmente liberable. </a:t>
            </a:r>
          </a:p>
        </p:txBody>
      </p:sp>
      <p:sp>
        <p:nvSpPr>
          <p:cNvPr id="7" name="CuadroTexto 6">
            <a:extLst>
              <a:ext uri="{FF2B5EF4-FFF2-40B4-BE49-F238E27FC236}">
                <a16:creationId xmlns:a16="http://schemas.microsoft.com/office/drawing/2014/main" id="{11E48B5F-19E2-7586-517F-6D0A38C9705A}"/>
              </a:ext>
            </a:extLst>
          </p:cNvPr>
          <p:cNvSpPr txBox="1"/>
          <p:nvPr/>
        </p:nvSpPr>
        <p:spPr>
          <a:xfrm>
            <a:off x="521110" y="4019344"/>
            <a:ext cx="4645742" cy="2739211"/>
          </a:xfrm>
          <a:prstGeom prst="rect">
            <a:avLst/>
          </a:prstGeom>
          <a:noFill/>
        </p:spPr>
        <p:txBody>
          <a:bodyPr wrap="square">
            <a:spAutoFit/>
          </a:bodyPr>
          <a:lstStyle/>
          <a:p>
            <a:pPr>
              <a:buNone/>
            </a:pPr>
            <a:r>
              <a:rPr lang="es-MX" sz="1400" b="1" dirty="0">
                <a:highlight>
                  <a:srgbClr val="FFFF00"/>
                </a:highlight>
              </a:rPr>
              <a:t>Ejemplo de </a:t>
            </a:r>
            <a:r>
              <a:rPr lang="es-MX" sz="1400" b="1" dirty="0" err="1">
                <a:highlight>
                  <a:srgbClr val="FFFF00"/>
                </a:highlight>
              </a:rPr>
              <a:t>Definition</a:t>
            </a:r>
            <a:r>
              <a:rPr lang="es-MX" sz="1400" b="1" dirty="0">
                <a:highlight>
                  <a:srgbClr val="FFFF00"/>
                </a:highlight>
              </a:rPr>
              <a:t> </a:t>
            </a:r>
            <a:r>
              <a:rPr lang="es-MX" sz="1400" b="1" dirty="0" err="1">
                <a:highlight>
                  <a:srgbClr val="FFFF00"/>
                </a:highlight>
              </a:rPr>
              <a:t>of</a:t>
            </a:r>
            <a:r>
              <a:rPr lang="es-MX" sz="1400" b="1" dirty="0">
                <a:highlight>
                  <a:srgbClr val="FFFF00"/>
                </a:highlight>
              </a:rPr>
              <a:t> </a:t>
            </a:r>
            <a:r>
              <a:rPr lang="es-MX" sz="1400" b="1" dirty="0" err="1">
                <a:highlight>
                  <a:srgbClr val="FFFF00"/>
                </a:highlight>
              </a:rPr>
              <a:t>Ready</a:t>
            </a:r>
            <a:r>
              <a:rPr lang="es-MX" sz="1400" b="1" dirty="0">
                <a:highlight>
                  <a:srgbClr val="FFFF00"/>
                </a:highlight>
              </a:rPr>
              <a:t> para una User Story :</a:t>
            </a:r>
          </a:p>
          <a:p>
            <a:pPr>
              <a:buNone/>
            </a:pPr>
            <a:endParaRPr lang="es-MX" sz="1400" b="1" dirty="0"/>
          </a:p>
          <a:p>
            <a:pPr marL="285750" indent="-285750">
              <a:buFont typeface="Arial" panose="020B0604020202020204" pitchFamily="34" charset="0"/>
              <a:buChar char="•"/>
            </a:pPr>
            <a:r>
              <a:rPr lang="es-MX" sz="1400" dirty="0"/>
              <a:t>Los criterios de aceptación están definidos y son </a:t>
            </a:r>
            <a:r>
              <a:rPr lang="es-MX" sz="1400" dirty="0" err="1"/>
              <a:t>testeables</a:t>
            </a:r>
            <a:r>
              <a:rPr lang="es-MX" sz="1400" dirty="0"/>
              <a:t>. </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Las dependencias externas (ej. API de autenticación) han sido identificadas.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El Product Owner ha priorizado la historia.</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El equipo ha estimado el esfuerzo de la historia.</a:t>
            </a:r>
          </a:p>
          <a:p>
            <a:pPr>
              <a:buNone/>
            </a:pPr>
            <a:endParaRPr lang="es-MX" b="1" dirty="0"/>
          </a:p>
        </p:txBody>
      </p:sp>
      <p:sp>
        <p:nvSpPr>
          <p:cNvPr id="9" name="CuadroTexto 8">
            <a:extLst>
              <a:ext uri="{FF2B5EF4-FFF2-40B4-BE49-F238E27FC236}">
                <a16:creationId xmlns:a16="http://schemas.microsoft.com/office/drawing/2014/main" id="{E0D9027B-4700-3A05-E066-1D9EE0FF3669}"/>
              </a:ext>
            </a:extLst>
          </p:cNvPr>
          <p:cNvSpPr txBox="1"/>
          <p:nvPr/>
        </p:nvSpPr>
        <p:spPr>
          <a:xfrm>
            <a:off x="5515896" y="4019344"/>
            <a:ext cx="6096000" cy="2462213"/>
          </a:xfrm>
          <a:prstGeom prst="rect">
            <a:avLst/>
          </a:prstGeom>
          <a:noFill/>
        </p:spPr>
        <p:txBody>
          <a:bodyPr wrap="square">
            <a:spAutoFit/>
          </a:bodyPr>
          <a:lstStyle/>
          <a:p>
            <a:pPr>
              <a:buNone/>
            </a:pPr>
            <a:r>
              <a:rPr lang="es-MX" sz="1400" b="1" dirty="0">
                <a:highlight>
                  <a:srgbClr val="FFFF00"/>
                </a:highlight>
              </a:rPr>
              <a:t>Ejemplo de </a:t>
            </a:r>
            <a:r>
              <a:rPr lang="es-MX" sz="1400" b="1" dirty="0" err="1">
                <a:highlight>
                  <a:srgbClr val="FFFF00"/>
                </a:highlight>
              </a:rPr>
              <a:t>Definition</a:t>
            </a:r>
            <a:r>
              <a:rPr lang="es-MX" sz="1400" b="1" dirty="0">
                <a:highlight>
                  <a:srgbClr val="FFFF00"/>
                </a:highlight>
              </a:rPr>
              <a:t> </a:t>
            </a:r>
            <a:r>
              <a:rPr lang="es-MX" sz="1400" b="1" dirty="0" err="1">
                <a:highlight>
                  <a:srgbClr val="FFFF00"/>
                </a:highlight>
              </a:rPr>
              <a:t>of</a:t>
            </a:r>
            <a:r>
              <a:rPr lang="es-MX" sz="1400" b="1" dirty="0">
                <a:highlight>
                  <a:srgbClr val="FFFF00"/>
                </a:highlight>
              </a:rPr>
              <a:t> Done para un incremento de SW</a:t>
            </a:r>
          </a:p>
          <a:p>
            <a:pPr>
              <a:buNone/>
            </a:pPr>
            <a:endParaRPr lang="es-MX" sz="1400" b="1" dirty="0"/>
          </a:p>
          <a:p>
            <a:pPr marL="285750" indent="-285750">
              <a:buFont typeface="Arial" panose="020B0604020202020204" pitchFamily="34" charset="0"/>
              <a:buChar char="•"/>
            </a:pPr>
            <a:r>
              <a:rPr lang="es-MX" sz="1400" dirty="0"/>
              <a:t>El código ha sido revisado por pares.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Todas las pruebas unitarias y de integración han pasado.</a:t>
            </a:r>
            <a:br>
              <a:rPr lang="es-MX" sz="1400" dirty="0"/>
            </a:br>
            <a:endParaRPr lang="es-MX" sz="1400" dirty="0"/>
          </a:p>
          <a:p>
            <a:pPr marL="285750" indent="-285750">
              <a:buFont typeface="Arial" panose="020B0604020202020204" pitchFamily="34" charset="0"/>
              <a:buChar char="•"/>
            </a:pPr>
            <a:r>
              <a:rPr lang="es-MX" sz="1400" dirty="0"/>
              <a:t>Todos los criterios de aceptación de la User Story han sido cumplidos.</a:t>
            </a:r>
          </a:p>
          <a:p>
            <a:pPr marL="285750" indent="-285750">
              <a:buFont typeface="Arial" panose="020B0604020202020204" pitchFamily="34" charset="0"/>
              <a:buChar char="•"/>
            </a:pPr>
            <a:endParaRPr lang="es-MX" sz="1400" dirty="0"/>
          </a:p>
          <a:p>
            <a:pPr marL="285750" indent="-285750">
              <a:buFont typeface="Arial" panose="020B0604020202020204" pitchFamily="34" charset="0"/>
              <a:buChar char="•"/>
            </a:pPr>
            <a:r>
              <a:rPr lang="es-MX" sz="1400" dirty="0"/>
              <a:t>No hay defectos conocidos de alta prioridad.</a:t>
            </a:r>
            <a:br>
              <a:rPr lang="es-MX" sz="1400" dirty="0"/>
            </a:br>
            <a:endParaRPr lang="es-MX" sz="1400" dirty="0"/>
          </a:p>
          <a:p>
            <a:pPr marL="285750" indent="-285750">
              <a:buFont typeface="Arial" panose="020B0604020202020204" pitchFamily="34" charset="0"/>
              <a:buChar char="•"/>
            </a:pPr>
            <a:r>
              <a:rPr lang="es-MX" sz="1400" dirty="0"/>
              <a:t>La funcionalidad ha sido desplegada en el entorno de pruebas.</a:t>
            </a:r>
          </a:p>
        </p:txBody>
      </p:sp>
    </p:spTree>
    <p:extLst>
      <p:ext uri="{BB962C8B-B14F-4D97-AF65-F5344CB8AC3E}">
        <p14:creationId xmlns:p14="http://schemas.microsoft.com/office/powerpoint/2010/main" val="135407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C7AA-DCD5-B2E4-55B9-C447FF1D78D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2F4237C-7C91-3600-644F-5FDFFEC827A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INVEST MODEL</a:t>
            </a:r>
            <a:endParaRPr lang="es-AR" dirty="0"/>
          </a:p>
        </p:txBody>
      </p:sp>
      <p:sp>
        <p:nvSpPr>
          <p:cNvPr id="5" name="CuadroTexto 4">
            <a:extLst>
              <a:ext uri="{FF2B5EF4-FFF2-40B4-BE49-F238E27FC236}">
                <a16:creationId xmlns:a16="http://schemas.microsoft.com/office/drawing/2014/main" id="{C9698223-06CD-3C9D-DDCE-7F9D20A6C057}"/>
              </a:ext>
            </a:extLst>
          </p:cNvPr>
          <p:cNvSpPr txBox="1"/>
          <p:nvPr/>
        </p:nvSpPr>
        <p:spPr>
          <a:xfrm>
            <a:off x="294967" y="843481"/>
            <a:ext cx="11513575" cy="5355312"/>
          </a:xfrm>
          <a:prstGeom prst="rect">
            <a:avLst/>
          </a:prstGeom>
          <a:noFill/>
        </p:spPr>
        <p:txBody>
          <a:bodyPr wrap="square">
            <a:spAutoFit/>
          </a:bodyPr>
          <a:lstStyle/>
          <a:p>
            <a:r>
              <a:rPr lang="es-MX" b="1" dirty="0"/>
              <a:t>¿Qué es </a:t>
            </a:r>
            <a:r>
              <a:rPr lang="es-MX" b="1" dirty="0" err="1"/>
              <a:t>Invest</a:t>
            </a:r>
            <a:r>
              <a:rPr lang="es-MX" b="1" dirty="0"/>
              <a:t> </a:t>
            </a:r>
            <a:r>
              <a:rPr lang="es-MX" b="1" dirty="0" err="1"/>
              <a:t>Model</a:t>
            </a:r>
            <a:r>
              <a:rPr lang="es-MX" b="1" dirty="0"/>
              <a:t>?</a:t>
            </a:r>
          </a:p>
          <a:p>
            <a:endParaRPr lang="es-MX" dirty="0"/>
          </a:p>
          <a:p>
            <a:r>
              <a:rPr lang="es-MX" dirty="0"/>
              <a:t>Un modelo de calidad base que ayuda a saber si una </a:t>
            </a:r>
            <a:r>
              <a:rPr lang="es-MX" dirty="0" err="1"/>
              <a:t>user</a:t>
            </a:r>
            <a:r>
              <a:rPr lang="es-MX" dirty="0"/>
              <a:t> story está en condiciones de incluirse en una iteración de desarrollo. </a:t>
            </a:r>
          </a:p>
          <a:p>
            <a:endParaRPr lang="es-MX" dirty="0"/>
          </a:p>
          <a:p>
            <a:pPr marL="285750" indent="-285750">
              <a:buFont typeface="Arial" panose="020B0604020202020204" pitchFamily="34" charset="0"/>
              <a:buChar char="•"/>
            </a:pPr>
            <a:r>
              <a:rPr lang="es-MX" b="1" dirty="0" err="1"/>
              <a:t>Independent</a:t>
            </a:r>
            <a:r>
              <a:rPr lang="es-MX" b="1" dirty="0"/>
              <a:t>: </a:t>
            </a:r>
            <a:r>
              <a:rPr lang="es-MX" dirty="0"/>
              <a:t>Se pueden trabajar y entregar sin depender de otras historias, permitiendo flexibilidad en la planificación. Son </a:t>
            </a:r>
            <a:r>
              <a:rPr lang="es-MX" dirty="0" err="1"/>
              <a:t>calendarizables</a:t>
            </a:r>
            <a:r>
              <a:rPr lang="es-MX" dirty="0"/>
              <a:t> e implementables en cualquier orden.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err="1"/>
              <a:t>Negotiable</a:t>
            </a:r>
            <a:r>
              <a:rPr lang="es-MX" b="1" dirty="0"/>
              <a:t>: </a:t>
            </a:r>
            <a:r>
              <a:rPr lang="es-MX" dirty="0"/>
              <a:t>Describen el "qué" (el objetivo) pero no el "cómo" (la solución), dejando espacio para la discusión.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err="1"/>
              <a:t>Valuable</a:t>
            </a:r>
            <a:r>
              <a:rPr lang="es-MX" b="1" dirty="0"/>
              <a:t>: </a:t>
            </a:r>
            <a:r>
              <a:rPr lang="es-MX" dirty="0"/>
              <a:t>Cada historia debe aportar valor claro al cliente.</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err="1"/>
              <a:t>Estimatable</a:t>
            </a:r>
            <a:r>
              <a:rPr lang="es-MX" b="1" dirty="0"/>
              <a:t>: </a:t>
            </a:r>
            <a:r>
              <a:rPr lang="es-MX" dirty="0"/>
              <a:t>El equipo debe poder calcular el esfuerzo necesario para completarlas, lo que ayuda a priorizar y planificar.</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Small: </a:t>
            </a:r>
            <a:r>
              <a:rPr lang="es-MX" dirty="0"/>
              <a:t>Deben ser lo suficientemente reducidas como para poder completarse dentro de una única iteración.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err="1"/>
              <a:t>Testable</a:t>
            </a:r>
            <a:r>
              <a:rPr lang="es-MX" b="1" dirty="0"/>
              <a:t>: </a:t>
            </a:r>
            <a:r>
              <a:rPr lang="es-MX" dirty="0"/>
              <a:t>Debe ser posible verificar que la funcionalidad ha sido implementada correctamente a través de pruebas.</a:t>
            </a:r>
          </a:p>
        </p:txBody>
      </p:sp>
    </p:spTree>
    <p:extLst>
      <p:ext uri="{BB962C8B-B14F-4D97-AF65-F5344CB8AC3E}">
        <p14:creationId xmlns:p14="http://schemas.microsoft.com/office/powerpoint/2010/main" val="2697589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FA6B1-5E57-AB2D-58D4-59141B1892DA}"/>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5F4D75A-1198-14C4-6A7D-2BC6D446D5F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PARTES DE UNA USER STORY</a:t>
            </a:r>
            <a:endParaRPr lang="es-AR" dirty="0"/>
          </a:p>
        </p:txBody>
      </p:sp>
      <p:sp>
        <p:nvSpPr>
          <p:cNvPr id="11" name="CuadroTexto 10">
            <a:extLst>
              <a:ext uri="{FF2B5EF4-FFF2-40B4-BE49-F238E27FC236}">
                <a16:creationId xmlns:a16="http://schemas.microsoft.com/office/drawing/2014/main" id="{9CA51AB5-13BF-E115-749F-80C33B28E16D}"/>
              </a:ext>
            </a:extLst>
          </p:cNvPr>
          <p:cNvSpPr txBox="1"/>
          <p:nvPr/>
        </p:nvSpPr>
        <p:spPr>
          <a:xfrm>
            <a:off x="137651" y="995026"/>
            <a:ext cx="6086167" cy="4524315"/>
          </a:xfrm>
          <a:prstGeom prst="rect">
            <a:avLst/>
          </a:prstGeom>
          <a:noFill/>
        </p:spPr>
        <p:txBody>
          <a:bodyPr wrap="square">
            <a:spAutoFit/>
          </a:bodyPr>
          <a:lstStyle/>
          <a:p>
            <a:endParaRPr lang="es-MX" dirty="0"/>
          </a:p>
          <a:p>
            <a:pPr marL="285750" indent="-285750">
              <a:buFont typeface="Arial" panose="020B0604020202020204" pitchFamily="34" charset="0"/>
              <a:buChar char="•"/>
            </a:pPr>
            <a:r>
              <a:rPr lang="es-MX" b="1" dirty="0"/>
              <a:t>Tarjeta</a:t>
            </a:r>
            <a:r>
              <a:rPr lang="es-MX" dirty="0"/>
              <a:t>: Descripción de la historia, utilizada para planificar y como recordatorio.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Conversación:</a:t>
            </a:r>
            <a:r>
              <a:rPr lang="es-MX" dirty="0"/>
              <a:t> Discusiones acerca de la historia que sirven para desarrollar  detalles.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Confirmación: </a:t>
            </a:r>
            <a:r>
              <a:rPr lang="es-MX" dirty="0"/>
              <a:t>Pruebas que expresan y documentan detalles</a:t>
            </a:r>
          </a:p>
          <a:p>
            <a:endParaRPr lang="es-MX" dirty="0"/>
          </a:p>
          <a:p>
            <a:r>
              <a:rPr lang="es-MX" dirty="0"/>
              <a:t>La más importante es la conversación, no queda guardada explícitamente pero está centrada en el principio ágil de “la comunicación es cara a cara”.</a:t>
            </a:r>
          </a:p>
          <a:p>
            <a:endParaRPr lang="es-MX" dirty="0"/>
          </a:p>
          <a:p>
            <a:r>
              <a:rPr lang="es-MX" dirty="0"/>
              <a:t>La parte que queda de la conversación es la parte visible de la </a:t>
            </a:r>
            <a:r>
              <a:rPr lang="es-MX" dirty="0" err="1"/>
              <a:t>user</a:t>
            </a:r>
            <a:r>
              <a:rPr lang="es-MX" dirty="0"/>
              <a:t> story, es decir la tarjeta y la confirmación.</a:t>
            </a:r>
            <a:endParaRPr lang="es-AR" dirty="0"/>
          </a:p>
        </p:txBody>
      </p:sp>
      <p:pic>
        <p:nvPicPr>
          <p:cNvPr id="3" name="Imagen 2">
            <a:extLst>
              <a:ext uri="{FF2B5EF4-FFF2-40B4-BE49-F238E27FC236}">
                <a16:creationId xmlns:a16="http://schemas.microsoft.com/office/drawing/2014/main" id="{5E5BC919-8865-47AF-BA18-6F1EB8E775DB}"/>
              </a:ext>
            </a:extLst>
          </p:cNvPr>
          <p:cNvPicPr>
            <a:picLocks noChangeAspect="1"/>
          </p:cNvPicPr>
          <p:nvPr/>
        </p:nvPicPr>
        <p:blipFill>
          <a:blip r:embed="rId2"/>
          <a:stretch>
            <a:fillRect/>
          </a:stretch>
        </p:blipFill>
        <p:spPr>
          <a:xfrm>
            <a:off x="6623058" y="1610596"/>
            <a:ext cx="4845235" cy="3570173"/>
          </a:xfrm>
          <a:prstGeom prst="rect">
            <a:avLst/>
          </a:prstGeom>
        </p:spPr>
      </p:pic>
    </p:spTree>
    <p:extLst>
      <p:ext uri="{BB962C8B-B14F-4D97-AF65-F5344CB8AC3E}">
        <p14:creationId xmlns:p14="http://schemas.microsoft.com/office/powerpoint/2010/main" val="1799240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EFB36-6A84-8EAA-612E-57D5EF2652A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8FA27AF-8D11-5BDB-98C2-1FDF745D77B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COMPONENTES DE UNA USER STORY</a:t>
            </a:r>
            <a:endParaRPr lang="es-AR" dirty="0"/>
          </a:p>
        </p:txBody>
      </p:sp>
      <p:sp>
        <p:nvSpPr>
          <p:cNvPr id="11" name="CuadroTexto 10">
            <a:extLst>
              <a:ext uri="{FF2B5EF4-FFF2-40B4-BE49-F238E27FC236}">
                <a16:creationId xmlns:a16="http://schemas.microsoft.com/office/drawing/2014/main" id="{1600C5F4-AB0B-F31B-19AC-398554002823}"/>
              </a:ext>
            </a:extLst>
          </p:cNvPr>
          <p:cNvSpPr txBox="1"/>
          <p:nvPr/>
        </p:nvSpPr>
        <p:spPr>
          <a:xfrm>
            <a:off x="137651" y="995026"/>
            <a:ext cx="6086167" cy="2308324"/>
          </a:xfrm>
          <a:prstGeom prst="rect">
            <a:avLst/>
          </a:prstGeom>
          <a:noFill/>
        </p:spPr>
        <p:txBody>
          <a:bodyPr wrap="square">
            <a:spAutoFit/>
          </a:bodyPr>
          <a:lstStyle/>
          <a:p>
            <a:pPr marL="342900" indent="-342900">
              <a:buAutoNum type="arabicPeriod"/>
            </a:pPr>
            <a:r>
              <a:rPr lang="es-MX" b="1" dirty="0"/>
              <a:t>Rol de usuario: </a:t>
            </a:r>
            <a:r>
              <a:rPr lang="es-MX" dirty="0"/>
              <a:t>Representa quien está realizando la acción o quien recibe el valor de la actividad. </a:t>
            </a:r>
          </a:p>
          <a:p>
            <a:pPr marL="342900" indent="-342900">
              <a:buAutoNum type="arabicPeriod"/>
            </a:pPr>
            <a:endParaRPr lang="es-MX" dirty="0"/>
          </a:p>
          <a:p>
            <a:pPr marL="342900" indent="-342900">
              <a:buAutoNum type="arabicPeriod"/>
            </a:pPr>
            <a:r>
              <a:rPr lang="es-MX" b="1" dirty="0"/>
              <a:t>Actividad: </a:t>
            </a:r>
            <a:r>
              <a:rPr lang="es-MX" dirty="0"/>
              <a:t>Representa la acción que realizará el sistema. </a:t>
            </a:r>
          </a:p>
          <a:p>
            <a:pPr marL="342900" indent="-342900">
              <a:buAutoNum type="arabicPeriod"/>
            </a:pPr>
            <a:endParaRPr lang="es-MX" dirty="0"/>
          </a:p>
          <a:p>
            <a:pPr marL="342900" indent="-342900">
              <a:buAutoNum type="arabicPeriod"/>
            </a:pPr>
            <a:r>
              <a:rPr lang="es-MX" b="1" dirty="0"/>
              <a:t>Valor de negocio: </a:t>
            </a:r>
            <a:r>
              <a:rPr lang="es-MX" dirty="0"/>
              <a:t>comunica porque es necesaria la actividad, de qué forma agregar valor al negocio.</a:t>
            </a:r>
            <a:endParaRPr lang="es-AR" dirty="0"/>
          </a:p>
        </p:txBody>
      </p:sp>
    </p:spTree>
    <p:extLst>
      <p:ext uri="{BB962C8B-B14F-4D97-AF65-F5344CB8AC3E}">
        <p14:creationId xmlns:p14="http://schemas.microsoft.com/office/powerpoint/2010/main" val="4218217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FE86-B2EC-A32F-C7B0-0594073E77D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45ECD66-763C-D805-B293-E4B8DB776F51}"/>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MODELADO DE ROLES</a:t>
            </a:r>
            <a:endParaRPr lang="es-AR" dirty="0"/>
          </a:p>
        </p:txBody>
      </p:sp>
      <p:sp>
        <p:nvSpPr>
          <p:cNvPr id="11" name="CuadroTexto 10">
            <a:extLst>
              <a:ext uri="{FF2B5EF4-FFF2-40B4-BE49-F238E27FC236}">
                <a16:creationId xmlns:a16="http://schemas.microsoft.com/office/drawing/2014/main" id="{41848C3B-22BF-4113-5EF4-B92614B8D251}"/>
              </a:ext>
            </a:extLst>
          </p:cNvPr>
          <p:cNvSpPr txBox="1"/>
          <p:nvPr/>
        </p:nvSpPr>
        <p:spPr>
          <a:xfrm>
            <a:off x="137651" y="995026"/>
            <a:ext cx="6774426" cy="5078313"/>
          </a:xfrm>
          <a:prstGeom prst="rect">
            <a:avLst/>
          </a:prstGeom>
          <a:noFill/>
        </p:spPr>
        <p:txBody>
          <a:bodyPr wrap="square">
            <a:spAutoFit/>
          </a:bodyPr>
          <a:lstStyle/>
          <a:p>
            <a:r>
              <a:rPr lang="es-MX" b="1" dirty="0"/>
              <a:t>¿Que es una tarjeta de rol de usuario?</a:t>
            </a:r>
          </a:p>
          <a:p>
            <a:endParaRPr lang="es-MX" dirty="0"/>
          </a:p>
          <a:p>
            <a:r>
              <a:rPr lang="es-MX" dirty="0"/>
              <a:t>Es una tarjetita al estilo de la </a:t>
            </a:r>
            <a:r>
              <a:rPr lang="es-MX" dirty="0" err="1"/>
              <a:t>user</a:t>
            </a:r>
            <a:r>
              <a:rPr lang="es-MX" dirty="0"/>
              <a:t> </a:t>
            </a:r>
            <a:r>
              <a:rPr lang="es-MX" dirty="0" err="1"/>
              <a:t>storie</a:t>
            </a:r>
            <a:r>
              <a:rPr lang="es-MX" dirty="0"/>
              <a:t> donde se anotan las características en general que va a tener el usuario. </a:t>
            </a:r>
          </a:p>
          <a:p>
            <a:endParaRPr lang="es-MX" dirty="0"/>
          </a:p>
          <a:p>
            <a:endParaRPr lang="es-MX" dirty="0"/>
          </a:p>
          <a:p>
            <a:r>
              <a:rPr lang="es-MX" b="1" dirty="0"/>
              <a:t>¿Qué es una persona?</a:t>
            </a:r>
          </a:p>
          <a:p>
            <a:endParaRPr lang="es-MX" dirty="0"/>
          </a:p>
          <a:p>
            <a:r>
              <a:rPr lang="es-MX" dirty="0"/>
              <a:t>Es una técnica similar pero mas especifica haciendo referencia a una persona particular.</a:t>
            </a:r>
          </a:p>
          <a:p>
            <a:endParaRPr lang="es-MX" dirty="0"/>
          </a:p>
          <a:p>
            <a:endParaRPr lang="es-MX" dirty="0"/>
          </a:p>
          <a:p>
            <a:r>
              <a:rPr lang="es-MX" b="1" dirty="0"/>
              <a:t>¿Qué es personajes extremos?</a:t>
            </a:r>
          </a:p>
          <a:p>
            <a:endParaRPr lang="es-MX" b="1" dirty="0"/>
          </a:p>
          <a:p>
            <a:r>
              <a:rPr lang="es-MX" dirty="0"/>
              <a:t>Otra técnica donde se busca diseñar productos o funcionalidades pensando en usuarios con necesidades o comportamientos extremos. Este enfoque forzado revela requisitos y desafíos que los usuarios promedio no harían evidentes.</a:t>
            </a:r>
            <a:endParaRPr lang="es-AR" dirty="0"/>
          </a:p>
        </p:txBody>
      </p:sp>
      <p:pic>
        <p:nvPicPr>
          <p:cNvPr id="3" name="Imagen 2">
            <a:extLst>
              <a:ext uri="{FF2B5EF4-FFF2-40B4-BE49-F238E27FC236}">
                <a16:creationId xmlns:a16="http://schemas.microsoft.com/office/drawing/2014/main" id="{B107EBB8-09A7-94A2-7036-22DC18157F55}"/>
              </a:ext>
            </a:extLst>
          </p:cNvPr>
          <p:cNvPicPr>
            <a:picLocks noChangeAspect="1"/>
          </p:cNvPicPr>
          <p:nvPr/>
        </p:nvPicPr>
        <p:blipFill>
          <a:blip r:embed="rId2"/>
          <a:stretch>
            <a:fillRect/>
          </a:stretch>
        </p:blipFill>
        <p:spPr>
          <a:xfrm>
            <a:off x="6525888" y="921171"/>
            <a:ext cx="4623894" cy="1862924"/>
          </a:xfrm>
          <a:prstGeom prst="rect">
            <a:avLst/>
          </a:prstGeom>
        </p:spPr>
      </p:pic>
      <p:pic>
        <p:nvPicPr>
          <p:cNvPr id="6" name="Imagen 5">
            <a:extLst>
              <a:ext uri="{FF2B5EF4-FFF2-40B4-BE49-F238E27FC236}">
                <a16:creationId xmlns:a16="http://schemas.microsoft.com/office/drawing/2014/main" id="{C87AC4E4-813E-F54E-C7DD-525E4D762B01}"/>
              </a:ext>
            </a:extLst>
          </p:cNvPr>
          <p:cNvPicPr>
            <a:picLocks noChangeAspect="1"/>
          </p:cNvPicPr>
          <p:nvPr/>
        </p:nvPicPr>
        <p:blipFill>
          <a:blip r:embed="rId3"/>
          <a:stretch>
            <a:fillRect/>
          </a:stretch>
        </p:blipFill>
        <p:spPr>
          <a:xfrm>
            <a:off x="6912077" y="2963093"/>
            <a:ext cx="2646701" cy="2359277"/>
          </a:xfrm>
          <a:prstGeom prst="rect">
            <a:avLst/>
          </a:prstGeom>
        </p:spPr>
      </p:pic>
      <p:pic>
        <p:nvPicPr>
          <p:cNvPr id="8" name="Imagen 7">
            <a:extLst>
              <a:ext uri="{FF2B5EF4-FFF2-40B4-BE49-F238E27FC236}">
                <a16:creationId xmlns:a16="http://schemas.microsoft.com/office/drawing/2014/main" id="{B7522836-7158-5E2A-3876-916976B22744}"/>
              </a:ext>
            </a:extLst>
          </p:cNvPr>
          <p:cNvPicPr>
            <a:picLocks noChangeAspect="1"/>
          </p:cNvPicPr>
          <p:nvPr/>
        </p:nvPicPr>
        <p:blipFill>
          <a:blip r:embed="rId4"/>
          <a:stretch>
            <a:fillRect/>
          </a:stretch>
        </p:blipFill>
        <p:spPr>
          <a:xfrm>
            <a:off x="9146305" y="4904892"/>
            <a:ext cx="2770392" cy="1862925"/>
          </a:xfrm>
          <a:prstGeom prst="rect">
            <a:avLst/>
          </a:prstGeom>
        </p:spPr>
      </p:pic>
    </p:spTree>
    <p:extLst>
      <p:ext uri="{BB962C8B-B14F-4D97-AF65-F5344CB8AC3E}">
        <p14:creationId xmlns:p14="http://schemas.microsoft.com/office/powerpoint/2010/main" val="265679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32B62-FD9C-8BDE-B634-B92C13994231}"/>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EEAF3AF-073C-074D-AB8E-6E129157882B}"/>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USUARIOS REPRESENTANTES: PROXIES</a:t>
            </a:r>
            <a:endParaRPr lang="es-AR" dirty="0"/>
          </a:p>
        </p:txBody>
      </p:sp>
      <p:sp>
        <p:nvSpPr>
          <p:cNvPr id="11" name="CuadroTexto 10">
            <a:extLst>
              <a:ext uri="{FF2B5EF4-FFF2-40B4-BE49-F238E27FC236}">
                <a16:creationId xmlns:a16="http://schemas.microsoft.com/office/drawing/2014/main" id="{5BF3D4A8-48FB-D032-9E8D-BF39E074ABF9}"/>
              </a:ext>
            </a:extLst>
          </p:cNvPr>
          <p:cNvSpPr txBox="1"/>
          <p:nvPr/>
        </p:nvSpPr>
        <p:spPr>
          <a:xfrm>
            <a:off x="137651" y="995026"/>
            <a:ext cx="11257936" cy="1754326"/>
          </a:xfrm>
          <a:prstGeom prst="rect">
            <a:avLst/>
          </a:prstGeom>
          <a:noFill/>
        </p:spPr>
        <p:txBody>
          <a:bodyPr wrap="square">
            <a:spAutoFit/>
          </a:bodyPr>
          <a:lstStyle/>
          <a:p>
            <a:r>
              <a:rPr lang="es-MX" b="1" dirty="0"/>
              <a:t>¿Qué son los usuarios representantes?</a:t>
            </a:r>
          </a:p>
          <a:p>
            <a:endParaRPr lang="es-MX" dirty="0"/>
          </a:p>
          <a:p>
            <a:r>
              <a:rPr lang="es-MX" dirty="0"/>
              <a:t>Personas que actúan como sustitutos o intermediarios de los usuarios finales reales de un producto o sistema. Sin embargo </a:t>
            </a:r>
            <a:r>
              <a:rPr lang="es-MX" b="1" dirty="0"/>
              <a:t>no son ideales como los usuarios verdaderos, </a:t>
            </a:r>
            <a:r>
              <a:rPr lang="es-MX" dirty="0"/>
              <a:t>si bien estos pueden ofrecer una perspectiva valiosa nunca reemplazan el conocimiento y retroalimentación directa de los usuarios que realmente interactuarán con el producto</a:t>
            </a:r>
            <a:endParaRPr lang="es-MX" dirty="0">
              <a:effectLst/>
            </a:endParaRPr>
          </a:p>
        </p:txBody>
      </p:sp>
      <p:pic>
        <p:nvPicPr>
          <p:cNvPr id="5" name="Imagen 4">
            <a:extLst>
              <a:ext uri="{FF2B5EF4-FFF2-40B4-BE49-F238E27FC236}">
                <a16:creationId xmlns:a16="http://schemas.microsoft.com/office/drawing/2014/main" id="{3DC6B77B-FA58-6437-912F-4419EB46FD40}"/>
              </a:ext>
            </a:extLst>
          </p:cNvPr>
          <p:cNvPicPr>
            <a:picLocks noChangeAspect="1"/>
          </p:cNvPicPr>
          <p:nvPr/>
        </p:nvPicPr>
        <p:blipFill>
          <a:blip r:embed="rId2"/>
          <a:stretch>
            <a:fillRect/>
          </a:stretch>
        </p:blipFill>
        <p:spPr>
          <a:xfrm>
            <a:off x="137651" y="2981439"/>
            <a:ext cx="6154009" cy="3591426"/>
          </a:xfrm>
          <a:prstGeom prst="rect">
            <a:avLst/>
          </a:prstGeom>
        </p:spPr>
      </p:pic>
    </p:spTree>
    <p:extLst>
      <p:ext uri="{BB962C8B-B14F-4D97-AF65-F5344CB8AC3E}">
        <p14:creationId xmlns:p14="http://schemas.microsoft.com/office/powerpoint/2010/main" val="3917206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237CD-6370-A9DA-69CD-B1068336C1A0}"/>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380A9F2F-FA33-AA05-5082-6F614B573E22}"/>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NIVELES DE ABSTRACCIÓN: EPICAS, US Y THEMES</a:t>
            </a:r>
            <a:endParaRPr lang="es-AR" dirty="0"/>
          </a:p>
        </p:txBody>
      </p:sp>
      <p:sp>
        <p:nvSpPr>
          <p:cNvPr id="11" name="CuadroTexto 10">
            <a:extLst>
              <a:ext uri="{FF2B5EF4-FFF2-40B4-BE49-F238E27FC236}">
                <a16:creationId xmlns:a16="http://schemas.microsoft.com/office/drawing/2014/main" id="{BD74F230-5F4E-B948-5EBE-D6B2E18CA305}"/>
              </a:ext>
            </a:extLst>
          </p:cNvPr>
          <p:cNvSpPr txBox="1"/>
          <p:nvPr/>
        </p:nvSpPr>
        <p:spPr>
          <a:xfrm>
            <a:off x="137651" y="995026"/>
            <a:ext cx="6990736" cy="3139321"/>
          </a:xfrm>
          <a:prstGeom prst="rect">
            <a:avLst/>
          </a:prstGeom>
          <a:noFill/>
        </p:spPr>
        <p:txBody>
          <a:bodyPr wrap="square">
            <a:spAutoFit/>
          </a:bodyPr>
          <a:lstStyle/>
          <a:p>
            <a:pPr marL="342900" indent="-342900">
              <a:buAutoNum type="arabicPeriod"/>
            </a:pPr>
            <a:r>
              <a:rPr lang="es-MX" b="1" dirty="0"/>
              <a:t>User Story : </a:t>
            </a:r>
            <a:r>
              <a:rPr lang="es-MX" dirty="0"/>
              <a:t>Es la unidad más pequeña. Se enfoca en lo que el usuario necesita que el sistema haga, sin entrar en detalles técnicos</a:t>
            </a:r>
          </a:p>
          <a:p>
            <a:pPr marL="342900" indent="-342900">
              <a:buAutoNum type="arabicPeriod"/>
            </a:pPr>
            <a:endParaRPr lang="es-MX" b="1" dirty="0"/>
          </a:p>
          <a:p>
            <a:pPr marL="342900" indent="-342900">
              <a:buAutoNum type="arabicPeriod"/>
            </a:pPr>
            <a:r>
              <a:rPr lang="es-MX" b="1" dirty="0" err="1"/>
              <a:t>Epic</a:t>
            </a:r>
            <a:r>
              <a:rPr lang="es-MX" b="1" dirty="0"/>
              <a:t> (Épica): </a:t>
            </a:r>
            <a:r>
              <a:rPr lang="es-MX" dirty="0"/>
              <a:t>Es una historia de usuario demasiado grande o compleja como para ser implementada en una sola iteración. Por eso, se divide en historias de usuario más pequeñas durante el refinamiento del backlog.</a:t>
            </a:r>
          </a:p>
          <a:p>
            <a:pPr marL="342900" indent="-342900">
              <a:buAutoNum type="arabicPeriod"/>
            </a:pPr>
            <a:endParaRPr lang="es-MX" b="1" dirty="0"/>
          </a:p>
          <a:p>
            <a:pPr marL="342900" indent="-342900">
              <a:buAutoNum type="arabicPeriod"/>
            </a:pPr>
            <a:r>
              <a:rPr lang="es-MX" b="1" dirty="0" err="1"/>
              <a:t>Theme</a:t>
            </a:r>
            <a:r>
              <a:rPr lang="es-MX" b="1" dirty="0"/>
              <a:t>: </a:t>
            </a:r>
            <a:r>
              <a:rPr lang="es-MX" dirty="0"/>
              <a:t>Es un conjunto de historias de usuario relacionadas que abordan un área funcional o necesidad común. </a:t>
            </a:r>
          </a:p>
        </p:txBody>
      </p:sp>
      <p:pic>
        <p:nvPicPr>
          <p:cNvPr id="3" name="Imagen 2">
            <a:extLst>
              <a:ext uri="{FF2B5EF4-FFF2-40B4-BE49-F238E27FC236}">
                <a16:creationId xmlns:a16="http://schemas.microsoft.com/office/drawing/2014/main" id="{0905B7A2-467C-74D8-C576-89C89DFB2386}"/>
              </a:ext>
            </a:extLst>
          </p:cNvPr>
          <p:cNvPicPr>
            <a:picLocks noChangeAspect="1"/>
          </p:cNvPicPr>
          <p:nvPr/>
        </p:nvPicPr>
        <p:blipFill>
          <a:blip r:embed="rId2"/>
          <a:stretch>
            <a:fillRect/>
          </a:stretch>
        </p:blipFill>
        <p:spPr>
          <a:xfrm>
            <a:off x="7247835" y="995026"/>
            <a:ext cx="4944165" cy="3686689"/>
          </a:xfrm>
          <a:prstGeom prst="rect">
            <a:avLst/>
          </a:prstGeom>
        </p:spPr>
      </p:pic>
    </p:spTree>
    <p:extLst>
      <p:ext uri="{BB962C8B-B14F-4D97-AF65-F5344CB8AC3E}">
        <p14:creationId xmlns:p14="http://schemas.microsoft.com/office/powerpoint/2010/main" val="1196631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0F72-94E4-CD91-A4D3-B6A75DE6902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73E147E-FEC4-C7EE-4B28-CD8E1A576A9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FLUJO GENERAL</a:t>
            </a:r>
            <a:endParaRPr lang="es-AR" dirty="0"/>
          </a:p>
        </p:txBody>
      </p:sp>
      <p:sp>
        <p:nvSpPr>
          <p:cNvPr id="5" name="CuadroTexto 4">
            <a:extLst>
              <a:ext uri="{FF2B5EF4-FFF2-40B4-BE49-F238E27FC236}">
                <a16:creationId xmlns:a16="http://schemas.microsoft.com/office/drawing/2014/main" id="{DFB7C600-4D1C-14A0-9193-E8A7E75F46AA}"/>
              </a:ext>
            </a:extLst>
          </p:cNvPr>
          <p:cNvSpPr txBox="1"/>
          <p:nvPr/>
        </p:nvSpPr>
        <p:spPr>
          <a:xfrm>
            <a:off x="245806" y="1039444"/>
            <a:ext cx="5594556" cy="5632311"/>
          </a:xfrm>
          <a:prstGeom prst="rect">
            <a:avLst/>
          </a:prstGeom>
          <a:noFill/>
        </p:spPr>
        <p:txBody>
          <a:bodyPr wrap="square">
            <a:spAutoFit/>
          </a:bodyPr>
          <a:lstStyle/>
          <a:p>
            <a:pPr>
              <a:buFont typeface="+mj-lt"/>
              <a:buAutoNum type="arabicPeriod"/>
            </a:pPr>
            <a:r>
              <a:rPr lang="es-MX" b="1" dirty="0"/>
              <a:t> Necesidad / Problema / Idea: </a:t>
            </a:r>
            <a:r>
              <a:rPr lang="es-MX" dirty="0"/>
              <a:t>Todo comienza con una necesidad, problema identificado o idea.</a:t>
            </a:r>
          </a:p>
          <a:p>
            <a:pPr>
              <a:buFont typeface="+mj-lt"/>
              <a:buAutoNum type="arabicPeriod"/>
            </a:pPr>
            <a:endParaRPr lang="es-MX" b="1" dirty="0"/>
          </a:p>
          <a:p>
            <a:pPr>
              <a:buFont typeface="+mj-lt"/>
              <a:buAutoNum type="arabicPeriod"/>
            </a:pPr>
            <a:r>
              <a:rPr lang="es-MX" b="1" dirty="0"/>
              <a:t> Objetivos: </a:t>
            </a:r>
            <a:r>
              <a:rPr lang="es-MX" dirty="0"/>
              <a:t>Esas necesidades se traducen en grandes objetivos.</a:t>
            </a:r>
          </a:p>
          <a:p>
            <a:pPr>
              <a:buFont typeface="+mj-lt"/>
              <a:buAutoNum type="arabicPeriod"/>
            </a:pPr>
            <a:endParaRPr lang="es-MX" b="1" dirty="0"/>
          </a:p>
          <a:p>
            <a:pPr>
              <a:buFont typeface="+mj-lt"/>
              <a:buAutoNum type="arabicPeriod"/>
            </a:pPr>
            <a:r>
              <a:rPr lang="es-MX" b="1" dirty="0"/>
              <a:t> Cambios en el negocio / Impacto en el cliente / Ideas de software: </a:t>
            </a:r>
            <a:r>
              <a:rPr lang="es-MX" dirty="0"/>
              <a:t>Aquí se empieza a descomponer y entender cómo esos objetivos afectan a los usuarios, al negocio. Se identifican mejoras, funcionalidades o adaptaciones.</a:t>
            </a:r>
          </a:p>
          <a:p>
            <a:pPr>
              <a:buFont typeface="+mj-lt"/>
              <a:buAutoNum type="arabicPeriod"/>
            </a:pPr>
            <a:endParaRPr lang="es-MX" b="1" dirty="0"/>
          </a:p>
          <a:p>
            <a:pPr>
              <a:buFont typeface="+mj-lt"/>
              <a:buAutoNum type="arabicPeriod"/>
            </a:pPr>
            <a:r>
              <a:rPr lang="es-MX" b="1" dirty="0"/>
              <a:t> Épicas: </a:t>
            </a:r>
            <a:r>
              <a:rPr lang="es-MX" dirty="0"/>
              <a:t>Los objetivos se transforman en </a:t>
            </a:r>
            <a:r>
              <a:rPr lang="es-MX" b="1" dirty="0"/>
              <a:t>épicas.</a:t>
            </a:r>
          </a:p>
          <a:p>
            <a:pPr>
              <a:buFont typeface="+mj-lt"/>
              <a:buAutoNum type="arabicPeriod"/>
            </a:pPr>
            <a:endParaRPr lang="es-MX" b="1" dirty="0"/>
          </a:p>
          <a:p>
            <a:pPr>
              <a:buFont typeface="+mj-lt"/>
              <a:buAutoNum type="arabicPeriod"/>
            </a:pPr>
            <a:r>
              <a:rPr lang="es-MX" b="1" dirty="0"/>
              <a:t> Historias de Usuario: </a:t>
            </a:r>
            <a:r>
              <a:rPr lang="es-MX" dirty="0"/>
              <a:t>Las épicas se refinan</a:t>
            </a:r>
          </a:p>
          <a:p>
            <a:pPr>
              <a:buFont typeface="+mj-lt"/>
              <a:buAutoNum type="arabicPeriod"/>
            </a:pPr>
            <a:endParaRPr lang="es-MX" b="1" dirty="0"/>
          </a:p>
          <a:p>
            <a:pPr>
              <a:buFont typeface="+mj-lt"/>
              <a:buAutoNum type="arabicPeriod"/>
            </a:pPr>
            <a:r>
              <a:rPr lang="es-MX" b="1" dirty="0"/>
              <a:t> Detalles de implementación y especificaciones:</a:t>
            </a:r>
            <a:br>
              <a:rPr lang="es-MX" dirty="0"/>
            </a:br>
            <a:r>
              <a:rPr lang="es-MX" dirty="0"/>
              <a:t>Las historias se acompañan de detalles técnicos, criterios de aceptación y otros aspectos necesarios para implementarlas efectivamente. </a:t>
            </a:r>
          </a:p>
        </p:txBody>
      </p:sp>
      <p:pic>
        <p:nvPicPr>
          <p:cNvPr id="7" name="Imagen 6">
            <a:extLst>
              <a:ext uri="{FF2B5EF4-FFF2-40B4-BE49-F238E27FC236}">
                <a16:creationId xmlns:a16="http://schemas.microsoft.com/office/drawing/2014/main" id="{F30E4244-10D8-2C58-A0C8-96E9456CF02E}"/>
              </a:ext>
            </a:extLst>
          </p:cNvPr>
          <p:cNvPicPr>
            <a:picLocks noChangeAspect="1"/>
          </p:cNvPicPr>
          <p:nvPr/>
        </p:nvPicPr>
        <p:blipFill>
          <a:blip r:embed="rId2"/>
          <a:srcRect l="2013"/>
          <a:stretch>
            <a:fillRect/>
          </a:stretch>
        </p:blipFill>
        <p:spPr>
          <a:xfrm>
            <a:off x="5761704" y="1843927"/>
            <a:ext cx="6430296" cy="3610358"/>
          </a:xfrm>
          <a:prstGeom prst="rect">
            <a:avLst/>
          </a:prstGeom>
        </p:spPr>
      </p:pic>
    </p:spTree>
    <p:extLst>
      <p:ext uri="{BB962C8B-B14F-4D97-AF65-F5344CB8AC3E}">
        <p14:creationId xmlns:p14="http://schemas.microsoft.com/office/powerpoint/2010/main" val="1152827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AD0CF-0CD8-145A-C738-7830A55F7F2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1DA8013-1907-FCD0-B4BE-423BAD58B0A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SPIKES</a:t>
            </a:r>
            <a:endParaRPr lang="es-AR" dirty="0"/>
          </a:p>
        </p:txBody>
      </p:sp>
      <p:sp>
        <p:nvSpPr>
          <p:cNvPr id="5" name="CuadroTexto 4">
            <a:extLst>
              <a:ext uri="{FF2B5EF4-FFF2-40B4-BE49-F238E27FC236}">
                <a16:creationId xmlns:a16="http://schemas.microsoft.com/office/drawing/2014/main" id="{0E1E778D-8ACB-08A6-5A7D-F481B896DEEC}"/>
              </a:ext>
            </a:extLst>
          </p:cNvPr>
          <p:cNvSpPr txBox="1"/>
          <p:nvPr/>
        </p:nvSpPr>
        <p:spPr>
          <a:xfrm>
            <a:off x="245805" y="1039444"/>
            <a:ext cx="10550013" cy="4524315"/>
          </a:xfrm>
          <a:prstGeom prst="rect">
            <a:avLst/>
          </a:prstGeom>
          <a:noFill/>
        </p:spPr>
        <p:txBody>
          <a:bodyPr wrap="square">
            <a:spAutoFit/>
          </a:bodyPr>
          <a:lstStyle/>
          <a:p>
            <a:r>
              <a:rPr lang="es-MX" b="1" dirty="0"/>
              <a:t>¿Qué son las SPIKES?</a:t>
            </a:r>
          </a:p>
          <a:p>
            <a:endParaRPr lang="es-MX" b="1" dirty="0"/>
          </a:p>
          <a:p>
            <a:r>
              <a:rPr lang="es-MX" dirty="0"/>
              <a:t>Un tipo especial de historias de usuario usado para quitar el riesgo e incertidumbre de una US u otra faceta del proyecto, </a:t>
            </a:r>
            <a:r>
              <a:rPr lang="es-AR" dirty="0"/>
              <a:t>su objetivo principal es explorar, investigar o experimentar para adquirir la información necesaria que permita tomar decisiones informadas, </a:t>
            </a:r>
            <a:r>
              <a:rPr lang="es-MX" dirty="0"/>
              <a:t>se usan:</a:t>
            </a:r>
          </a:p>
          <a:p>
            <a:endParaRPr lang="es-MX" dirty="0"/>
          </a:p>
          <a:p>
            <a:pPr marL="342900" indent="-342900">
              <a:buFont typeface="+mj-lt"/>
              <a:buAutoNum type="arabicPeriod"/>
            </a:pPr>
            <a:r>
              <a:rPr lang="es-MX" dirty="0"/>
              <a:t>Como inversión inicial para que el equipo adquiera conocimientos básicos sobre tecnologías o dominio nuevos</a:t>
            </a:r>
          </a:p>
          <a:p>
            <a:pPr marL="342900" indent="-342900">
              <a:buFont typeface="+mj-lt"/>
              <a:buAutoNum type="arabicPeriod"/>
            </a:pPr>
            <a:endParaRPr lang="es-MX" dirty="0"/>
          </a:p>
          <a:p>
            <a:pPr marL="342900" indent="-342900">
              <a:buFont typeface="+mj-lt"/>
              <a:buAutoNum type="arabicPeriod"/>
            </a:pPr>
            <a:r>
              <a:rPr lang="es-MX" dirty="0"/>
              <a:t>Para analizar un comportamiento de una historia compleja y dividirla en piezas mas manejables.</a:t>
            </a:r>
          </a:p>
          <a:p>
            <a:pPr marL="342900" indent="-342900">
              <a:buFont typeface="+mj-lt"/>
              <a:buAutoNum type="arabicPeriod"/>
            </a:pPr>
            <a:endParaRPr lang="es-MX" dirty="0"/>
          </a:p>
          <a:p>
            <a:pPr marL="342900" indent="-342900">
              <a:buFont typeface="+mj-lt"/>
              <a:buAutoNum type="arabicPeriod"/>
            </a:pPr>
            <a:r>
              <a:rPr lang="es-MX" dirty="0"/>
              <a:t>Para ganar confianza frente a riesgos tecnológicos, investigando o prototipando para ganar confianza técnica antes de comprometerse</a:t>
            </a:r>
          </a:p>
          <a:p>
            <a:pPr marL="342900" indent="-342900">
              <a:buFont typeface="+mj-lt"/>
              <a:buAutoNum type="arabicPeriod"/>
            </a:pPr>
            <a:endParaRPr lang="es-MX" dirty="0"/>
          </a:p>
          <a:p>
            <a:pPr marL="342900" indent="-342900">
              <a:buFont typeface="+mj-lt"/>
              <a:buAutoNum type="arabicPeriod"/>
            </a:pPr>
            <a:r>
              <a:rPr lang="es-MX" dirty="0"/>
              <a:t>Para clarificar sobre riesgos funcionales cuando no está claro cómo debe interactuar el sistema con el usuario para lograr un beneficio deseado.</a:t>
            </a:r>
          </a:p>
        </p:txBody>
      </p:sp>
    </p:spTree>
    <p:extLst>
      <p:ext uri="{BB962C8B-B14F-4D97-AF65-F5344CB8AC3E}">
        <p14:creationId xmlns:p14="http://schemas.microsoft.com/office/powerpoint/2010/main" val="3663354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CC81-EBED-66DB-B8D7-CEFF40F45ACD}"/>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0C5928D6-71D8-E251-B7E4-CB30F4031FE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SPIKES: TECNICAS VS FUNCIONALES</a:t>
            </a:r>
            <a:endParaRPr lang="es-AR" dirty="0"/>
          </a:p>
        </p:txBody>
      </p:sp>
      <p:sp>
        <p:nvSpPr>
          <p:cNvPr id="5" name="CuadroTexto 4">
            <a:extLst>
              <a:ext uri="{FF2B5EF4-FFF2-40B4-BE49-F238E27FC236}">
                <a16:creationId xmlns:a16="http://schemas.microsoft.com/office/drawing/2014/main" id="{5D31BA4E-E4CF-D069-6B2C-05EB73F08924}"/>
              </a:ext>
            </a:extLst>
          </p:cNvPr>
          <p:cNvSpPr txBox="1"/>
          <p:nvPr/>
        </p:nvSpPr>
        <p:spPr>
          <a:xfrm>
            <a:off x="245805" y="1039444"/>
            <a:ext cx="10550013" cy="4801314"/>
          </a:xfrm>
          <a:prstGeom prst="rect">
            <a:avLst/>
          </a:prstGeom>
          <a:noFill/>
        </p:spPr>
        <p:txBody>
          <a:bodyPr wrap="square">
            <a:spAutoFit/>
          </a:bodyPr>
          <a:lstStyle/>
          <a:p>
            <a:r>
              <a:rPr lang="es-MX" b="1" dirty="0"/>
              <a:t>Spikes </a:t>
            </a:r>
            <a:r>
              <a:rPr lang="es-MX" b="1" dirty="0" err="1"/>
              <a:t>Tecnicas</a:t>
            </a:r>
            <a:r>
              <a:rPr lang="es-MX" b="1" dirty="0"/>
              <a:t>: </a:t>
            </a:r>
            <a:r>
              <a:rPr lang="es-MX" dirty="0"/>
              <a:t>Se usan para investigar enfoques técnicos dentro del dominio de la solución, son útiles en cualquier situación donde el equipo necesite una comprensión más precisa antes de comprometerse a desarrollar una nueva funcionalidad en un plazo determinado. Por ejemplo:</a:t>
            </a:r>
          </a:p>
          <a:p>
            <a:endParaRPr lang="es-MX" dirty="0"/>
          </a:p>
          <a:p>
            <a:pPr marL="285750" indent="-285750">
              <a:buFont typeface="Arial" panose="020B0604020202020204" pitchFamily="34" charset="0"/>
              <a:buChar char="•"/>
            </a:pPr>
            <a:r>
              <a:rPr lang="es-MX" dirty="0"/>
              <a:t>Evaluar el rendimiento potencial.</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Tomar decisiones sobre desarrollar internamente o comprar una solución.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Evaluar la viabilidad de implementar cierta tecnología.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solidFill>
                  <a:srgbClr val="FF0000"/>
                </a:solidFill>
              </a:rPr>
              <a:t>Investigar si una nueva base de datos NoSQL soporta el volumen de consultas esperado.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b="1" dirty="0"/>
          </a:p>
          <a:p>
            <a:r>
              <a:rPr lang="es-MX" b="1" dirty="0"/>
              <a:t>Spikes Funcionales: </a:t>
            </a:r>
            <a:r>
              <a:rPr lang="es-MX" dirty="0"/>
              <a:t>Se usan cuando existe incertidumbre sobre cómo interactuará el usuario con el sistema, generalmente se abordan mejor mediante prototipos que permitan obtener retroalimentación directa de los usuarios. </a:t>
            </a:r>
            <a:r>
              <a:rPr lang="es-MX" dirty="0">
                <a:solidFill>
                  <a:srgbClr val="FF0000"/>
                </a:solidFill>
              </a:rPr>
              <a:t>Por ejemplo: Prototipar una nueva pantalla de registro para evaluar si los usuarios entienden el flujo.</a:t>
            </a:r>
          </a:p>
        </p:txBody>
      </p:sp>
    </p:spTree>
    <p:extLst>
      <p:ext uri="{BB962C8B-B14F-4D97-AF65-F5344CB8AC3E}">
        <p14:creationId xmlns:p14="http://schemas.microsoft.com/office/powerpoint/2010/main" val="62614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280A6-A923-B1E5-92F5-185EBEAF6B99}"/>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3B0D818-C796-13A8-DE9F-FB9D4FABE4E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PATRON DE CONOCIMIENTO EN PROCESOS EMPIRICOS</a:t>
            </a:r>
            <a:endParaRPr lang="es-AR" dirty="0"/>
          </a:p>
        </p:txBody>
      </p:sp>
      <p:sp>
        <p:nvSpPr>
          <p:cNvPr id="3" name="CuadroTexto 2">
            <a:extLst>
              <a:ext uri="{FF2B5EF4-FFF2-40B4-BE49-F238E27FC236}">
                <a16:creationId xmlns:a16="http://schemas.microsoft.com/office/drawing/2014/main" id="{F5462AC3-F15B-C68B-15BA-F06B7BFD60F9}"/>
              </a:ext>
            </a:extLst>
          </p:cNvPr>
          <p:cNvSpPr txBox="1"/>
          <p:nvPr/>
        </p:nvSpPr>
        <p:spPr>
          <a:xfrm>
            <a:off x="521110" y="4379959"/>
            <a:ext cx="10009238" cy="2031325"/>
          </a:xfrm>
          <a:prstGeom prst="rect">
            <a:avLst/>
          </a:prstGeom>
          <a:noFill/>
        </p:spPr>
        <p:txBody>
          <a:bodyPr wrap="square">
            <a:spAutoFit/>
          </a:bodyPr>
          <a:lstStyle/>
          <a:p>
            <a:r>
              <a:rPr lang="es-MX" dirty="0"/>
              <a:t>El hecho de comenzar algo es la acción de asumir, luego se construye y se muestra para obtener la retroalimentación e información para revisar lo necesario y finalmente adaptar lo que se debe mejorar o corregir. Luego el ciclo vuelve a empezar.</a:t>
            </a:r>
          </a:p>
          <a:p>
            <a:endParaRPr lang="es-MX" dirty="0"/>
          </a:p>
          <a:p>
            <a:r>
              <a:rPr lang="es-MX" dirty="0"/>
              <a:t>La transparencia permite transformar el conocimiento implícito (conocimiento individual) en conocimiento explícito (conocimiento que se pueda transmitir). El conocimiento explícito es conocimiento del equipo que luego es de la organización.</a:t>
            </a:r>
            <a:endParaRPr lang="es-AR" dirty="0"/>
          </a:p>
        </p:txBody>
      </p:sp>
      <p:pic>
        <p:nvPicPr>
          <p:cNvPr id="5" name="Imagen 4">
            <a:extLst>
              <a:ext uri="{FF2B5EF4-FFF2-40B4-BE49-F238E27FC236}">
                <a16:creationId xmlns:a16="http://schemas.microsoft.com/office/drawing/2014/main" id="{7D04DCC0-D052-057E-F089-5B1CFD233C5F}"/>
              </a:ext>
            </a:extLst>
          </p:cNvPr>
          <p:cNvPicPr>
            <a:picLocks noChangeAspect="1"/>
          </p:cNvPicPr>
          <p:nvPr/>
        </p:nvPicPr>
        <p:blipFill>
          <a:blip r:embed="rId2"/>
          <a:stretch>
            <a:fillRect/>
          </a:stretch>
        </p:blipFill>
        <p:spPr>
          <a:xfrm>
            <a:off x="366032" y="1050825"/>
            <a:ext cx="7428710" cy="3032397"/>
          </a:xfrm>
          <a:prstGeom prst="rect">
            <a:avLst/>
          </a:prstGeom>
        </p:spPr>
      </p:pic>
      <p:pic>
        <p:nvPicPr>
          <p:cNvPr id="7" name="Imagen 6">
            <a:extLst>
              <a:ext uri="{FF2B5EF4-FFF2-40B4-BE49-F238E27FC236}">
                <a16:creationId xmlns:a16="http://schemas.microsoft.com/office/drawing/2014/main" id="{F46FE576-4D28-A45F-5952-CD70FD53DFD6}"/>
              </a:ext>
            </a:extLst>
          </p:cNvPr>
          <p:cNvPicPr>
            <a:picLocks noChangeAspect="1"/>
          </p:cNvPicPr>
          <p:nvPr/>
        </p:nvPicPr>
        <p:blipFill>
          <a:blip r:embed="rId3"/>
          <a:stretch>
            <a:fillRect/>
          </a:stretch>
        </p:blipFill>
        <p:spPr>
          <a:xfrm>
            <a:off x="7695573" y="1565436"/>
            <a:ext cx="3876995" cy="2299912"/>
          </a:xfrm>
          <a:prstGeom prst="rect">
            <a:avLst/>
          </a:prstGeom>
        </p:spPr>
      </p:pic>
    </p:spTree>
    <p:extLst>
      <p:ext uri="{BB962C8B-B14F-4D97-AF65-F5344CB8AC3E}">
        <p14:creationId xmlns:p14="http://schemas.microsoft.com/office/powerpoint/2010/main" val="3452107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E5586-599B-646D-D6F1-DD31A588D6E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92E32FF-48E4-8341-CB90-BFF733EE5CC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LINEAMIENTOS DE SPIKES</a:t>
            </a:r>
            <a:endParaRPr lang="es-AR" dirty="0"/>
          </a:p>
        </p:txBody>
      </p:sp>
      <p:sp>
        <p:nvSpPr>
          <p:cNvPr id="5" name="CuadroTexto 4">
            <a:extLst>
              <a:ext uri="{FF2B5EF4-FFF2-40B4-BE49-F238E27FC236}">
                <a16:creationId xmlns:a16="http://schemas.microsoft.com/office/drawing/2014/main" id="{975495E7-BAC5-36EA-3A6D-683F417ED4D0}"/>
              </a:ext>
            </a:extLst>
          </p:cNvPr>
          <p:cNvSpPr txBox="1"/>
          <p:nvPr/>
        </p:nvSpPr>
        <p:spPr>
          <a:xfrm>
            <a:off x="226141" y="940554"/>
            <a:ext cx="10550013" cy="5355312"/>
          </a:xfrm>
          <a:prstGeom prst="rect">
            <a:avLst/>
          </a:prstGeom>
          <a:noFill/>
        </p:spPr>
        <p:txBody>
          <a:bodyPr wrap="square">
            <a:spAutoFit/>
          </a:bodyPr>
          <a:lstStyle/>
          <a:p>
            <a:pPr marL="342900" indent="-342900">
              <a:buFont typeface="+mj-lt"/>
              <a:buAutoNum type="arabicPeriod"/>
            </a:pPr>
            <a:r>
              <a:rPr lang="es-MX" dirty="0"/>
              <a:t>Deben ser estimables en esfuerzo y tiempo, tener resultados demostrables y ser aceptables</a:t>
            </a:r>
          </a:p>
          <a:p>
            <a:pPr marL="342900" indent="-342900">
              <a:buFont typeface="+mj-lt"/>
              <a:buAutoNum type="arabicPeriod"/>
            </a:pPr>
            <a:endParaRPr lang="es-MX" dirty="0"/>
          </a:p>
          <a:p>
            <a:pPr marL="342900" indent="-342900">
              <a:buFont typeface="+mj-lt"/>
              <a:buAutoNum type="arabicPeriod"/>
            </a:pPr>
            <a:r>
              <a:rPr lang="es-MX" dirty="0"/>
              <a:t>Se debe usarlos como excepción, no como regla: </a:t>
            </a:r>
          </a:p>
          <a:p>
            <a:pPr marL="285750"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Todas las historias tienen cierto grado de incertidumbre, no todo se debe resolver con un spike.</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El equipo debe aprender a gestionar la incertidumbre de forma natural en las iteraciones.</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Los spikes se reservan para incógnitas críticas o complejas, que realmente bloquean el avance. </a:t>
            </a:r>
          </a:p>
          <a:p>
            <a:pPr marL="742950" lvl="1" indent="-285750">
              <a:buFont typeface="Arial" panose="020B0604020202020204" pitchFamily="34" charset="0"/>
              <a:buChar char="•"/>
            </a:pPr>
            <a:endParaRPr lang="es-MX" dirty="0"/>
          </a:p>
          <a:p>
            <a:pPr marL="742950" lvl="1" indent="-285750">
              <a:buFont typeface="Arial" panose="020B0604020202020204" pitchFamily="34" charset="0"/>
              <a:buChar char="•"/>
            </a:pPr>
            <a:r>
              <a:rPr lang="es-MX" dirty="0"/>
              <a:t>Se recomienda recurrir a ellos como última opción, si no hay otra forma viable de avanzar.</a:t>
            </a:r>
          </a:p>
          <a:p>
            <a:pPr marL="742950" lvl="1" indent="-285750">
              <a:buFont typeface="Arial" panose="020B0604020202020204" pitchFamily="34" charset="0"/>
              <a:buChar char="•"/>
            </a:pPr>
            <a:endParaRPr lang="es-MX" dirty="0"/>
          </a:p>
          <a:p>
            <a:pPr marL="342900" indent="-342900">
              <a:buFont typeface="+mj-lt"/>
              <a:buAutoNum type="arabicPeriod" startAt="3"/>
            </a:pPr>
            <a:r>
              <a:rPr lang="es-MX" dirty="0"/>
              <a:t>Se debe ejecutar el spike en una iteración separada de las historias que lo siguen</a:t>
            </a:r>
          </a:p>
          <a:p>
            <a:pPr marL="342900" indent="-342900">
              <a:buFont typeface="+mj-lt"/>
              <a:buAutoNum type="arabicPeriod" startAt="3"/>
            </a:pPr>
            <a:endParaRPr lang="es-MX" dirty="0"/>
          </a:p>
          <a:p>
            <a:pPr marL="800100" lvl="1" indent="-342900">
              <a:buFont typeface="Arial" panose="020B0604020202020204" pitchFamily="34" charset="0"/>
              <a:buChar char="•"/>
            </a:pPr>
            <a:r>
              <a:rPr lang="es-MX" dirty="0"/>
              <a:t>Idealmente, un spike se implementa en un sprint antes de desarrollar las historias que dependen de su resultado.</a:t>
            </a:r>
          </a:p>
          <a:p>
            <a:pPr marL="800100" lvl="1" indent="-342900">
              <a:buFont typeface="Arial" panose="020B0604020202020204" pitchFamily="34" charset="0"/>
              <a:buChar char="•"/>
            </a:pPr>
            <a:endParaRPr lang="es-MX" dirty="0"/>
          </a:p>
          <a:p>
            <a:pPr marL="800100" lvl="1" indent="-342900">
              <a:buFont typeface="Arial" panose="020B0604020202020204" pitchFamily="34" charset="0"/>
              <a:buChar char="•"/>
            </a:pPr>
            <a:r>
              <a:rPr lang="es-MX" dirty="0"/>
              <a:t>Solo si el spike es pequeño y sencillo, y probable resolverlo rápidamente, puede compartirse la iteración con la historia resultante.</a:t>
            </a:r>
          </a:p>
        </p:txBody>
      </p:sp>
    </p:spTree>
    <p:extLst>
      <p:ext uri="{BB962C8B-B14F-4D97-AF65-F5344CB8AC3E}">
        <p14:creationId xmlns:p14="http://schemas.microsoft.com/office/powerpoint/2010/main" val="3699479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CE6C-0010-0C1C-194E-C713550BF1DC}"/>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855EB86-E1E9-E0C8-D73E-EBB8FE72144A}"/>
              </a:ext>
            </a:extLst>
          </p:cNvPr>
          <p:cNvSpPr txBox="1"/>
          <p:nvPr/>
        </p:nvSpPr>
        <p:spPr>
          <a:xfrm>
            <a:off x="226141" y="940554"/>
            <a:ext cx="10550013" cy="5078313"/>
          </a:xfrm>
          <a:prstGeom prst="rect">
            <a:avLst/>
          </a:prstGeom>
          <a:noFill/>
        </p:spPr>
        <p:txBody>
          <a:bodyPr wrap="square">
            <a:spAutoFit/>
          </a:bodyPr>
          <a:lstStyle/>
          <a:p>
            <a:r>
              <a:rPr lang="es-MX" b="1" dirty="0"/>
              <a:t>¿Qué es una estimación?</a:t>
            </a:r>
          </a:p>
          <a:p>
            <a:r>
              <a:rPr lang="es-MX" dirty="0"/>
              <a:t>Una predicción fundamentada que busca anticipar tiempo, esfuerzo o recursos necesarios para completar una tarea o proyecto. Su propósito es facilitar la toma de decisiones, gestionar riesgos y alinear expectativas con objetivos del negocio.</a:t>
            </a:r>
          </a:p>
          <a:p>
            <a:endParaRPr lang="es-MX" b="1" dirty="0"/>
          </a:p>
          <a:p>
            <a:r>
              <a:rPr lang="es-MX" b="1" dirty="0"/>
              <a:t>Características de las estimaciones</a:t>
            </a:r>
          </a:p>
          <a:p>
            <a:endParaRPr lang="es-MX" b="1" dirty="0"/>
          </a:p>
          <a:p>
            <a:pPr marL="342900" indent="-342900">
              <a:buAutoNum type="arabicPeriod"/>
            </a:pPr>
            <a:r>
              <a:rPr lang="es-MX" b="1" dirty="0"/>
              <a:t>No es precisa por definición: </a:t>
            </a:r>
            <a:r>
              <a:rPr lang="es-MX" dirty="0"/>
              <a:t>Siempre implica cierto grado de incertidumbre.</a:t>
            </a:r>
          </a:p>
          <a:p>
            <a:pPr marL="342900" indent="-342900">
              <a:buAutoNum type="arabicPeriod"/>
            </a:pPr>
            <a:endParaRPr lang="es-MX" dirty="0"/>
          </a:p>
          <a:p>
            <a:pPr marL="342900" indent="-342900">
              <a:buAutoNum type="arabicPeriod"/>
            </a:pPr>
            <a:r>
              <a:rPr lang="es-MX" b="1" dirty="0"/>
              <a:t>No es lo mismo que planear, y planear no es lo mismo que estimar: </a:t>
            </a:r>
            <a:r>
              <a:rPr lang="es-MX" dirty="0"/>
              <a:t>Estimar es prever el esfuerzo o tiempo, mientras que planificar organiza ese esfuerzo en el tiempo.</a:t>
            </a:r>
          </a:p>
          <a:p>
            <a:pPr marL="342900" indent="-342900">
              <a:buAutoNum type="arabicPeriod"/>
            </a:pPr>
            <a:endParaRPr lang="es-MX" dirty="0"/>
          </a:p>
          <a:p>
            <a:pPr marL="342900" indent="-342900">
              <a:buAutoNum type="arabicPeriod"/>
            </a:pPr>
            <a:r>
              <a:rPr lang="es-MX" b="1" dirty="0"/>
              <a:t>Sirven como base para los planes, pero no deben confundirse con ellos: </a:t>
            </a:r>
            <a:r>
              <a:rPr lang="es-MX" dirty="0"/>
              <a:t>Los planes se construyen sobre estimaciones, pero incluyen otros factores como prioridades y capacidades.</a:t>
            </a:r>
          </a:p>
          <a:p>
            <a:pPr marL="342900" indent="-342900">
              <a:buAutoNum type="arabicPeriod"/>
            </a:pPr>
            <a:endParaRPr lang="es-MX" dirty="0"/>
          </a:p>
          <a:p>
            <a:pPr marL="342900" indent="-342900">
              <a:buAutoNum type="arabicPeriod"/>
            </a:pPr>
            <a:r>
              <a:rPr lang="es-MX" b="1" dirty="0"/>
              <a:t>Cuanto mayor sea la diferencia entre lo estimado y lo que se planea, mayor será el riesgo</a:t>
            </a:r>
          </a:p>
          <a:p>
            <a:pPr marL="342900" indent="-342900">
              <a:buAutoNum type="arabicPeriod"/>
            </a:pPr>
            <a:endParaRPr lang="es-MX" dirty="0"/>
          </a:p>
          <a:p>
            <a:pPr marL="342900" indent="-342900">
              <a:buAutoNum type="arabicPeriod"/>
            </a:pPr>
            <a:r>
              <a:rPr lang="es-MX" b="1" dirty="0"/>
              <a:t>Las estimaciones no son compromisos: </a:t>
            </a:r>
            <a:r>
              <a:rPr lang="es-MX" dirty="0"/>
              <a:t>Son aproximaciones que ayudan a tomar decisiones</a:t>
            </a:r>
          </a:p>
        </p:txBody>
      </p:sp>
      <p:sp>
        <p:nvSpPr>
          <p:cNvPr id="4" name="Rectángulo: esquinas redondeadas 3">
            <a:extLst>
              <a:ext uri="{FF2B5EF4-FFF2-40B4-BE49-F238E27FC236}">
                <a16:creationId xmlns:a16="http://schemas.microsoft.com/office/drawing/2014/main" id="{7B607B2C-C125-C419-F662-A79AFFC3CC6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ESTIMACIONES</a:t>
            </a:r>
            <a:endParaRPr lang="es-AR" dirty="0"/>
          </a:p>
        </p:txBody>
      </p:sp>
    </p:spTree>
    <p:extLst>
      <p:ext uri="{BB962C8B-B14F-4D97-AF65-F5344CB8AC3E}">
        <p14:creationId xmlns:p14="http://schemas.microsoft.com/office/powerpoint/2010/main" val="4224200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3061D-AA70-2F0F-41BA-FBEFCB411C57}"/>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8172F8F0-D7FB-461F-0446-6CBB478B8371}"/>
              </a:ext>
            </a:extLst>
          </p:cNvPr>
          <p:cNvSpPr txBox="1"/>
          <p:nvPr/>
        </p:nvSpPr>
        <p:spPr>
          <a:xfrm>
            <a:off x="226141" y="940554"/>
            <a:ext cx="11100620" cy="5632311"/>
          </a:xfrm>
          <a:prstGeom prst="rect">
            <a:avLst/>
          </a:prstGeom>
          <a:noFill/>
        </p:spPr>
        <p:txBody>
          <a:bodyPr wrap="square">
            <a:spAutoFit/>
          </a:bodyPr>
          <a:lstStyle/>
          <a:p>
            <a:r>
              <a:rPr lang="es-MX" b="1" dirty="0"/>
              <a:t>¿Para que estimamos?</a:t>
            </a:r>
          </a:p>
          <a:p>
            <a:endParaRPr lang="es-MX" b="1" dirty="0"/>
          </a:p>
          <a:p>
            <a:pPr marL="285750" indent="-285750">
              <a:buFont typeface="Arial" panose="020B0604020202020204" pitchFamily="34" charset="0"/>
              <a:buChar char="•"/>
            </a:pPr>
            <a:r>
              <a:rPr lang="es-MX" b="1" dirty="0"/>
              <a:t>Para predecir la completitud: </a:t>
            </a:r>
            <a:r>
              <a:rPr lang="es-MX" dirty="0"/>
              <a:t>Permiten anticipar, de forma aproximada, el esfuerzo, costo o tiempo necesario para completar un proyecto o funcionalidad. Esto ayuda al equipo y a los stakeholders a tomar decisiones, planificar y asignar recursos de manera más informada.</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Para administrar riesgos: </a:t>
            </a:r>
            <a:r>
              <a:rPr lang="es-MX" dirty="0"/>
              <a:t>Al inicio del proyecto suele haber poca información, lo que hace que las estimaciones sean altamente inciertas. Por eso, se recomienda aplicar un rango de incertidumbre, como una forma de reconocer y gestionar ese riesgo. A medida que se obtiene más conocimiento, las estimaciones pueden ajustarse y volverse más confiables.</a:t>
            </a:r>
          </a:p>
          <a:p>
            <a:endParaRPr lang="es-MX" dirty="0"/>
          </a:p>
          <a:p>
            <a:r>
              <a:rPr lang="es-MX" b="1" dirty="0"/>
              <a:t>Las estimaciones requieren:</a:t>
            </a:r>
          </a:p>
          <a:p>
            <a:endParaRPr lang="es-MX" dirty="0"/>
          </a:p>
          <a:p>
            <a:pPr marL="285750" indent="-285750">
              <a:buFont typeface="Arial" panose="020B0604020202020204" pitchFamily="34" charset="0"/>
              <a:buChar char="•"/>
            </a:pPr>
            <a:r>
              <a:rPr lang="es-MX" dirty="0"/>
              <a:t>Experiencia </a:t>
            </a:r>
          </a:p>
          <a:p>
            <a:endParaRPr lang="es-MX" dirty="0"/>
          </a:p>
          <a:p>
            <a:pPr marL="285750" indent="-285750">
              <a:buFont typeface="Arial" panose="020B0604020202020204" pitchFamily="34" charset="0"/>
              <a:buChar char="•"/>
            </a:pPr>
            <a:r>
              <a:rPr lang="es-MX" dirty="0"/>
              <a:t>Acceso a buena información histórica (métricas)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Valor para comprometerse con predicciones cuantitativas cuando la información cualitativa es todo lo que existe. </a:t>
            </a:r>
          </a:p>
          <a:p>
            <a:endParaRPr lang="es-MX" b="1" dirty="0"/>
          </a:p>
        </p:txBody>
      </p:sp>
      <p:sp>
        <p:nvSpPr>
          <p:cNvPr id="4" name="Rectángulo: esquinas redondeadas 3">
            <a:extLst>
              <a:ext uri="{FF2B5EF4-FFF2-40B4-BE49-F238E27FC236}">
                <a16:creationId xmlns:a16="http://schemas.microsoft.com/office/drawing/2014/main" id="{6C9F28CF-06B0-63F5-59E9-4F6C8DEB8AA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ESTIMACIONES</a:t>
            </a:r>
            <a:endParaRPr lang="es-AR" dirty="0"/>
          </a:p>
        </p:txBody>
      </p:sp>
    </p:spTree>
    <p:extLst>
      <p:ext uri="{BB962C8B-B14F-4D97-AF65-F5344CB8AC3E}">
        <p14:creationId xmlns:p14="http://schemas.microsoft.com/office/powerpoint/2010/main" val="1124777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FB41-4F15-4720-73B8-1716F5706AC0}"/>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FB96C993-D575-20FD-C74A-9AA6FC116ABC}"/>
              </a:ext>
            </a:extLst>
          </p:cNvPr>
          <p:cNvSpPr txBox="1"/>
          <p:nvPr/>
        </p:nvSpPr>
        <p:spPr>
          <a:xfrm>
            <a:off x="226141" y="940554"/>
            <a:ext cx="4513007" cy="4801314"/>
          </a:xfrm>
          <a:prstGeom prst="rect">
            <a:avLst/>
          </a:prstGeom>
          <a:noFill/>
        </p:spPr>
        <p:txBody>
          <a:bodyPr wrap="square">
            <a:spAutoFit/>
          </a:bodyPr>
          <a:lstStyle/>
          <a:p>
            <a:r>
              <a:rPr lang="es-MX" b="1" dirty="0"/>
              <a:t>Grafico de estimación</a:t>
            </a:r>
          </a:p>
          <a:p>
            <a:endParaRPr lang="es-MX" b="1" dirty="0"/>
          </a:p>
          <a:p>
            <a:r>
              <a:rPr lang="es-MX" b="1" dirty="0"/>
              <a:t>Inicio del proyecto (Iteración 1): </a:t>
            </a:r>
            <a:r>
              <a:rPr lang="es-MX" dirty="0"/>
              <a:t>Las estimaciones están sujetas a una </a:t>
            </a:r>
            <a:r>
              <a:rPr lang="es-MX" b="1" dirty="0"/>
              <a:t>alta variabilidad</a:t>
            </a:r>
            <a:r>
              <a:rPr lang="es-MX" dirty="0"/>
              <a:t>. El óvalo verde al comienzo muestra que el esfuerzo real podría ser entre 0.25x y 4x lo estimado.</a:t>
            </a:r>
          </a:p>
          <a:p>
            <a:endParaRPr lang="es-MX" b="1" dirty="0"/>
          </a:p>
          <a:p>
            <a:r>
              <a:rPr lang="es-MX" b="1" dirty="0"/>
              <a:t>Iteraciones siguientes: </a:t>
            </a:r>
            <a:r>
              <a:rPr lang="es-MX" dirty="0"/>
              <a:t>A medida que avanza el proyecto y se aprende más sobre el contexto, necesidades y tecnología entonces las estimaciones se vuelven más precisas (el rango se estrecha).</a:t>
            </a:r>
          </a:p>
          <a:p>
            <a:endParaRPr lang="es-MX" b="1" dirty="0"/>
          </a:p>
          <a:p>
            <a:r>
              <a:rPr lang="es-MX" b="1" dirty="0"/>
              <a:t>Etapas finales del proyecto: </a:t>
            </a:r>
            <a:r>
              <a:rPr lang="es-MX" dirty="0"/>
              <a:t>La curva se estabiliza, y las estimaciones tienden a estar más cerca del valor real. </a:t>
            </a:r>
            <a:endParaRPr lang="es-MX" b="1" dirty="0"/>
          </a:p>
        </p:txBody>
      </p:sp>
      <p:sp>
        <p:nvSpPr>
          <p:cNvPr id="4" name="Rectángulo: esquinas redondeadas 3">
            <a:extLst>
              <a:ext uri="{FF2B5EF4-FFF2-40B4-BE49-F238E27FC236}">
                <a16:creationId xmlns:a16="http://schemas.microsoft.com/office/drawing/2014/main" id="{DD19A439-5DB5-5C28-7989-0B3CD7CF82B8}"/>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ESTIMACIONES</a:t>
            </a:r>
            <a:endParaRPr lang="es-AR" dirty="0"/>
          </a:p>
        </p:txBody>
      </p:sp>
      <p:pic>
        <p:nvPicPr>
          <p:cNvPr id="7" name="Imagen 6">
            <a:extLst>
              <a:ext uri="{FF2B5EF4-FFF2-40B4-BE49-F238E27FC236}">
                <a16:creationId xmlns:a16="http://schemas.microsoft.com/office/drawing/2014/main" id="{6C5E7199-6585-24D2-C33C-540F2AD89928}"/>
              </a:ext>
            </a:extLst>
          </p:cNvPr>
          <p:cNvPicPr>
            <a:picLocks noChangeAspect="1"/>
          </p:cNvPicPr>
          <p:nvPr/>
        </p:nvPicPr>
        <p:blipFill>
          <a:blip r:embed="rId2"/>
          <a:stretch>
            <a:fillRect/>
          </a:stretch>
        </p:blipFill>
        <p:spPr>
          <a:xfrm>
            <a:off x="4829954" y="1767862"/>
            <a:ext cx="7307915" cy="3551390"/>
          </a:xfrm>
          <a:prstGeom prst="rect">
            <a:avLst/>
          </a:prstGeom>
        </p:spPr>
      </p:pic>
    </p:spTree>
    <p:extLst>
      <p:ext uri="{BB962C8B-B14F-4D97-AF65-F5344CB8AC3E}">
        <p14:creationId xmlns:p14="http://schemas.microsoft.com/office/powerpoint/2010/main" val="1621385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4C71-0AC2-B582-8001-CFA997CD23CD}"/>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DE45347-FC94-FFE7-5D79-DF43FFD8E423}"/>
              </a:ext>
            </a:extLst>
          </p:cNvPr>
          <p:cNvSpPr txBox="1"/>
          <p:nvPr/>
        </p:nvSpPr>
        <p:spPr>
          <a:xfrm>
            <a:off x="226141" y="940554"/>
            <a:ext cx="11218607" cy="4524315"/>
          </a:xfrm>
          <a:prstGeom prst="rect">
            <a:avLst/>
          </a:prstGeom>
          <a:noFill/>
        </p:spPr>
        <p:txBody>
          <a:bodyPr wrap="square">
            <a:spAutoFit/>
          </a:bodyPr>
          <a:lstStyle/>
          <a:p>
            <a:r>
              <a:rPr lang="es-MX" b="1" dirty="0"/>
              <a:t>¿Qué son los errores de estimación?</a:t>
            </a:r>
          </a:p>
          <a:p>
            <a:endParaRPr lang="es-MX" dirty="0"/>
          </a:p>
          <a:p>
            <a:r>
              <a:rPr lang="es-MX" dirty="0"/>
              <a:t>Son desviaciones o fallas al predecir con precisión el esfuerzo, tiempo o recursos necesarios para llevar a cabo un proyecto. </a:t>
            </a:r>
            <a:endParaRPr lang="es-MX" b="1" dirty="0"/>
          </a:p>
          <a:p>
            <a:endParaRPr lang="es-MX" b="1" dirty="0"/>
          </a:p>
          <a:p>
            <a:r>
              <a:rPr lang="es-MX" b="1" dirty="0"/>
              <a:t>¿De dónde provienen?</a:t>
            </a:r>
          </a:p>
          <a:p>
            <a:endParaRPr lang="es-MX" b="1" dirty="0"/>
          </a:p>
          <a:p>
            <a:pPr marL="285750" indent="-285750">
              <a:buFont typeface="Arial" panose="020B0604020202020204" pitchFamily="34" charset="0"/>
              <a:buChar char="•"/>
            </a:pPr>
            <a:r>
              <a:rPr lang="es-MX" b="1" dirty="0"/>
              <a:t>Falta de información precisa</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Proyectos mal definidos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Errores en el proceso de estimación: </a:t>
            </a:r>
            <a:r>
              <a:rPr lang="es-MX" dirty="0"/>
              <a:t>El método o enfoque utilizado para estimar puede introducir inexactitudes, ya sea por suposiciones incorrectas o técnicas inapropiadas.</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Omisión de tareas necesarias: </a:t>
            </a:r>
            <a:r>
              <a:rPr lang="es-MX" dirty="0"/>
              <a:t>Es común olvidar actividades importantes como reuniones, revisiones, definición completa de requerimientos, provocando subestimaciones</a:t>
            </a:r>
          </a:p>
        </p:txBody>
      </p:sp>
      <p:sp>
        <p:nvSpPr>
          <p:cNvPr id="4" name="Rectángulo: esquinas redondeadas 3">
            <a:extLst>
              <a:ext uri="{FF2B5EF4-FFF2-40B4-BE49-F238E27FC236}">
                <a16:creationId xmlns:a16="http://schemas.microsoft.com/office/drawing/2014/main" id="{41C9A6AE-27F8-C934-A1FB-A50715ADD0E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ERRORES DE ESTIMACIÓN</a:t>
            </a:r>
            <a:endParaRPr lang="es-AR" dirty="0"/>
          </a:p>
        </p:txBody>
      </p:sp>
    </p:spTree>
    <p:extLst>
      <p:ext uri="{BB962C8B-B14F-4D97-AF65-F5344CB8AC3E}">
        <p14:creationId xmlns:p14="http://schemas.microsoft.com/office/powerpoint/2010/main" val="1906166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0F42-104B-6BDE-4D53-D6B6CC26BC10}"/>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EEC339D3-D476-A2CE-A118-3190FC9BB9C3}"/>
              </a:ext>
            </a:extLst>
          </p:cNvPr>
          <p:cNvSpPr txBox="1"/>
          <p:nvPr/>
        </p:nvSpPr>
        <p:spPr>
          <a:xfrm>
            <a:off x="226141" y="940554"/>
            <a:ext cx="11218607" cy="4524315"/>
          </a:xfrm>
          <a:prstGeom prst="rect">
            <a:avLst/>
          </a:prstGeom>
          <a:noFill/>
        </p:spPr>
        <p:txBody>
          <a:bodyPr wrap="square">
            <a:spAutoFit/>
          </a:bodyPr>
          <a:lstStyle/>
          <a:p>
            <a:r>
              <a:rPr lang="es-MX" b="1" dirty="0"/>
              <a:t>¿Qué contar? </a:t>
            </a:r>
          </a:p>
          <a:p>
            <a:endParaRPr lang="es-MX" dirty="0"/>
          </a:p>
          <a:p>
            <a:pPr marL="285750" indent="-285750">
              <a:buFont typeface="Arial" panose="020B0604020202020204" pitchFamily="34" charset="0"/>
              <a:buChar char="•"/>
            </a:pPr>
            <a:r>
              <a:rPr lang="es-MX" b="1" dirty="0"/>
              <a:t>En etapas tempranas: </a:t>
            </a:r>
            <a:r>
              <a:rPr lang="es-MX" dirty="0"/>
              <a:t>Requerimientos, características, casos de uso, </a:t>
            </a:r>
            <a:r>
              <a:rPr lang="es-MX" dirty="0" err="1"/>
              <a:t>user</a:t>
            </a:r>
            <a:r>
              <a:rPr lang="es-MX" dirty="0"/>
              <a:t> </a:t>
            </a:r>
            <a:r>
              <a:rPr lang="es-MX" dirty="0" err="1"/>
              <a:t>stories</a:t>
            </a:r>
            <a:r>
              <a:rPr lang="es-MX" dirty="0"/>
              <a:t>, etc.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En la mitad del proyecto: </a:t>
            </a:r>
            <a:r>
              <a:rPr lang="es-MX" dirty="0"/>
              <a:t>Pedidos de cambio, páginas web, reportes, pantallas, tablas, etc.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Más avanzado el proyecto </a:t>
            </a:r>
            <a:r>
              <a:rPr lang="es-MX" dirty="0"/>
              <a:t>Defectos, clases, tareas, etc.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r>
              <a:rPr lang="es-MX" b="1" dirty="0"/>
              <a:t>Consideraciones </a:t>
            </a:r>
          </a:p>
          <a:p>
            <a:endParaRPr lang="es-MX" dirty="0"/>
          </a:p>
          <a:p>
            <a:pPr marL="285750" indent="-285750">
              <a:buFont typeface="Arial" panose="020B0604020202020204" pitchFamily="34" charset="0"/>
              <a:buChar char="•"/>
            </a:pPr>
            <a:r>
              <a:rPr lang="es-MX" dirty="0"/>
              <a:t>Entender lo que se cuenta, es decir si se contrasta con datos históricos, asegurarse que se utilizan las mismas presunciones que se utilizaron en el pasado.</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 Lo que se cuenta debe requerir poco esfuerzo.</a:t>
            </a:r>
          </a:p>
        </p:txBody>
      </p:sp>
      <p:sp>
        <p:nvSpPr>
          <p:cNvPr id="4" name="Rectángulo: esquinas redondeadas 3">
            <a:extLst>
              <a:ext uri="{FF2B5EF4-FFF2-40B4-BE49-F238E27FC236}">
                <a16:creationId xmlns:a16="http://schemas.microsoft.com/office/drawing/2014/main" id="{342D2F41-BA4C-A5D4-CE35-428341D9BD3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TECNICA FUNDAMENTAL DE ESTIMACIÓN: CONTAR</a:t>
            </a:r>
            <a:endParaRPr lang="es-AR" dirty="0"/>
          </a:p>
        </p:txBody>
      </p:sp>
    </p:spTree>
    <p:extLst>
      <p:ext uri="{BB962C8B-B14F-4D97-AF65-F5344CB8AC3E}">
        <p14:creationId xmlns:p14="http://schemas.microsoft.com/office/powerpoint/2010/main" val="22346695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F9E37-FEDB-4B4E-D925-822947B03CE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2404151-17F6-7711-AE80-4B787A6ED3BA}"/>
              </a:ext>
            </a:extLst>
          </p:cNvPr>
          <p:cNvSpPr txBox="1"/>
          <p:nvPr/>
        </p:nvSpPr>
        <p:spPr>
          <a:xfrm>
            <a:off x="226141" y="940554"/>
            <a:ext cx="11218607" cy="2585323"/>
          </a:xfrm>
          <a:prstGeom prst="rect">
            <a:avLst/>
          </a:prstGeom>
          <a:noFill/>
        </p:spPr>
        <p:txBody>
          <a:bodyPr wrap="square">
            <a:spAutoFit/>
          </a:bodyPr>
          <a:lstStyle/>
          <a:p>
            <a:pPr marL="342900" indent="-342900">
              <a:buAutoNum type="arabicPeriod"/>
            </a:pPr>
            <a:r>
              <a:rPr lang="es-MX" dirty="0"/>
              <a:t>Basados en la experiencia. </a:t>
            </a:r>
          </a:p>
          <a:p>
            <a:pPr marL="342900" indent="-342900">
              <a:buAutoNum type="arabicPeriod"/>
            </a:pPr>
            <a:endParaRPr lang="es-MX" dirty="0"/>
          </a:p>
          <a:p>
            <a:pPr marL="342900" indent="-342900">
              <a:buAutoNum type="arabicPeriod"/>
            </a:pPr>
            <a:r>
              <a:rPr lang="es-MX" dirty="0"/>
              <a:t>Basados exclusivamente en los recursos. </a:t>
            </a:r>
          </a:p>
          <a:p>
            <a:pPr marL="342900" indent="-342900">
              <a:buAutoNum type="arabicPeriod"/>
            </a:pPr>
            <a:endParaRPr lang="es-MX" dirty="0"/>
          </a:p>
          <a:p>
            <a:pPr marL="342900" indent="-342900">
              <a:buAutoNum type="arabicPeriod"/>
            </a:pPr>
            <a:r>
              <a:rPr lang="es-MX" dirty="0"/>
              <a:t>Método basado exclusivamente en el mercado. </a:t>
            </a:r>
          </a:p>
          <a:p>
            <a:pPr marL="342900" indent="-342900">
              <a:buAutoNum type="arabicPeriod"/>
            </a:pPr>
            <a:endParaRPr lang="es-MX" dirty="0"/>
          </a:p>
          <a:p>
            <a:pPr marL="342900" indent="-342900">
              <a:buAutoNum type="arabicPeriod"/>
            </a:pPr>
            <a:r>
              <a:rPr lang="es-MX" dirty="0"/>
              <a:t>Basados en los componentes del producto o en el proceso de desarrollo. </a:t>
            </a:r>
          </a:p>
          <a:p>
            <a:pPr marL="342900" indent="-342900">
              <a:buAutoNum type="arabicPeriod"/>
            </a:pPr>
            <a:endParaRPr lang="es-MX" dirty="0"/>
          </a:p>
          <a:p>
            <a:pPr marL="342900" indent="-342900">
              <a:buAutoNum type="arabicPeriod"/>
            </a:pPr>
            <a:r>
              <a:rPr lang="es-MX" dirty="0"/>
              <a:t>Métodos algorítmicos </a:t>
            </a:r>
          </a:p>
        </p:txBody>
      </p:sp>
      <p:sp>
        <p:nvSpPr>
          <p:cNvPr id="4" name="Rectángulo: esquinas redondeadas 3">
            <a:extLst>
              <a:ext uri="{FF2B5EF4-FFF2-40B4-BE49-F238E27FC236}">
                <a16:creationId xmlns:a16="http://schemas.microsoft.com/office/drawing/2014/main" id="{C399A8B4-6AA6-AC81-2912-0B69C99D654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a:t>
            </a:r>
            <a:endParaRPr lang="es-AR" dirty="0"/>
          </a:p>
        </p:txBody>
      </p:sp>
    </p:spTree>
    <p:extLst>
      <p:ext uri="{BB962C8B-B14F-4D97-AF65-F5344CB8AC3E}">
        <p14:creationId xmlns:p14="http://schemas.microsoft.com/office/powerpoint/2010/main" val="6402016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E9E96-290A-C804-24FE-284DAF57F0C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D008C04B-68F4-E0BA-6D52-B872F3412E31}"/>
              </a:ext>
            </a:extLst>
          </p:cNvPr>
          <p:cNvSpPr txBox="1"/>
          <p:nvPr/>
        </p:nvSpPr>
        <p:spPr>
          <a:xfrm>
            <a:off x="226141" y="940554"/>
            <a:ext cx="11218607" cy="2585323"/>
          </a:xfrm>
          <a:prstGeom prst="rect">
            <a:avLst/>
          </a:prstGeom>
          <a:noFill/>
        </p:spPr>
        <p:txBody>
          <a:bodyPr wrap="square">
            <a:spAutoFit/>
          </a:bodyPr>
          <a:lstStyle/>
          <a:p>
            <a:pPr marL="342900" indent="-342900">
              <a:buAutoNum type="arabicPeriod"/>
            </a:pPr>
            <a:r>
              <a:rPr lang="es-MX" dirty="0"/>
              <a:t>Basados en la experiencia. </a:t>
            </a:r>
          </a:p>
          <a:p>
            <a:pPr marL="342900" indent="-342900">
              <a:buAutoNum type="arabicPeriod"/>
            </a:pPr>
            <a:endParaRPr lang="es-MX" dirty="0"/>
          </a:p>
          <a:p>
            <a:pPr marL="342900" indent="-342900">
              <a:buAutoNum type="arabicPeriod"/>
            </a:pPr>
            <a:r>
              <a:rPr lang="es-MX" dirty="0"/>
              <a:t>Basados exclusivamente en los recursos. </a:t>
            </a:r>
          </a:p>
          <a:p>
            <a:pPr marL="342900" indent="-342900">
              <a:buAutoNum type="arabicPeriod"/>
            </a:pPr>
            <a:endParaRPr lang="es-MX" dirty="0"/>
          </a:p>
          <a:p>
            <a:pPr marL="342900" indent="-342900">
              <a:buAutoNum type="arabicPeriod"/>
            </a:pPr>
            <a:r>
              <a:rPr lang="es-MX" dirty="0"/>
              <a:t>Método basado exclusivamente en el mercado. </a:t>
            </a:r>
          </a:p>
          <a:p>
            <a:pPr marL="342900" indent="-342900">
              <a:buAutoNum type="arabicPeriod"/>
            </a:pPr>
            <a:endParaRPr lang="es-MX" dirty="0"/>
          </a:p>
          <a:p>
            <a:pPr marL="342900" indent="-342900">
              <a:buAutoNum type="arabicPeriod"/>
            </a:pPr>
            <a:r>
              <a:rPr lang="es-MX" dirty="0"/>
              <a:t>Basados en los componentes del producto o en el proceso de desarrollo. </a:t>
            </a:r>
          </a:p>
          <a:p>
            <a:pPr marL="342900" indent="-342900">
              <a:buAutoNum type="arabicPeriod"/>
            </a:pPr>
            <a:endParaRPr lang="es-MX" dirty="0"/>
          </a:p>
          <a:p>
            <a:pPr marL="342900" indent="-342900">
              <a:buAutoNum type="arabicPeriod"/>
            </a:pPr>
            <a:r>
              <a:rPr lang="es-MX" dirty="0"/>
              <a:t>Métodos algorítmicos </a:t>
            </a:r>
          </a:p>
        </p:txBody>
      </p:sp>
      <p:sp>
        <p:nvSpPr>
          <p:cNvPr id="4" name="Rectángulo: esquinas redondeadas 3">
            <a:extLst>
              <a:ext uri="{FF2B5EF4-FFF2-40B4-BE49-F238E27FC236}">
                <a16:creationId xmlns:a16="http://schemas.microsoft.com/office/drawing/2014/main" id="{821B9D07-9DC7-0AFE-413A-E76496357F8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EXPERIENCIA</a:t>
            </a:r>
            <a:endParaRPr lang="es-AR" dirty="0"/>
          </a:p>
        </p:txBody>
      </p:sp>
    </p:spTree>
    <p:extLst>
      <p:ext uri="{BB962C8B-B14F-4D97-AF65-F5344CB8AC3E}">
        <p14:creationId xmlns:p14="http://schemas.microsoft.com/office/powerpoint/2010/main" val="4056069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A7107-71ED-9FC7-09F7-17B4E5D7D025}"/>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7386B60E-A52C-CC11-8901-082234444A2E}"/>
              </a:ext>
            </a:extLst>
          </p:cNvPr>
          <p:cNvSpPr txBox="1"/>
          <p:nvPr/>
        </p:nvSpPr>
        <p:spPr>
          <a:xfrm>
            <a:off x="226141" y="940554"/>
            <a:ext cx="11218607" cy="1200329"/>
          </a:xfrm>
          <a:prstGeom prst="rect">
            <a:avLst/>
          </a:prstGeom>
          <a:noFill/>
        </p:spPr>
        <p:txBody>
          <a:bodyPr wrap="square">
            <a:spAutoFit/>
          </a:bodyPr>
          <a:lstStyle/>
          <a:p>
            <a:r>
              <a:rPr lang="es-MX" b="1" dirty="0"/>
              <a:t>A. Datos Históricos: </a:t>
            </a:r>
            <a:r>
              <a:rPr lang="es-MX" dirty="0"/>
              <a:t>Se deben recolectar datos básicos del desarrollo de los proyectos, como el tamaño, esfuerzo, tiempo, defectos, entre otros para ir generando una base de conocimiento que sea de utilidad para futuras estimaciones. Cuando se recolectan datos históricos, se debe tener en cuenta que se haga de la misma manera en todos los proyectos. </a:t>
            </a:r>
          </a:p>
        </p:txBody>
      </p:sp>
      <p:sp>
        <p:nvSpPr>
          <p:cNvPr id="4" name="Rectángulo: esquinas redondeadas 3">
            <a:extLst>
              <a:ext uri="{FF2B5EF4-FFF2-40B4-BE49-F238E27FC236}">
                <a16:creationId xmlns:a16="http://schemas.microsoft.com/office/drawing/2014/main" id="{F3919C85-F308-C728-FC6D-0A9C35A318C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EXPERIENCIA</a:t>
            </a:r>
            <a:endParaRPr lang="es-AR" dirty="0"/>
          </a:p>
        </p:txBody>
      </p:sp>
    </p:spTree>
    <p:extLst>
      <p:ext uri="{BB962C8B-B14F-4D97-AF65-F5344CB8AC3E}">
        <p14:creationId xmlns:p14="http://schemas.microsoft.com/office/powerpoint/2010/main" val="2092228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D6B0B-8FF8-C303-E2E9-13A92175425B}"/>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7152B14F-1963-3CC1-8127-291CBD5C809A}"/>
              </a:ext>
            </a:extLst>
          </p:cNvPr>
          <p:cNvSpPr txBox="1"/>
          <p:nvPr/>
        </p:nvSpPr>
        <p:spPr>
          <a:xfrm>
            <a:off x="226141" y="940554"/>
            <a:ext cx="11218607" cy="3970318"/>
          </a:xfrm>
          <a:prstGeom prst="rect">
            <a:avLst/>
          </a:prstGeom>
          <a:noFill/>
        </p:spPr>
        <p:txBody>
          <a:bodyPr wrap="square">
            <a:spAutoFit/>
          </a:bodyPr>
          <a:lstStyle/>
          <a:p>
            <a:r>
              <a:rPr lang="es-MX" b="1" dirty="0"/>
              <a:t>B. Jucio de experto </a:t>
            </a:r>
          </a:p>
          <a:p>
            <a:endParaRPr lang="es-MX" b="1" dirty="0"/>
          </a:p>
          <a:p>
            <a:r>
              <a:rPr lang="es-MX" b="1" dirty="0"/>
              <a:t>1. Puro: </a:t>
            </a:r>
            <a:r>
              <a:rPr lang="es-MX" dirty="0"/>
              <a:t>Es el mas utilizado, implica que dentro de la organización hay un experto dedicado a estimar en base a su propio criterio estudiando las especificaciones. Es un riesgo ya que todo el conocimiento recae en una sola persona, y si esté abandona la empresa, la misma dejaría de estimar. </a:t>
            </a:r>
          </a:p>
          <a:p>
            <a:endParaRPr lang="es-MX" dirty="0"/>
          </a:p>
          <a:p>
            <a:pPr marL="285750" indent="-285750">
              <a:buFont typeface="Arial" panose="020B0604020202020204" pitchFamily="34" charset="0"/>
              <a:buChar char="•"/>
            </a:pPr>
            <a:r>
              <a:rPr lang="es-MX" dirty="0"/>
              <a:t>Las tareas deben tener una granularidad aceptable para poder estimarlas con precisión.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Para evitar que se pasen tareas, </a:t>
            </a:r>
            <a:r>
              <a:rPr lang="es-MX" b="1" dirty="0"/>
              <a:t>se puede usar una lista de verificación</a:t>
            </a:r>
            <a:r>
              <a:rPr lang="es-MX" dirty="0"/>
              <a:t> y un conjunto de criterios que aseguren que nada fue olvidado</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r>
              <a:rPr lang="es-MX" b="1" dirty="0"/>
              <a:t>Existe un método ‘optimista, pesimista y habitual’ llamado método PERT</a:t>
            </a:r>
            <a:r>
              <a:rPr lang="es-MX" dirty="0"/>
              <a:t> que ayuda a mejorar la precisión de las estimaciones.</a:t>
            </a:r>
          </a:p>
          <a:p>
            <a:pPr marL="285750" indent="-285750">
              <a:buFont typeface="Arial" panose="020B0604020202020204" pitchFamily="34" charset="0"/>
              <a:buChar char="•"/>
            </a:pPr>
            <a:endParaRPr lang="es-MX" dirty="0"/>
          </a:p>
        </p:txBody>
      </p:sp>
      <p:sp>
        <p:nvSpPr>
          <p:cNvPr id="4" name="Rectángulo: esquinas redondeadas 3">
            <a:extLst>
              <a:ext uri="{FF2B5EF4-FFF2-40B4-BE49-F238E27FC236}">
                <a16:creationId xmlns:a16="http://schemas.microsoft.com/office/drawing/2014/main" id="{AF74AFBE-8088-F242-1E9F-C4EBB6650EF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EXPERIENCIA</a:t>
            </a:r>
            <a:endParaRPr lang="es-AR" dirty="0"/>
          </a:p>
        </p:txBody>
      </p:sp>
      <p:pic>
        <p:nvPicPr>
          <p:cNvPr id="6" name="Imagen 5">
            <a:extLst>
              <a:ext uri="{FF2B5EF4-FFF2-40B4-BE49-F238E27FC236}">
                <a16:creationId xmlns:a16="http://schemas.microsoft.com/office/drawing/2014/main" id="{61CE7768-05B6-84F4-C950-14468F90E2C3}"/>
              </a:ext>
            </a:extLst>
          </p:cNvPr>
          <p:cNvPicPr>
            <a:picLocks noChangeAspect="1"/>
          </p:cNvPicPr>
          <p:nvPr/>
        </p:nvPicPr>
        <p:blipFill>
          <a:blip r:embed="rId2"/>
          <a:stretch>
            <a:fillRect/>
          </a:stretch>
        </p:blipFill>
        <p:spPr>
          <a:xfrm>
            <a:off x="521110" y="4811069"/>
            <a:ext cx="4891890" cy="1761796"/>
          </a:xfrm>
          <a:prstGeom prst="rect">
            <a:avLst/>
          </a:prstGeom>
        </p:spPr>
      </p:pic>
    </p:spTree>
    <p:extLst>
      <p:ext uri="{BB962C8B-B14F-4D97-AF65-F5344CB8AC3E}">
        <p14:creationId xmlns:p14="http://schemas.microsoft.com/office/powerpoint/2010/main" val="1448617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0E835-B589-0CD2-09C5-B17866466905}"/>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ABB2414-07CE-3F36-5A73-4781B2E54476}"/>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CICLO DE VIDA</a:t>
            </a:r>
            <a:endParaRPr lang="es-AR" dirty="0"/>
          </a:p>
        </p:txBody>
      </p:sp>
      <p:sp>
        <p:nvSpPr>
          <p:cNvPr id="3" name="CuadroTexto 2">
            <a:extLst>
              <a:ext uri="{FF2B5EF4-FFF2-40B4-BE49-F238E27FC236}">
                <a16:creationId xmlns:a16="http://schemas.microsoft.com/office/drawing/2014/main" id="{19097EDF-49BD-C30B-6710-4BDB056101D5}"/>
              </a:ext>
            </a:extLst>
          </p:cNvPr>
          <p:cNvSpPr txBox="1"/>
          <p:nvPr/>
        </p:nvSpPr>
        <p:spPr>
          <a:xfrm>
            <a:off x="521110" y="1194307"/>
            <a:ext cx="10009238" cy="4524315"/>
          </a:xfrm>
          <a:prstGeom prst="rect">
            <a:avLst/>
          </a:prstGeom>
          <a:noFill/>
        </p:spPr>
        <p:txBody>
          <a:bodyPr wrap="square">
            <a:spAutoFit/>
          </a:bodyPr>
          <a:lstStyle/>
          <a:p>
            <a:r>
              <a:rPr lang="es-MX" b="1" dirty="0"/>
              <a:t>¿Qué es el ciclo de vida?</a:t>
            </a:r>
          </a:p>
          <a:p>
            <a:endParaRPr lang="es-MX" b="1" dirty="0"/>
          </a:p>
          <a:p>
            <a:r>
              <a:rPr lang="es-MX" dirty="0"/>
              <a:t>Un ciclo de vida es la serie de pasos a través de los cuales el producto o proyecto progresa.</a:t>
            </a:r>
          </a:p>
          <a:p>
            <a:endParaRPr lang="es-MX" b="1" dirty="0"/>
          </a:p>
          <a:p>
            <a:endParaRPr lang="es-MX" b="1" dirty="0"/>
          </a:p>
          <a:p>
            <a:r>
              <a:rPr lang="es-MX" b="1" dirty="0"/>
              <a:t>¿Qué características tienen?</a:t>
            </a:r>
          </a:p>
          <a:p>
            <a:endParaRPr lang="es-MX" b="1" dirty="0"/>
          </a:p>
          <a:p>
            <a:pPr marL="342900" indent="-342900">
              <a:buAutoNum type="arabicPeriod"/>
            </a:pPr>
            <a:r>
              <a:rPr lang="es-MX" dirty="0"/>
              <a:t>Especifican las fases del proceso y el orden en el que se llevan a cabo</a:t>
            </a:r>
          </a:p>
          <a:p>
            <a:pPr marL="342900" indent="-342900">
              <a:buAutoNum type="arabicPeriod"/>
            </a:pPr>
            <a:endParaRPr lang="es-MX" dirty="0"/>
          </a:p>
          <a:p>
            <a:pPr marL="342900" indent="-342900">
              <a:buAutoNum type="arabicPeriod"/>
            </a:pPr>
            <a:r>
              <a:rPr lang="es-MX" dirty="0"/>
              <a:t>Es una guía para la administración del proyecto ya que indica el progreso. </a:t>
            </a:r>
          </a:p>
          <a:p>
            <a:pPr marL="342900" indent="-342900">
              <a:buAutoNum type="arabicPeriod"/>
            </a:pPr>
            <a:endParaRPr lang="es-MX" dirty="0"/>
          </a:p>
          <a:p>
            <a:pPr marL="342900" indent="-342900">
              <a:buAutoNum type="arabicPeriod"/>
            </a:pPr>
            <a:r>
              <a:rPr lang="es-MX" dirty="0"/>
              <a:t>Los modelos de ciclos de vida son necesarios ya que los sistemas son complejos por el aumento de funcionalidad y variedad de usuarios. </a:t>
            </a:r>
          </a:p>
          <a:p>
            <a:pPr marL="342900" indent="-342900">
              <a:buAutoNum type="arabicPeriod"/>
            </a:pPr>
            <a:endParaRPr lang="es-MX" dirty="0"/>
          </a:p>
          <a:p>
            <a:pPr marL="342900" indent="-342900">
              <a:buAutoNum type="arabicPeriod"/>
            </a:pPr>
            <a:r>
              <a:rPr lang="es-MX" dirty="0"/>
              <a:t>Son independientes de los procedimientos de cada actividad.</a:t>
            </a:r>
            <a:endParaRPr lang="es-MX" b="1" dirty="0"/>
          </a:p>
          <a:p>
            <a:endParaRPr lang="es-AR" b="1" dirty="0"/>
          </a:p>
        </p:txBody>
      </p:sp>
    </p:spTree>
    <p:extLst>
      <p:ext uri="{BB962C8B-B14F-4D97-AF65-F5344CB8AC3E}">
        <p14:creationId xmlns:p14="http://schemas.microsoft.com/office/powerpoint/2010/main" val="3073016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8371B-0B32-42F8-5B15-B4E666E29A20}"/>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39D125E4-238D-EEBD-E4E1-41F833926177}"/>
              </a:ext>
            </a:extLst>
          </p:cNvPr>
          <p:cNvSpPr txBox="1"/>
          <p:nvPr/>
        </p:nvSpPr>
        <p:spPr>
          <a:xfrm>
            <a:off x="226141" y="940554"/>
            <a:ext cx="11218607" cy="4524315"/>
          </a:xfrm>
          <a:prstGeom prst="rect">
            <a:avLst/>
          </a:prstGeom>
          <a:noFill/>
        </p:spPr>
        <p:txBody>
          <a:bodyPr wrap="square">
            <a:spAutoFit/>
          </a:bodyPr>
          <a:lstStyle/>
          <a:p>
            <a:r>
              <a:rPr lang="es-MX" b="1" dirty="0"/>
              <a:t>B. Jucio de experto </a:t>
            </a:r>
          </a:p>
          <a:p>
            <a:endParaRPr lang="es-MX" b="1" dirty="0"/>
          </a:p>
          <a:p>
            <a:r>
              <a:rPr lang="es-MX" b="1" dirty="0"/>
              <a:t>2. Wideband Delphi: </a:t>
            </a:r>
            <a:r>
              <a:rPr lang="es-MX" dirty="0"/>
              <a:t>Se basa en que un grupo de personas son informadas y tratan de adivinar lo que costará el desarrollo tanto en esfuerzo, como en duración, las estimaciones en grupo suelen ser mejores que las individuales</a:t>
            </a:r>
          </a:p>
          <a:p>
            <a:endParaRPr lang="es-MX" dirty="0"/>
          </a:p>
          <a:p>
            <a:pPr marL="285750" indent="-285750">
              <a:buFont typeface="Arial" panose="020B0604020202020204" pitchFamily="34" charset="0"/>
              <a:buChar char="•"/>
            </a:pPr>
            <a:r>
              <a:rPr lang="es-MX" dirty="0"/>
              <a:t>Se dan las especificaciones a un grupo de expertos que se reúnen para discutir tanto el producto como la estimación.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Remiten sus estimaciones individuales al coordinador.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Cada estimador recibe información sobre su estimación, y las ajenas de forma anónima. </a:t>
            </a:r>
          </a:p>
          <a:p>
            <a:endParaRPr lang="es-MX" dirty="0"/>
          </a:p>
          <a:p>
            <a:pPr marL="285750" indent="-285750">
              <a:buFont typeface="Arial" panose="020B0604020202020204" pitchFamily="34" charset="0"/>
              <a:buChar char="•"/>
            </a:pPr>
            <a:r>
              <a:rPr lang="es-MX" dirty="0"/>
              <a:t>Se reúnen de nuevo para discutir las estimaciones, cada uno revisa la propia y la envía al coordinador.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Se repite el proceso hasta que la estimación converge de forma razonable. </a:t>
            </a:r>
          </a:p>
        </p:txBody>
      </p:sp>
      <p:sp>
        <p:nvSpPr>
          <p:cNvPr id="4" name="Rectángulo: esquinas redondeadas 3">
            <a:extLst>
              <a:ext uri="{FF2B5EF4-FFF2-40B4-BE49-F238E27FC236}">
                <a16:creationId xmlns:a16="http://schemas.microsoft.com/office/drawing/2014/main" id="{98A86C90-8D4A-4EDF-795F-F64EB9042517}"/>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EXPERIENCIA</a:t>
            </a:r>
            <a:endParaRPr lang="es-AR" dirty="0"/>
          </a:p>
        </p:txBody>
      </p:sp>
    </p:spTree>
    <p:extLst>
      <p:ext uri="{BB962C8B-B14F-4D97-AF65-F5344CB8AC3E}">
        <p14:creationId xmlns:p14="http://schemas.microsoft.com/office/powerpoint/2010/main" val="2274957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4F89A-5EE7-F7B2-BC8A-CC6892B1EABC}"/>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07A76F24-B488-C663-BB5E-A6B03EE37FF6}"/>
              </a:ext>
            </a:extLst>
          </p:cNvPr>
          <p:cNvSpPr txBox="1"/>
          <p:nvPr/>
        </p:nvSpPr>
        <p:spPr>
          <a:xfrm>
            <a:off x="226141" y="940554"/>
            <a:ext cx="11218607" cy="923330"/>
          </a:xfrm>
          <a:prstGeom prst="rect">
            <a:avLst/>
          </a:prstGeom>
          <a:noFill/>
        </p:spPr>
        <p:txBody>
          <a:bodyPr wrap="square">
            <a:spAutoFit/>
          </a:bodyPr>
          <a:lstStyle/>
          <a:p>
            <a:r>
              <a:rPr lang="es-MX" b="1" dirty="0"/>
              <a:t>C. Analogía:</a:t>
            </a:r>
            <a:r>
              <a:rPr lang="es-MX" dirty="0"/>
              <a:t> Método donde el experto compara con proyectos o situaciones anteriores para poder estimar, es el método que mayor error tiene. Es importante definir factores de antemano como tamaño, complejidad y cantidad de usuarios.</a:t>
            </a:r>
          </a:p>
        </p:txBody>
      </p:sp>
      <p:sp>
        <p:nvSpPr>
          <p:cNvPr id="4" name="Rectángulo: esquinas redondeadas 3">
            <a:extLst>
              <a:ext uri="{FF2B5EF4-FFF2-40B4-BE49-F238E27FC236}">
                <a16:creationId xmlns:a16="http://schemas.microsoft.com/office/drawing/2014/main" id="{6AFA4AC5-C21B-0E37-7345-C38555EFF939}"/>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EXPERIENCIA</a:t>
            </a:r>
            <a:endParaRPr lang="es-AR" dirty="0"/>
          </a:p>
        </p:txBody>
      </p:sp>
    </p:spTree>
    <p:extLst>
      <p:ext uri="{BB962C8B-B14F-4D97-AF65-F5344CB8AC3E}">
        <p14:creationId xmlns:p14="http://schemas.microsoft.com/office/powerpoint/2010/main" val="3159634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DDAF8-37B1-4D6D-33B8-A02748D93F6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BDE0579-E331-5B0B-2FF9-3DD96422CFF6}"/>
              </a:ext>
            </a:extLst>
          </p:cNvPr>
          <p:cNvSpPr txBox="1"/>
          <p:nvPr/>
        </p:nvSpPr>
        <p:spPr>
          <a:xfrm>
            <a:off x="226141" y="940554"/>
            <a:ext cx="11218607" cy="923330"/>
          </a:xfrm>
          <a:prstGeom prst="rect">
            <a:avLst/>
          </a:prstGeom>
          <a:noFill/>
        </p:spPr>
        <p:txBody>
          <a:bodyPr wrap="square">
            <a:spAutoFit/>
          </a:bodyPr>
          <a:lstStyle/>
          <a:p>
            <a:r>
              <a:rPr lang="es-MX" dirty="0"/>
              <a:t>Este método parte de los recursos disponibles (por ejemplo, 3 personas durante 2 meses) y ajusta el trabajo en función de eso. Sin embargo, esta estrategia tiene una desventaja yes que muchas veces el trabajo se expande para ocupar todos los recursos asignados, sin importar si se lograron o no los objetivos reales del proyecto. </a:t>
            </a:r>
          </a:p>
        </p:txBody>
      </p:sp>
      <p:sp>
        <p:nvSpPr>
          <p:cNvPr id="4" name="Rectángulo: esquinas redondeadas 3">
            <a:extLst>
              <a:ext uri="{FF2B5EF4-FFF2-40B4-BE49-F238E27FC236}">
                <a16:creationId xmlns:a16="http://schemas.microsoft.com/office/drawing/2014/main" id="{C2ACF074-0F30-967B-97BC-4FD4EEDD4F9C}"/>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LOS RECURSOS</a:t>
            </a:r>
            <a:endParaRPr lang="es-AR" dirty="0"/>
          </a:p>
        </p:txBody>
      </p:sp>
      <p:sp>
        <p:nvSpPr>
          <p:cNvPr id="3" name="CuadroTexto 2">
            <a:extLst>
              <a:ext uri="{FF2B5EF4-FFF2-40B4-BE49-F238E27FC236}">
                <a16:creationId xmlns:a16="http://schemas.microsoft.com/office/drawing/2014/main" id="{63F513F4-5122-BD9D-612E-5173CA4C18E7}"/>
              </a:ext>
            </a:extLst>
          </p:cNvPr>
          <p:cNvSpPr txBox="1"/>
          <p:nvPr/>
        </p:nvSpPr>
        <p:spPr>
          <a:xfrm>
            <a:off x="398206" y="2986458"/>
            <a:ext cx="10363200" cy="923330"/>
          </a:xfrm>
          <a:prstGeom prst="rect">
            <a:avLst/>
          </a:prstGeom>
          <a:noFill/>
        </p:spPr>
        <p:txBody>
          <a:bodyPr wrap="square">
            <a:spAutoFit/>
          </a:bodyPr>
          <a:lstStyle/>
          <a:p>
            <a:r>
              <a:rPr lang="es-MX" dirty="0"/>
              <a:t>No se enfoca en el valor real del producto o servicio, sino en las capacidades y limitaciones del cliente al que se le está vendiendo. En este enfoque, el precio o esfuerzo estimado se ajusta estratégicamente según el perfil del cliente. </a:t>
            </a:r>
            <a:endParaRPr lang="es-AR" dirty="0"/>
          </a:p>
        </p:txBody>
      </p:sp>
      <p:sp>
        <p:nvSpPr>
          <p:cNvPr id="6" name="Rectángulo: esquinas redondeadas 5">
            <a:extLst>
              <a:ext uri="{FF2B5EF4-FFF2-40B4-BE49-F238E27FC236}">
                <a16:creationId xmlns:a16="http://schemas.microsoft.com/office/drawing/2014/main" id="{B0E57CDE-723D-2CED-30BD-CB08176329EF}"/>
              </a:ext>
            </a:extLst>
          </p:cNvPr>
          <p:cNvSpPr/>
          <p:nvPr/>
        </p:nvSpPr>
        <p:spPr>
          <a:xfrm>
            <a:off x="398206" y="2370819"/>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BASADOS EN LA CAPACIDAD DEL CLIENTE</a:t>
            </a:r>
            <a:endParaRPr lang="es-AR" dirty="0"/>
          </a:p>
        </p:txBody>
      </p:sp>
    </p:spTree>
    <p:extLst>
      <p:ext uri="{BB962C8B-B14F-4D97-AF65-F5344CB8AC3E}">
        <p14:creationId xmlns:p14="http://schemas.microsoft.com/office/powerpoint/2010/main" val="3449194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EBB64-7431-D458-2483-1E68DCE6DA50}"/>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245B0A5-F8E4-6D91-874A-F1F65417E516}"/>
              </a:ext>
            </a:extLst>
          </p:cNvPr>
          <p:cNvSpPr txBox="1"/>
          <p:nvPr/>
        </p:nvSpPr>
        <p:spPr>
          <a:xfrm>
            <a:off x="226141" y="940554"/>
            <a:ext cx="11218607" cy="1200329"/>
          </a:xfrm>
          <a:prstGeom prst="rect">
            <a:avLst/>
          </a:prstGeom>
          <a:noFill/>
        </p:spPr>
        <p:txBody>
          <a:bodyPr wrap="square">
            <a:spAutoFit/>
          </a:bodyPr>
          <a:lstStyle/>
          <a:p>
            <a:r>
              <a:rPr lang="es-MX" dirty="0"/>
              <a:t>El método se centra en cerrar el contrato, fijando el precio no según el esfuerzo real requerido, sino en función de lo que se cree que el cliente está dispuesto a pagar. Es una estrategia comercial, útil para ajustar ofertas cuando se combina con otros métodos, pero riesgosa si se usa de forma aislada, ya que puede comprometer recursos insuficientes o asumir pérdidas. </a:t>
            </a:r>
          </a:p>
        </p:txBody>
      </p:sp>
      <p:sp>
        <p:nvSpPr>
          <p:cNvPr id="4" name="Rectángulo: esquinas redondeadas 3">
            <a:extLst>
              <a:ext uri="{FF2B5EF4-FFF2-40B4-BE49-F238E27FC236}">
                <a16:creationId xmlns:a16="http://schemas.microsoft.com/office/drawing/2014/main" id="{DAAC1CBA-711F-0983-5069-BD54FE9B3A95}"/>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 EN EL MERCADO</a:t>
            </a:r>
            <a:endParaRPr lang="es-AR" dirty="0"/>
          </a:p>
        </p:txBody>
      </p:sp>
    </p:spTree>
    <p:extLst>
      <p:ext uri="{BB962C8B-B14F-4D97-AF65-F5344CB8AC3E}">
        <p14:creationId xmlns:p14="http://schemas.microsoft.com/office/powerpoint/2010/main" val="3711505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236A-CFA8-7963-4618-42035EDD88EF}"/>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BB6B6538-FB7B-071C-5E79-575CCF09161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BASADO EN LOS COMPONENTES O EL PROCESO DE DESARROLLO</a:t>
            </a:r>
            <a:endParaRPr lang="es-AR" dirty="0"/>
          </a:p>
        </p:txBody>
      </p:sp>
      <p:sp>
        <p:nvSpPr>
          <p:cNvPr id="3" name="CuadroTexto 2">
            <a:extLst>
              <a:ext uri="{FF2B5EF4-FFF2-40B4-BE49-F238E27FC236}">
                <a16:creationId xmlns:a16="http://schemas.microsoft.com/office/drawing/2014/main" id="{9F9C6A4C-056D-2AA1-7976-5ED40EACB413}"/>
              </a:ext>
            </a:extLst>
          </p:cNvPr>
          <p:cNvSpPr txBox="1"/>
          <p:nvPr/>
        </p:nvSpPr>
        <p:spPr>
          <a:xfrm>
            <a:off x="452282" y="1136754"/>
            <a:ext cx="11189111" cy="2862322"/>
          </a:xfrm>
          <a:prstGeom prst="rect">
            <a:avLst/>
          </a:prstGeom>
          <a:noFill/>
        </p:spPr>
        <p:txBody>
          <a:bodyPr wrap="square">
            <a:spAutoFit/>
          </a:bodyPr>
          <a:lstStyle/>
          <a:p>
            <a:r>
              <a:rPr lang="es-MX" dirty="0"/>
              <a:t>Este método de estimación se basa en descomponer el proyecto, ya sea en componentes de producto (como módulos y funcionalidades) o en fases del proceso de desarrollo.</a:t>
            </a:r>
          </a:p>
          <a:p>
            <a:endParaRPr lang="es-MX" dirty="0"/>
          </a:p>
          <a:p>
            <a:endParaRPr lang="es-MX" dirty="0"/>
          </a:p>
          <a:p>
            <a:pPr marL="342900" indent="-342900">
              <a:buAutoNum type="arabicPeriod"/>
            </a:pPr>
            <a:r>
              <a:rPr lang="es-MX" b="1" dirty="0"/>
              <a:t>Bottom-Up: </a:t>
            </a:r>
            <a:r>
              <a:rPr lang="es-MX" dirty="0"/>
              <a:t>Se parte desde las partes más pequeñas y detalladas del proyecto, se identifican todos los módulos o funciones posibles para estimar el esfuerzo o coste de cada unidad individual y luego se suman para obtener la estimación global.</a:t>
            </a:r>
          </a:p>
          <a:p>
            <a:pPr marL="342900" indent="-342900">
              <a:buAutoNum type="arabicPeriod"/>
            </a:pPr>
            <a:endParaRPr lang="es-MX" dirty="0"/>
          </a:p>
          <a:p>
            <a:pPr marL="342900" indent="-342900">
              <a:buAutoNum type="arabicPeriod"/>
            </a:pPr>
            <a:r>
              <a:rPr lang="es-MX" b="1" dirty="0"/>
              <a:t>Top-Down: </a:t>
            </a:r>
            <a:r>
              <a:rPr lang="es-MX" dirty="0"/>
              <a:t>Se comienza viendo el proyecto como un todo, se divide en grandes bloques o fases y se asigna un costo o esfuerzo a cada bloque basándose en experiencia o referencias generales.</a:t>
            </a:r>
          </a:p>
        </p:txBody>
      </p:sp>
    </p:spTree>
    <p:extLst>
      <p:ext uri="{BB962C8B-B14F-4D97-AF65-F5344CB8AC3E}">
        <p14:creationId xmlns:p14="http://schemas.microsoft.com/office/powerpoint/2010/main" val="22240149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F0CA5-6809-BC77-CB25-BC28D065665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9A5A0CF-5A12-C654-CD35-1C2DE5AC6F10}"/>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METODOS DE ESTIMACIÓN: ALGORITMICOS</a:t>
            </a:r>
            <a:endParaRPr lang="es-AR" dirty="0"/>
          </a:p>
        </p:txBody>
      </p:sp>
      <p:sp>
        <p:nvSpPr>
          <p:cNvPr id="3" name="CuadroTexto 2">
            <a:extLst>
              <a:ext uri="{FF2B5EF4-FFF2-40B4-BE49-F238E27FC236}">
                <a16:creationId xmlns:a16="http://schemas.microsoft.com/office/drawing/2014/main" id="{DD2DB137-CBFA-05BE-3AF6-BE928BE0B859}"/>
              </a:ext>
            </a:extLst>
          </p:cNvPr>
          <p:cNvSpPr txBox="1"/>
          <p:nvPr/>
        </p:nvSpPr>
        <p:spPr>
          <a:xfrm>
            <a:off x="452282" y="1136754"/>
            <a:ext cx="11189111" cy="923330"/>
          </a:xfrm>
          <a:prstGeom prst="rect">
            <a:avLst/>
          </a:prstGeom>
          <a:noFill/>
        </p:spPr>
        <p:txBody>
          <a:bodyPr wrap="square">
            <a:spAutoFit/>
          </a:bodyPr>
          <a:lstStyle/>
          <a:p>
            <a:r>
              <a:rPr lang="es-MX" dirty="0"/>
              <a:t>En base al producto se realiza la ejecución de algunos algoritmos que contemplan características del producto tales como tamaño, complejidad, conocimiento del dominio, etc. Esto genera como resultado una estimación del esfuerzo, pero que sea un cálculo matemático no quiere decir que el resultado sea certero. </a:t>
            </a:r>
          </a:p>
        </p:txBody>
      </p:sp>
    </p:spTree>
    <p:extLst>
      <p:ext uri="{BB962C8B-B14F-4D97-AF65-F5344CB8AC3E}">
        <p14:creationId xmlns:p14="http://schemas.microsoft.com/office/powerpoint/2010/main" val="1986972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BD656-639C-990C-CDD2-F0C99B3441BB}"/>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57D7414A-469D-9ECE-76BB-3FDA9390B38D}"/>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ACTIVIDADES OMITIDAS: ERRORES COMUNES EN LA ESTIMACIÓN</a:t>
            </a:r>
            <a:endParaRPr lang="es-AR" dirty="0"/>
          </a:p>
        </p:txBody>
      </p:sp>
      <p:sp>
        <p:nvSpPr>
          <p:cNvPr id="3" name="CuadroTexto 2">
            <a:extLst>
              <a:ext uri="{FF2B5EF4-FFF2-40B4-BE49-F238E27FC236}">
                <a16:creationId xmlns:a16="http://schemas.microsoft.com/office/drawing/2014/main" id="{7F635D49-47C7-EFC6-4903-0F5217B681B4}"/>
              </a:ext>
            </a:extLst>
          </p:cNvPr>
          <p:cNvSpPr txBox="1"/>
          <p:nvPr/>
        </p:nvSpPr>
        <p:spPr>
          <a:xfrm>
            <a:off x="452282" y="1136754"/>
            <a:ext cx="11189111" cy="5078313"/>
          </a:xfrm>
          <a:prstGeom prst="rect">
            <a:avLst/>
          </a:prstGeom>
          <a:noFill/>
        </p:spPr>
        <p:txBody>
          <a:bodyPr wrap="square">
            <a:spAutoFit/>
          </a:bodyPr>
          <a:lstStyle/>
          <a:p>
            <a:r>
              <a:rPr lang="es-MX" dirty="0"/>
              <a:t>Una de las principales causas de error en la estimación de tiempos y costos en proyectos es olvidarse de ciertas actividades necesarias. Para evitar esto se recomienda uso de buffers o márgenes de seguridad, es decir agregar un porcentaje extra de tiempo o esfuerzo como "colchón" para cubrir imprevistos.</a:t>
            </a:r>
          </a:p>
          <a:p>
            <a:r>
              <a:rPr lang="es-MX" dirty="0"/>
              <a:t>Las omisiones pueden clasificarse en tres tipos:</a:t>
            </a:r>
          </a:p>
          <a:p>
            <a:endParaRPr lang="es-MX" b="1" dirty="0"/>
          </a:p>
          <a:p>
            <a:endParaRPr lang="es-MX" b="1" dirty="0"/>
          </a:p>
          <a:p>
            <a:pPr marL="342900" indent="-342900">
              <a:buAutoNum type="arabicPeriod"/>
            </a:pPr>
            <a:r>
              <a:rPr lang="es-MX" b="1" dirty="0"/>
              <a:t>Requerimientos faltantes: </a:t>
            </a:r>
            <a:r>
              <a:rPr lang="es-MX" dirty="0"/>
              <a:t>No se han identificado todas las funcionalidades o necesidades del cliente.</a:t>
            </a:r>
            <a:endParaRPr lang="es-MX" b="1" dirty="0"/>
          </a:p>
          <a:p>
            <a:pPr marL="342900" indent="-342900">
              <a:buAutoNum type="arabicPeriod"/>
            </a:pPr>
            <a:endParaRPr lang="es-MX" b="1" dirty="0"/>
          </a:p>
          <a:p>
            <a:pPr marL="342900" indent="-342900">
              <a:buAutoNum type="arabicPeriod"/>
            </a:pPr>
            <a:endParaRPr lang="es-MX" b="1" dirty="0"/>
          </a:p>
          <a:p>
            <a:pPr marL="342900" indent="-342900">
              <a:buAutoNum type="arabicPeriod"/>
            </a:pPr>
            <a:endParaRPr lang="es-MX" b="1" dirty="0"/>
          </a:p>
          <a:p>
            <a:pPr marL="342900" indent="-342900">
              <a:buAutoNum type="arabicPeriod"/>
            </a:pPr>
            <a:r>
              <a:rPr lang="es-MX" b="1" dirty="0"/>
              <a:t>Actividades de desarrollo olvidadas: </a:t>
            </a:r>
            <a:r>
              <a:rPr lang="es-MX" dirty="0"/>
              <a:t>Son tareas técnicas esenciales que a veces no se consideran al estimar </a:t>
            </a:r>
            <a:r>
              <a:rPr lang="es-MX" dirty="0">
                <a:solidFill>
                  <a:srgbClr val="FF0000"/>
                </a:solidFill>
              </a:rPr>
              <a:t>por ejemplo: Escribir documentación técnica, participar en reuniones de revisión de código o diseño o crear datos de prueba.</a:t>
            </a:r>
          </a:p>
          <a:p>
            <a:pPr marL="342900" indent="-342900">
              <a:buAutoNum type="arabicPeriod"/>
            </a:pPr>
            <a:endParaRPr lang="es-MX" b="1" dirty="0"/>
          </a:p>
          <a:p>
            <a:pPr marL="342900" indent="-342900">
              <a:buAutoNum type="arabicPeriod"/>
            </a:pPr>
            <a:endParaRPr lang="es-MX" dirty="0"/>
          </a:p>
          <a:p>
            <a:pPr marL="342900" indent="-342900">
              <a:buAutoNum type="arabicPeriod"/>
            </a:pPr>
            <a:endParaRPr lang="es-MX" dirty="0"/>
          </a:p>
          <a:p>
            <a:pPr marL="342900" indent="-342900">
              <a:buAutoNum type="arabicPeriod"/>
            </a:pPr>
            <a:r>
              <a:rPr lang="es-MX" b="1" dirty="0"/>
              <a:t>Actividades generales: </a:t>
            </a:r>
            <a:r>
              <a:rPr lang="es-MX" dirty="0"/>
              <a:t>Tareas no directamente técnicas, pero que consumen tiempo del equipo, </a:t>
            </a:r>
            <a:r>
              <a:rPr lang="es-MX" dirty="0">
                <a:solidFill>
                  <a:srgbClr val="FF0000"/>
                </a:solidFill>
              </a:rPr>
              <a:t>como días por enfermedad o licencias, capacitaciones o cursos, reuniones de la empresa.</a:t>
            </a:r>
          </a:p>
        </p:txBody>
      </p:sp>
    </p:spTree>
    <p:extLst>
      <p:ext uri="{BB962C8B-B14F-4D97-AF65-F5344CB8AC3E}">
        <p14:creationId xmlns:p14="http://schemas.microsoft.com/office/powerpoint/2010/main" val="1514504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03CE5-BC1E-251B-F5AD-7E922644162C}"/>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F2465FC4-204E-5BE5-A2BD-EBAE31C1591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45AEA66D-40E3-46E3-7DFC-7447C9242695}"/>
              </a:ext>
            </a:extLst>
          </p:cNvPr>
          <p:cNvSpPr txBox="1"/>
          <p:nvPr/>
        </p:nvSpPr>
        <p:spPr>
          <a:xfrm>
            <a:off x="452282" y="1136754"/>
            <a:ext cx="11189111" cy="3970318"/>
          </a:xfrm>
          <a:prstGeom prst="rect">
            <a:avLst/>
          </a:prstGeom>
          <a:noFill/>
        </p:spPr>
        <p:txBody>
          <a:bodyPr wrap="square">
            <a:spAutoFit/>
          </a:bodyPr>
          <a:lstStyle/>
          <a:p>
            <a:r>
              <a:rPr lang="es-MX" b="1" dirty="0"/>
              <a:t>¿Qué es ser dogmático?</a:t>
            </a:r>
          </a:p>
          <a:p>
            <a:endParaRPr lang="es-MX" dirty="0"/>
          </a:p>
          <a:p>
            <a:r>
              <a:rPr lang="es-MX" dirty="0"/>
              <a:t>Seguir estrictamente reglas, métodos o estándares sin cuestionarlos ni adaptarlos al contexto. </a:t>
            </a:r>
            <a:r>
              <a:rPr lang="es-MX" b="1" dirty="0">
                <a:solidFill>
                  <a:srgbClr val="FF0000"/>
                </a:solidFill>
              </a:rPr>
              <a:t>Ejemplo:</a:t>
            </a:r>
            <a:endParaRPr lang="es-MX" dirty="0">
              <a:solidFill>
                <a:srgbClr val="FF0000"/>
              </a:solidFill>
            </a:endParaRPr>
          </a:p>
          <a:p>
            <a:r>
              <a:rPr lang="es-MX" dirty="0">
                <a:solidFill>
                  <a:srgbClr val="FF0000"/>
                </a:solidFill>
              </a:rPr>
              <a:t>Obligar a usar una metodología ágil completa aunque el equipo o el proyecto no estén preparados para ello o negarse a modificar un diseño o arquitectura porque “así se hizo siempre”.</a:t>
            </a:r>
          </a:p>
          <a:p>
            <a:endParaRPr lang="es-MX" dirty="0">
              <a:solidFill>
                <a:srgbClr val="FF0000"/>
              </a:solidFill>
            </a:endParaRPr>
          </a:p>
          <a:p>
            <a:endParaRPr lang="es-MX" dirty="0">
              <a:solidFill>
                <a:srgbClr val="FF0000"/>
              </a:solidFill>
            </a:endParaRPr>
          </a:p>
          <a:p>
            <a:endParaRPr lang="es-MX" dirty="0">
              <a:solidFill>
                <a:srgbClr val="FF0000"/>
              </a:solidFill>
            </a:endParaRPr>
          </a:p>
          <a:p>
            <a:r>
              <a:rPr lang="es-MX" b="1" dirty="0"/>
              <a:t>¿Qué es ser pragmático?</a:t>
            </a:r>
          </a:p>
          <a:p>
            <a:endParaRPr lang="es-MX" b="1" dirty="0"/>
          </a:p>
          <a:p>
            <a:r>
              <a:rPr lang="es-MX" dirty="0"/>
              <a:t>Adaptar métodos, procesos y decisiones basándose en lo que funciona mejor en la práctica sin apegarse ciegamente a reglas fijas. </a:t>
            </a:r>
            <a:r>
              <a:rPr lang="es-MX" dirty="0" err="1">
                <a:solidFill>
                  <a:srgbClr val="FF0000"/>
                </a:solidFill>
              </a:rPr>
              <a:t>Ej</a:t>
            </a:r>
            <a:r>
              <a:rPr lang="es-MX" dirty="0">
                <a:solidFill>
                  <a:srgbClr val="FF0000"/>
                </a:solidFill>
              </a:rPr>
              <a:t>: Combinar elementos de metodologías ágiles y tradicionales para adaptarse al equipo y cliente.</a:t>
            </a:r>
          </a:p>
          <a:p>
            <a:endParaRPr lang="es-MX" dirty="0"/>
          </a:p>
        </p:txBody>
      </p:sp>
    </p:spTree>
    <p:extLst>
      <p:ext uri="{BB962C8B-B14F-4D97-AF65-F5344CB8AC3E}">
        <p14:creationId xmlns:p14="http://schemas.microsoft.com/office/powerpoint/2010/main" val="13077580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67693-AF4E-B9EC-BA20-553B0B138817}"/>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9F910C9-E769-F357-B957-1C1ABF0E2E0E}"/>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FEDB990F-2C2F-DBEC-27B5-04DD10DD841A}"/>
              </a:ext>
            </a:extLst>
          </p:cNvPr>
          <p:cNvSpPr txBox="1"/>
          <p:nvPr/>
        </p:nvSpPr>
        <p:spPr>
          <a:xfrm>
            <a:off x="452282" y="1136754"/>
            <a:ext cx="11189111" cy="4801314"/>
          </a:xfrm>
          <a:prstGeom prst="rect">
            <a:avLst/>
          </a:prstGeom>
          <a:noFill/>
        </p:spPr>
        <p:txBody>
          <a:bodyPr wrap="square">
            <a:spAutoFit/>
          </a:bodyPr>
          <a:lstStyle/>
          <a:p>
            <a:r>
              <a:rPr lang="es-MX" b="1" dirty="0"/>
              <a:t>Tips respecto de las estimaciones</a:t>
            </a:r>
          </a:p>
          <a:p>
            <a:endParaRPr lang="es-MX" b="1" dirty="0">
              <a:solidFill>
                <a:srgbClr val="FF0000"/>
              </a:solidFill>
            </a:endParaRPr>
          </a:p>
          <a:p>
            <a:endParaRPr lang="es-MX" dirty="0"/>
          </a:p>
          <a:p>
            <a:pPr marL="342900" indent="-342900">
              <a:buAutoNum type="arabicPeriod"/>
            </a:pPr>
            <a:r>
              <a:rPr lang="es-MX" b="1" dirty="0"/>
              <a:t>Si las estimaciones se utilizan como compromisos, son peligrosas: </a:t>
            </a:r>
            <a:r>
              <a:rPr lang="es-MX" dirty="0"/>
              <a:t>Convertir una estimación en una promesa fija genera presión y expectativas poco realistas.</a:t>
            </a:r>
          </a:p>
          <a:p>
            <a:pPr marL="342900" indent="-342900">
              <a:buAutoNum type="arabicPeriod"/>
            </a:pPr>
            <a:endParaRPr lang="es-MX" b="1" dirty="0"/>
          </a:p>
          <a:p>
            <a:pPr marL="342900" indent="-342900">
              <a:buAutoNum type="arabicPeriod"/>
            </a:pPr>
            <a:r>
              <a:rPr lang="es-MX" b="1" dirty="0"/>
              <a:t>Lo más beneficioso es el proceso de hacerlas: </a:t>
            </a:r>
            <a:r>
              <a:rPr lang="es-MX" dirty="0"/>
              <a:t>Al estimar, se analiza el trabajo, se detectan riesgos, se entiende mejor el problema.</a:t>
            </a:r>
          </a:p>
          <a:p>
            <a:pPr marL="342900" indent="-342900">
              <a:buAutoNum type="arabicPeriod"/>
            </a:pPr>
            <a:endParaRPr lang="es-MX" b="1" dirty="0"/>
          </a:p>
          <a:p>
            <a:pPr marL="342900" indent="-342900">
              <a:buAutoNum type="arabicPeriod"/>
            </a:pPr>
            <a:r>
              <a:rPr lang="es-MX" b="1" dirty="0"/>
              <a:t>Sirve como respuesta temprana sobre la factibilidad: </a:t>
            </a:r>
            <a:r>
              <a:rPr lang="es-MX" dirty="0"/>
              <a:t>La estimación da una idea inicial de si un plan es viable con los recursos y tiempo disponibles.</a:t>
            </a:r>
          </a:p>
          <a:p>
            <a:pPr marL="342900" indent="-342900">
              <a:buAutoNum type="arabicPeriod"/>
            </a:pPr>
            <a:endParaRPr lang="es-MX" b="1" dirty="0"/>
          </a:p>
          <a:p>
            <a:pPr marL="342900" indent="-342900">
              <a:buAutoNum type="arabicPeriod"/>
            </a:pPr>
            <a:r>
              <a:rPr lang="es-MX" b="1" dirty="0"/>
              <a:t>Puede ser una protección para el equipo: </a:t>
            </a:r>
            <a:r>
              <a:rPr lang="es-MX" dirty="0"/>
              <a:t>Una buena estimación documentada ayuda a evitar exigencias arbitrarias.</a:t>
            </a:r>
          </a:p>
          <a:p>
            <a:pPr marL="342900" indent="-342900">
              <a:buAutoNum type="arabicPeriod"/>
            </a:pPr>
            <a:endParaRPr lang="es-MX" dirty="0"/>
          </a:p>
          <a:p>
            <a:pPr marL="342900" indent="-342900">
              <a:buAutoNum type="arabicPeriod"/>
            </a:pPr>
            <a:endParaRPr lang="es-MX" dirty="0"/>
          </a:p>
          <a:p>
            <a:endParaRPr lang="es-MX" dirty="0"/>
          </a:p>
        </p:txBody>
      </p:sp>
    </p:spTree>
    <p:extLst>
      <p:ext uri="{BB962C8B-B14F-4D97-AF65-F5344CB8AC3E}">
        <p14:creationId xmlns:p14="http://schemas.microsoft.com/office/powerpoint/2010/main" val="22671149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CED04-FE02-CCEE-28F5-407865E1856E}"/>
            </a:ext>
          </a:extLst>
        </p:cNvPr>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4ECACB5C-7E6A-8F91-C065-2200D2BDF1D3}"/>
              </a:ext>
            </a:extLst>
          </p:cNvPr>
          <p:cNvSpPr/>
          <p:nvPr/>
        </p:nvSpPr>
        <p:spPr>
          <a:xfrm>
            <a:off x="521110" y="285135"/>
            <a:ext cx="11395587" cy="363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s-MX" dirty="0"/>
              <a:t>ESTIMACIONES AGILES</a:t>
            </a:r>
            <a:endParaRPr lang="es-AR" dirty="0"/>
          </a:p>
        </p:txBody>
      </p:sp>
      <p:sp>
        <p:nvSpPr>
          <p:cNvPr id="3" name="CuadroTexto 2">
            <a:extLst>
              <a:ext uri="{FF2B5EF4-FFF2-40B4-BE49-F238E27FC236}">
                <a16:creationId xmlns:a16="http://schemas.microsoft.com/office/drawing/2014/main" id="{4EEB4D84-7323-E2F3-3EA3-FFFB9A210984}"/>
              </a:ext>
            </a:extLst>
          </p:cNvPr>
          <p:cNvSpPr txBox="1"/>
          <p:nvPr/>
        </p:nvSpPr>
        <p:spPr>
          <a:xfrm>
            <a:off x="452282" y="1136754"/>
            <a:ext cx="11189111" cy="4801314"/>
          </a:xfrm>
          <a:prstGeom prst="rect">
            <a:avLst/>
          </a:prstGeom>
          <a:noFill/>
        </p:spPr>
        <p:txBody>
          <a:bodyPr wrap="square">
            <a:spAutoFit/>
          </a:bodyPr>
          <a:lstStyle/>
          <a:p>
            <a:r>
              <a:rPr lang="es-MX" b="1" dirty="0"/>
              <a:t>¿Qué son las estimaciones agiles?</a:t>
            </a:r>
          </a:p>
          <a:p>
            <a:endParaRPr lang="es-MX" b="1" dirty="0">
              <a:solidFill>
                <a:srgbClr val="FF0000"/>
              </a:solidFill>
            </a:endParaRPr>
          </a:p>
          <a:p>
            <a:r>
              <a:rPr lang="es-MX" dirty="0"/>
              <a:t>Son una forma de calcular cuánto esfuerzo requiere una tarea o historia de usuario, sin usar tiempo exacto, como horas o días. En su lugar, se usa una medida de tamaño relativo llamada Story Points.</a:t>
            </a:r>
          </a:p>
          <a:p>
            <a:endParaRPr lang="es-MX" b="1" dirty="0"/>
          </a:p>
          <a:p>
            <a:endParaRPr lang="es-MX" b="1" dirty="0"/>
          </a:p>
          <a:p>
            <a:pPr marL="285750" indent="-285750">
              <a:buFont typeface="Arial" panose="020B0604020202020204" pitchFamily="34" charset="0"/>
              <a:buChar char="•"/>
            </a:pPr>
            <a:r>
              <a:rPr lang="es-MX" b="1" dirty="0"/>
              <a:t>Las medidas relativas no son absolutas: </a:t>
            </a:r>
            <a:r>
              <a:rPr lang="es-MX" dirty="0"/>
              <a:t>No importa cuánto tiempo real tomará una tarea, sino qué tan grande es respecto a otra.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b="1" dirty="0"/>
              <a:t>No son una medida basada en el tiempo</a:t>
            </a:r>
          </a:p>
          <a:p>
            <a:pPr marL="285750" indent="-285750">
              <a:buFont typeface="Arial" panose="020B0604020202020204" pitchFamily="34" charset="0"/>
              <a:buChar char="•"/>
            </a:pPr>
            <a:endParaRPr lang="es-MX" b="1" dirty="0"/>
          </a:p>
          <a:p>
            <a:pPr marL="285750" indent="-285750">
              <a:buFont typeface="Arial" panose="020B0604020202020204" pitchFamily="34" charset="0"/>
              <a:buChar char="•"/>
            </a:pPr>
            <a:endParaRPr lang="es-MX" b="1" dirty="0"/>
          </a:p>
          <a:p>
            <a:r>
              <a:rPr lang="es-MX" b="1" dirty="0"/>
              <a:t>¿Qué son los story points?</a:t>
            </a:r>
          </a:p>
          <a:p>
            <a:endParaRPr lang="es-MX" b="1" dirty="0"/>
          </a:p>
          <a:p>
            <a:endParaRPr lang="es-MX" b="1" dirty="0"/>
          </a:p>
          <a:p>
            <a:endParaRPr lang="es-MX" dirty="0"/>
          </a:p>
          <a:p>
            <a:endParaRPr lang="es-MX" dirty="0"/>
          </a:p>
        </p:txBody>
      </p:sp>
    </p:spTree>
    <p:extLst>
      <p:ext uri="{BB962C8B-B14F-4D97-AF65-F5344CB8AC3E}">
        <p14:creationId xmlns:p14="http://schemas.microsoft.com/office/powerpoint/2010/main" val="3782039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3042</TotalTime>
  <Words>31227</Words>
  <Application>Microsoft Office PowerPoint</Application>
  <PresentationFormat>Panorámica</PresentationFormat>
  <Paragraphs>3464</Paragraphs>
  <Slides>315</Slides>
  <Notes>171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315</vt:i4>
      </vt:variant>
    </vt:vector>
  </HeadingPairs>
  <TitlesOfParts>
    <vt:vector size="321" baseType="lpstr">
      <vt:lpstr>Aptos</vt:lpstr>
      <vt:lpstr>Aptos Display</vt:lpstr>
      <vt:lpstr>Arial</vt:lpstr>
      <vt:lpstr>Courier New</vt:lpstr>
      <vt:lpstr>Wingdings</vt:lpstr>
      <vt:lpstr>Tema de Office</vt:lpstr>
      <vt:lpstr>Unidad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Alexis Delgado</dc:creator>
  <cp:lastModifiedBy>Alexis Delgado</cp:lastModifiedBy>
  <cp:revision>124</cp:revision>
  <dcterms:created xsi:type="dcterms:W3CDTF">2025-07-05T16:59:45Z</dcterms:created>
  <dcterms:modified xsi:type="dcterms:W3CDTF">2025-07-25T20:35:53Z</dcterms:modified>
</cp:coreProperties>
</file>